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2" r:id="rId2"/>
    <p:sldId id="299" r:id="rId3"/>
    <p:sldId id="311" r:id="rId4"/>
    <p:sldId id="309" r:id="rId5"/>
    <p:sldId id="301" r:id="rId6"/>
    <p:sldId id="302" r:id="rId7"/>
    <p:sldId id="303" r:id="rId8"/>
    <p:sldId id="305" r:id="rId9"/>
    <p:sldId id="297" r:id="rId10"/>
    <p:sldId id="296" r:id="rId11"/>
    <p:sldId id="294" r:id="rId12"/>
    <p:sldId id="306" r:id="rId13"/>
    <p:sldId id="298" r:id="rId14"/>
    <p:sldId id="290" r:id="rId15"/>
    <p:sldId id="312" r:id="rId16"/>
    <p:sldId id="313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2FF"/>
    <a:srgbClr val="A7E8FF"/>
    <a:srgbClr val="6DC0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9233" autoAdjust="0"/>
  </p:normalViewPr>
  <p:slideViewPr>
    <p:cSldViewPr>
      <p:cViewPr varScale="1">
        <p:scale>
          <a:sx n="106" d="100"/>
          <a:sy n="106" d="100"/>
        </p:scale>
        <p:origin x="-10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07185C03-F1AB-4731-8F81-162CD1B609D7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618" indent="-231618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05978" y="76200"/>
            <a:ext cx="21094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omniran-13-0011-01-ecsg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wmf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wmf"/><Relationship Id="rId9" Type="http://schemas.openxmlformats.org/officeDocument/2006/relationships/image" Target="../media/image8.gif"/><Relationship Id="rId10" Type="http://schemas.openxmlformats.org/officeDocument/2006/relationships/image" Target="../media/image9.png"/><Relationship Id="rId11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1.wmf"/><Relationship Id="rId6" Type="http://schemas.openxmlformats.org/officeDocument/2006/relationships/image" Target="../media/image12.png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.wmf"/><Relationship Id="rId5" Type="http://schemas.openxmlformats.org/officeDocument/2006/relationships/image" Target="../media/image14.png"/><Relationship Id="rId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OmniRAN</a:t>
            </a:r>
            <a:br>
              <a:rPr lang="en-US" sz="4000" dirty="0" smtClean="0"/>
            </a:br>
            <a:r>
              <a:rPr lang="en-US" sz="4000" dirty="0" smtClean="0"/>
              <a:t>Introduction and Way Forward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2013-02-28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(OmniRAN SG Chair)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management</a:t>
            </a:r>
          </a:p>
          <a:p>
            <a:r>
              <a:rPr lang="en-US" dirty="0" smtClean="0"/>
              <a:t>R3: Authorization, service management, user data connection, mobility support, accounting, location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sz="1500" dirty="0" smtClean="0"/>
          </a:p>
          <a:p>
            <a:pPr marL="0" indent="0">
              <a:buNone/>
            </a:pPr>
            <a:r>
              <a:rPr lang="en-US" i="1" dirty="0" smtClean="0"/>
              <a:t>All interfaces may comprise a number of different protocols. However, only the protocols related to required functionality have to be present on the interfaces.</a:t>
            </a:r>
          </a:p>
          <a:p>
            <a:pPr marL="400050" lvl="1" indent="0"/>
            <a:r>
              <a:rPr lang="en-US" i="1" dirty="0" smtClean="0"/>
              <a:t> Approach allows for a common specification framework for various applications covering very simple to extremely complex network functionality.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Heterogeneous Networking w/ OmniRAN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access network 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OmniRAN would provide an interface (R3) to which 3GPP would be able to reference.</a:t>
            </a:r>
          </a:p>
          <a:p>
            <a:pPr lvl="1"/>
            <a:r>
              <a:rPr lang="en-US" sz="2400" dirty="0"/>
              <a:t>Expanded beyond IEEE 802.11/802.16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10256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325158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No desire to re-invent the wheel…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Limiting the effort to create beneficial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There are plenty of specifications available which OmniRAN can leverage</a:t>
            </a:r>
          </a:p>
          <a:p>
            <a:pPr lvl="1"/>
            <a:r>
              <a:rPr lang="en-US" dirty="0" smtClean="0"/>
              <a:t>IETF protocols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smtClean="0"/>
              <a:t>Wi-Fi Alliance solutions</a:t>
            </a:r>
          </a:p>
          <a:p>
            <a:pPr lvl="1"/>
            <a:r>
              <a:rPr lang="en-US" dirty="0" err="1" smtClean="0"/>
              <a:t>ZigBee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smtClean="0"/>
              <a:t>… </a:t>
            </a:r>
          </a:p>
          <a:p>
            <a:r>
              <a:rPr lang="en-US" dirty="0" smtClean="0"/>
              <a:t>Step-wise development allows to provide valuable results early, e.g.:</a:t>
            </a:r>
          </a:p>
          <a:p>
            <a:pPr lvl="1"/>
            <a:r>
              <a:rPr lang="en-US" dirty="0" smtClean="0"/>
              <a:t>Interface by interface</a:t>
            </a:r>
          </a:p>
          <a:p>
            <a:pPr lvl="2"/>
            <a:r>
              <a:rPr lang="en-US" dirty="0" smtClean="0"/>
              <a:t>e.g. starting with R1 and R2, then R3, adding R4 and R5 later</a:t>
            </a:r>
          </a:p>
          <a:p>
            <a:pPr lvl="1"/>
            <a:r>
              <a:rPr lang="en-US" dirty="0" smtClean="0"/>
              <a:t>Functional complexity</a:t>
            </a:r>
          </a:p>
          <a:p>
            <a:pPr lvl="2"/>
            <a:r>
              <a:rPr lang="en-US" dirty="0" smtClean="0"/>
              <a:t>e.g. starting with simple nomadic scenario, adding dynamic service control, later L3 mobility management and inter-AN optimizations</a:t>
            </a:r>
          </a:p>
          <a:p>
            <a:pPr lvl="1"/>
            <a:r>
              <a:rPr lang="en-US" dirty="0" smtClean="0"/>
              <a:t>…</a:t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sz="3800" i="1" dirty="0" smtClean="0"/>
              <a:t>OmniRAN EC SG is searching for the single most wanted access network function to be specified for IEEE 802.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</a:t>
            </a:r>
            <a:r>
              <a:rPr lang="en-US" dirty="0" smtClean="0"/>
              <a:t> the initial OmniRAN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OmniRAN EC SG had its initial meeting in January 2013</a:t>
            </a:r>
          </a:p>
          <a:p>
            <a:pPr lvl="1"/>
            <a:r>
              <a:rPr lang="en-US" dirty="0" smtClean="0"/>
              <a:t>Good participation throughout the industry</a:t>
            </a:r>
          </a:p>
          <a:p>
            <a:pPr lvl="1"/>
            <a:r>
              <a:rPr lang="en-US" dirty="0" smtClean="0"/>
              <a:t>Call for contributions for use cases document issued.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Plan for creation of initial PAR proposal until July 2013:</a:t>
            </a:r>
          </a:p>
          <a:p>
            <a:pPr lvl="1"/>
            <a:r>
              <a:rPr lang="en-US" dirty="0" smtClean="0"/>
              <a:t>Creation of use cases document illustrating the most important deployments of OmniRAN</a:t>
            </a:r>
          </a:p>
          <a:p>
            <a:pPr lvl="1"/>
            <a:r>
              <a:rPr lang="en-US" dirty="0" smtClean="0"/>
              <a:t>Circulating the use cases document among stakeholders for comments and confirmation</a:t>
            </a:r>
          </a:p>
          <a:p>
            <a:pPr lvl="1"/>
            <a:r>
              <a:rPr lang="en-US" dirty="0" smtClean="0"/>
              <a:t>Deriving common functional requirements from the agreed use cases document</a:t>
            </a:r>
          </a:p>
          <a:p>
            <a:pPr lvl="1"/>
            <a:r>
              <a:rPr lang="en-US" dirty="0" smtClean="0"/>
              <a:t>Prioritization of the derived functional requirements</a:t>
            </a:r>
          </a:p>
          <a:p>
            <a:pPr lvl="1"/>
            <a:r>
              <a:rPr lang="en-US" dirty="0" smtClean="0"/>
              <a:t>Gap analysis to existing solutions starting from the most prior functional requirements</a:t>
            </a:r>
          </a:p>
          <a:p>
            <a:pPr lvl="1"/>
            <a:r>
              <a:rPr lang="en-US" dirty="0" smtClean="0"/>
              <a:t>Decision about topic to be addressed first based on scope, purpose, need and support of stakeholders</a:t>
            </a:r>
          </a:p>
          <a:p>
            <a:pPr lvl="1"/>
            <a:r>
              <a:rPr lang="en-US" dirty="0" smtClean="0"/>
              <a:t>Develop draft PAR based on selected initial topic</a:t>
            </a:r>
          </a:p>
          <a:p>
            <a:pPr lvl="1"/>
            <a:r>
              <a:rPr lang="en-US" dirty="0" smtClean="0"/>
              <a:t>Submission of PAR proposal to IEEE 802 EC</a:t>
            </a:r>
          </a:p>
          <a:p>
            <a:endParaRPr lang="en-US" dirty="0" err="1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Timeline of OmniRAN EC SG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31988"/>
            <a:ext cx="126597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Initial meeting</a:t>
            </a:r>
            <a:endParaRPr lang="en-US" sz="1600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57200" y="5987534"/>
            <a:ext cx="853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153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0866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198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9530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8862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819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09800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Jan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15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Feb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83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4206" y="5987534"/>
            <a:ext cx="23884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Apr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9158" y="5987534"/>
            <a:ext cx="29014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May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799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Jun</a:t>
            </a:r>
            <a:endParaRPr lang="en-US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60047" y="5987534"/>
            <a:ext cx="19556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Jul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606534"/>
            <a:ext cx="86241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F2F meeting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5301734"/>
            <a:ext cx="6299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Conf Call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06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0" y="5301734"/>
            <a:ext cx="762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2141588"/>
            <a:ext cx="241762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2446388"/>
            <a:ext cx="39115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Call for comments on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1836788"/>
            <a:ext cx="217828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contributions</a:t>
            </a:r>
            <a:endParaRPr lang="en-US" sz="16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055988"/>
            <a:ext cx="362669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Classification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3665588"/>
            <a:ext cx="30337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Gap analysis to existing solutions</a:t>
            </a:r>
            <a:endParaRPr lang="en-US" sz="16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579988"/>
            <a:ext cx="257372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Finalization of PAR proposal</a:t>
            </a:r>
            <a:endParaRPr lang="en-US" sz="16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" y="3970388"/>
            <a:ext cx="23723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Decision about initial topic</a:t>
            </a:r>
            <a:endParaRPr lang="en-US" sz="1600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4275188"/>
            <a:ext cx="17523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PAR proposal</a:t>
            </a:r>
            <a:endParaRPr lang="en-US" sz="16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" y="2751188"/>
            <a:ext cx="294251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document finalization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09800" y="1524000"/>
            <a:ext cx="3048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67000" y="1828800"/>
            <a:ext cx="16002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3400" y="2133600"/>
            <a:ext cx="3810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24400" y="2438400"/>
            <a:ext cx="15240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0800" y="2743200"/>
            <a:ext cx="1524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3048000"/>
            <a:ext cx="13716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3360788"/>
            <a:ext cx="35468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Prioritization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3352800"/>
            <a:ext cx="1524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05600" y="3657600"/>
            <a:ext cx="6858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91400" y="3962400"/>
            <a:ext cx="5334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24800" y="4267200"/>
            <a:ext cx="6858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610600" y="4572000"/>
            <a:ext cx="2286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29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39000" y="52225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45548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Questions and comments from the IETF?</a:t>
            </a:r>
          </a:p>
          <a:p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Our Questions to the IETF:</a:t>
            </a:r>
          </a:p>
          <a:p>
            <a:r>
              <a:rPr lang="en-US" dirty="0" smtClean="0"/>
              <a:t>Which IETF WGs would be interested in OmniRAN?</a:t>
            </a:r>
          </a:p>
          <a:p>
            <a:r>
              <a:rPr lang="en-US" dirty="0" smtClean="0"/>
              <a:t>What would be the best way for timely discussions between IEEE 802 and IETF on OmniRAN?</a:t>
            </a:r>
          </a:p>
          <a:p>
            <a:r>
              <a:rPr lang="en-US" dirty="0" smtClean="0"/>
              <a:t>Can IETF add to the decision process to determine most urgent issue in IEEE 802 access networks?</a:t>
            </a:r>
          </a:p>
          <a:p>
            <a:r>
              <a:rPr lang="en-US" dirty="0" smtClean="0"/>
              <a:t>Recommendations on the network specifications to leverage for OmniRAN?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OmniRAN is about attaching terminal devices deploying IEEE 802 technologies to communication networks.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OmniRAN aims to define interfaces and network functions for access networks based on IEEE 802 technologies</a:t>
            </a:r>
          </a:p>
          <a:p>
            <a:pPr lvl="1"/>
            <a:r>
              <a:rPr lang="en-US" dirty="0" smtClean="0"/>
              <a:t>including IEEE 802.3!</a:t>
            </a:r>
          </a:p>
          <a:p>
            <a:r>
              <a:rPr lang="en-US" dirty="0" smtClean="0"/>
              <a:t>BTW: What does OmniRAN stand for?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pen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obile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nterface for </a:t>
            </a:r>
            <a:r>
              <a:rPr lang="en-US" dirty="0" err="1" smtClean="0"/>
              <a:t>omni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ange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rea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etworks</a:t>
            </a:r>
          </a:p>
        </p:txBody>
      </p:sp>
      <p:pic>
        <p:nvPicPr>
          <p:cNvPr id="4" name="Picture 2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517412"/>
            <a:ext cx="2057400" cy="161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 bwMode="auto">
          <a:xfrm>
            <a:off x="3886200" y="2974612"/>
            <a:ext cx="762000" cy="685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Group 61"/>
          <p:cNvGrpSpPr/>
          <p:nvPr/>
        </p:nvGrpSpPr>
        <p:grpSpPr>
          <a:xfrm>
            <a:off x="3955726" y="3020270"/>
            <a:ext cx="606018" cy="447698"/>
            <a:chOff x="6324600" y="1828800"/>
            <a:chExt cx="917575" cy="677862"/>
          </a:xfrm>
        </p:grpSpPr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44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5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6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7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2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3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8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9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0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33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4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5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6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7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8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9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22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3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25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9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0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6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7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10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11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2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3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14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8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9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0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5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6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7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pic>
        <p:nvPicPr>
          <p:cNvPr id="5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1474" y="3391769"/>
            <a:ext cx="381000" cy="2427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6" name="Picture 55" descr="MC900030330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2441212"/>
            <a:ext cx="389557" cy="514082"/>
          </a:xfrm>
          <a:prstGeom prst="rect">
            <a:avLst/>
          </a:prstGeom>
        </p:spPr>
      </p:pic>
      <p:pic>
        <p:nvPicPr>
          <p:cNvPr id="58" name="Picture 57" descr="MC90023361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4600" y="3203212"/>
            <a:ext cx="607831" cy="594042"/>
          </a:xfrm>
          <a:prstGeom prst="rect">
            <a:avLst/>
          </a:prstGeom>
        </p:spPr>
      </p:pic>
      <p:pic>
        <p:nvPicPr>
          <p:cNvPr id="59" name="Picture 58" descr="MC90043523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0" y="3965212"/>
            <a:ext cx="267448" cy="378188"/>
          </a:xfrm>
          <a:prstGeom prst="rect">
            <a:avLst/>
          </a:prstGeom>
        </p:spPr>
      </p:pic>
      <p:pic>
        <p:nvPicPr>
          <p:cNvPr id="100" name="Picture 99" descr="MC900441329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2200" y="2593612"/>
            <a:ext cx="381000" cy="381000"/>
          </a:xfrm>
          <a:prstGeom prst="rect">
            <a:avLst/>
          </a:prstGeom>
        </p:spPr>
      </p:pic>
      <p:pic>
        <p:nvPicPr>
          <p:cNvPr id="101" name="Picture 100" descr="MC900331055.WM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2600" y="3003401"/>
            <a:ext cx="475362" cy="304800"/>
          </a:xfrm>
          <a:prstGeom prst="rect">
            <a:avLst/>
          </a:prstGeom>
        </p:spPr>
      </p:pic>
      <p:grpSp>
        <p:nvGrpSpPr>
          <p:cNvPr id="88" name="Group 87"/>
          <p:cNvGrpSpPr/>
          <p:nvPr/>
        </p:nvGrpSpPr>
        <p:grpSpPr>
          <a:xfrm>
            <a:off x="2875328" y="2568397"/>
            <a:ext cx="375596" cy="763981"/>
            <a:chOff x="2875328" y="2568397"/>
            <a:chExt cx="375596" cy="763981"/>
          </a:xfrm>
        </p:grpSpPr>
        <p:grpSp>
          <p:nvGrpSpPr>
            <p:cNvPr id="82" name="Group 18"/>
            <p:cNvGrpSpPr>
              <a:grpSpLocks/>
            </p:cNvGrpSpPr>
            <p:nvPr/>
          </p:nvGrpSpPr>
          <p:grpSpPr bwMode="auto">
            <a:xfrm rot="8258928" flipV="1">
              <a:off x="2875328" y="2568397"/>
              <a:ext cx="375596" cy="763981"/>
              <a:chOff x="2870" y="2211"/>
              <a:chExt cx="690" cy="728"/>
            </a:xfrm>
          </p:grpSpPr>
          <p:sp>
            <p:nvSpPr>
              <p:cNvPr id="83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050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95600" y="2819399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89" name="Group 88"/>
          <p:cNvGrpSpPr/>
          <p:nvPr/>
        </p:nvGrpSpPr>
        <p:grpSpPr>
          <a:xfrm>
            <a:off x="2209800" y="3200400"/>
            <a:ext cx="1066800" cy="316345"/>
            <a:chOff x="2209800" y="3200400"/>
            <a:chExt cx="1066800" cy="316345"/>
          </a:xfrm>
        </p:grpSpPr>
        <p:cxnSp>
          <p:nvCxnSpPr>
            <p:cNvPr id="102" name="Curved Connector 101"/>
            <p:cNvCxnSpPr/>
            <p:nvPr/>
          </p:nvCxnSpPr>
          <p:spPr bwMode="auto">
            <a:xfrm>
              <a:off x="2209800" y="3203212"/>
              <a:ext cx="1066800" cy="304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med"/>
              <a:tailEnd type="stealth" w="sm" len="med"/>
            </a:ln>
            <a:effectLst/>
          </p:spPr>
        </p:cxnSp>
        <p:pic>
          <p:nvPicPr>
            <p:cNvPr id="77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590800" y="3200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0" name="Group 89"/>
          <p:cNvGrpSpPr/>
          <p:nvPr/>
        </p:nvGrpSpPr>
        <p:grpSpPr>
          <a:xfrm>
            <a:off x="2600840" y="3433821"/>
            <a:ext cx="723669" cy="608637"/>
            <a:chOff x="2600840" y="3433821"/>
            <a:chExt cx="723669" cy="608637"/>
          </a:xfrm>
        </p:grpSpPr>
        <p:grpSp>
          <p:nvGrpSpPr>
            <p:cNvPr id="79" name="Group 18"/>
            <p:cNvGrpSpPr>
              <a:grpSpLocks/>
            </p:cNvGrpSpPr>
            <p:nvPr/>
          </p:nvGrpSpPr>
          <p:grpSpPr bwMode="auto">
            <a:xfrm rot="7187548" flipV="1">
              <a:off x="2658356" y="3376305"/>
              <a:ext cx="608637" cy="723669"/>
              <a:chOff x="2870" y="2211"/>
              <a:chExt cx="690" cy="728"/>
            </a:xfrm>
          </p:grpSpPr>
          <p:sp>
            <p:nvSpPr>
              <p:cNvPr id="80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8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19400" y="3581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9" name="Group 98"/>
          <p:cNvGrpSpPr/>
          <p:nvPr/>
        </p:nvGrpSpPr>
        <p:grpSpPr>
          <a:xfrm>
            <a:off x="5040493" y="3719773"/>
            <a:ext cx="815614" cy="350672"/>
            <a:chOff x="5040493" y="3719773"/>
            <a:chExt cx="815614" cy="350672"/>
          </a:xfrm>
        </p:grpSpPr>
        <p:grpSp>
          <p:nvGrpSpPr>
            <p:cNvPr id="91" name="Group 18"/>
            <p:cNvGrpSpPr>
              <a:grpSpLocks/>
            </p:cNvGrpSpPr>
            <p:nvPr/>
          </p:nvGrpSpPr>
          <p:grpSpPr bwMode="auto">
            <a:xfrm rot="7950528" flipV="1">
              <a:off x="5272964" y="3487302"/>
              <a:ext cx="350672" cy="815614"/>
              <a:chOff x="2870" y="2211"/>
              <a:chExt cx="690" cy="728"/>
            </a:xfrm>
          </p:grpSpPr>
          <p:sp>
            <p:nvSpPr>
              <p:cNvPr id="92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5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334000" y="37338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8" name="Group 97"/>
          <p:cNvGrpSpPr/>
          <p:nvPr/>
        </p:nvGrpSpPr>
        <p:grpSpPr>
          <a:xfrm>
            <a:off x="5181600" y="3200400"/>
            <a:ext cx="1143000" cy="316345"/>
            <a:chOff x="5181600" y="3200400"/>
            <a:chExt cx="1143000" cy="316345"/>
          </a:xfrm>
        </p:grpSpPr>
        <p:cxnSp>
          <p:nvCxnSpPr>
            <p:cNvPr id="74" name="Curved Connector 73"/>
            <p:cNvCxnSpPr>
              <a:endCxn id="58" idx="1"/>
            </p:cNvCxnSpPr>
            <p:nvPr/>
          </p:nvCxnSpPr>
          <p:spPr bwMode="auto">
            <a:xfrm>
              <a:off x="5181600" y="3203212"/>
              <a:ext cx="1143000" cy="29702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med"/>
              <a:tailEnd type="stealth" w="sm" len="med"/>
            </a:ln>
            <a:effectLst/>
          </p:spPr>
        </p:cxnSp>
        <p:pic>
          <p:nvPicPr>
            <p:cNvPr id="86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562600" y="3200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7" name="Group 96"/>
          <p:cNvGrpSpPr/>
          <p:nvPr/>
        </p:nvGrpSpPr>
        <p:grpSpPr>
          <a:xfrm>
            <a:off x="5115423" y="2649303"/>
            <a:ext cx="741952" cy="388053"/>
            <a:chOff x="5115423" y="2649303"/>
            <a:chExt cx="741952" cy="388053"/>
          </a:xfrm>
        </p:grpSpPr>
        <p:grpSp>
          <p:nvGrpSpPr>
            <p:cNvPr id="94" name="Group 18"/>
            <p:cNvGrpSpPr>
              <a:grpSpLocks/>
            </p:cNvGrpSpPr>
            <p:nvPr/>
          </p:nvGrpSpPr>
          <p:grpSpPr bwMode="auto">
            <a:xfrm rot="5587469" flipV="1">
              <a:off x="5292372" y="2472354"/>
              <a:ext cx="388053" cy="741952"/>
              <a:chOff x="2870" y="2211"/>
              <a:chExt cx="690" cy="728"/>
            </a:xfrm>
          </p:grpSpPr>
          <p:sp>
            <p:nvSpPr>
              <p:cNvPr id="95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7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334000" y="2667000"/>
              <a:ext cx="307041" cy="316345"/>
            </a:xfrm>
            <a:prstGeom prst="rect">
              <a:avLst/>
            </a:prstGeom>
            <a:noFill/>
          </p:spPr>
        </p:pic>
      </p:grpSp>
      <p:pic>
        <p:nvPicPr>
          <p:cNvPr id="103" name="Picture 102" descr="MC90043983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09800" y="3638550"/>
            <a:ext cx="457200" cy="457200"/>
          </a:xfrm>
          <a:prstGeom prst="rect">
            <a:avLst/>
          </a:prstGeom>
        </p:spPr>
      </p:pic>
      <p:pic>
        <p:nvPicPr>
          <p:cNvPr id="104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0480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814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814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32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ounded Rectangle 136"/>
          <p:cNvSpPr/>
          <p:nvPr/>
        </p:nvSpPr>
        <p:spPr bwMode="auto">
          <a:xfrm>
            <a:off x="6400800" y="1536666"/>
            <a:ext cx="1219200" cy="160020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2667000" y="1536666"/>
            <a:ext cx="2057400" cy="1600200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smtClean="0"/>
              <a:t>Dynamic attachment of terminals to networks</a:t>
            </a:r>
            <a:endParaRPr lang="en-US"/>
          </a:p>
        </p:txBody>
      </p:sp>
      <p:sp>
        <p:nvSpPr>
          <p:cNvPr id="104589" name="Rectangle 141"/>
          <p:cNvSpPr>
            <a:spLocks noGrp="1" noChangeArrowheads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Communication networks supporting dynamic attachment of terminals are usually structured into</a:t>
            </a:r>
          </a:p>
          <a:p>
            <a:pPr lvl="1"/>
            <a:r>
              <a:rPr lang="en-US" dirty="0" smtClean="0"/>
              <a:t>Access Network</a:t>
            </a:r>
          </a:p>
          <a:p>
            <a:pPr lvl="2"/>
            <a:r>
              <a:rPr lang="en-US" dirty="0" smtClean="0"/>
              <a:t>Distributed infrastructure for aggregation of multiple network access interfaces into a common interface</a:t>
            </a:r>
          </a:p>
          <a:p>
            <a:pPr lvl="1"/>
            <a:r>
              <a:rPr lang="en-US" dirty="0" smtClean="0"/>
              <a:t>Core Network</a:t>
            </a:r>
          </a:p>
          <a:p>
            <a:pPr lvl="2"/>
            <a:r>
              <a:rPr lang="en-US" dirty="0" smtClean="0"/>
              <a:t>Infrastructure for control and management of network access and end-to-end IP connectivity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Infrastructure for providing services on top of established IP connectivity</a:t>
            </a:r>
            <a:endParaRPr lang="en-US" dirty="0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914400" y="1536666"/>
            <a:ext cx="990600" cy="1611313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5040313" y="1536666"/>
            <a:ext cx="1055687" cy="1611313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2" name="Freeform 14"/>
          <p:cNvSpPr>
            <a:spLocks/>
          </p:cNvSpPr>
          <p:nvPr/>
        </p:nvSpPr>
        <p:spPr bwMode="auto">
          <a:xfrm>
            <a:off x="5384800" y="2438366"/>
            <a:ext cx="38735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graphicFrame>
        <p:nvGraphicFramePr>
          <p:cNvPr id="10446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3200" y="2527267"/>
          <a:ext cx="990600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lip" r:id="rId4" imgW="5759280" imgH="3222360" progId="">
                  <p:embed/>
                </p:oleObj>
              </mc:Choice>
              <mc:Fallback>
                <p:oleObj name="Clip" r:id="rId4" imgW="5759280" imgH="3222360" progId="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27267"/>
                        <a:ext cx="990600" cy="533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663351" y="2610290"/>
            <a:ext cx="7906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Internet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3429000" y="229866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335336" y="2755865"/>
            <a:ext cx="703263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343400" y="2755866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5195888" y="2128803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>
              <a:ea typeface="ＭＳ Ｐゴシック" pitchFamily="34" charset="-128"/>
            </a:endParaRPr>
          </a:p>
        </p:txBody>
      </p:sp>
      <p:pic>
        <p:nvPicPr>
          <p:cNvPr id="104471" name="Picture 23" descr="x_big_image2"/>
          <p:cNvPicPr>
            <a:picLocks noChangeAspect="1" noChangeArrowheads="1"/>
          </p:cNvPicPr>
          <p:nvPr/>
        </p:nvPicPr>
        <p:blipFill>
          <a:blip r:embed="rId6">
            <a:lum bright="10000" contrast="40000"/>
          </a:blip>
          <a:srcRect/>
          <a:stretch>
            <a:fillRect/>
          </a:stretch>
        </p:blipFill>
        <p:spPr bwMode="auto">
          <a:xfrm>
            <a:off x="1031544" y="220453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 noChangeAspect="1"/>
          </p:cNvGrpSpPr>
          <p:nvPr/>
        </p:nvGrpSpPr>
        <p:grpSpPr bwMode="auto">
          <a:xfrm flipH="1">
            <a:off x="2687637" y="2239929"/>
            <a:ext cx="661988" cy="796925"/>
            <a:chOff x="5" y="2480"/>
            <a:chExt cx="237" cy="430"/>
          </a:xfrm>
        </p:grpSpPr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477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8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9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0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1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2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48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492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3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4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5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6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49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498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0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3"/>
          <p:cNvGrpSpPr>
            <a:grpSpLocks noChangeAspect="1"/>
          </p:cNvGrpSpPr>
          <p:nvPr/>
        </p:nvGrpSpPr>
        <p:grpSpPr bwMode="auto">
          <a:xfrm flipH="1">
            <a:off x="3009900" y="1793841"/>
            <a:ext cx="419100" cy="504825"/>
            <a:chOff x="5" y="2480"/>
            <a:chExt cx="237" cy="430"/>
          </a:xfrm>
        </p:grpSpPr>
        <p:grpSp>
          <p:nvGrpSpPr>
            <p:cNvPr id="8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9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505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6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7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8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9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0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1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51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520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1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2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4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52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526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7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8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29" name="Text Box 81"/>
          <p:cNvSpPr txBox="1">
            <a:spLocks noChangeArrowheads="1"/>
          </p:cNvSpPr>
          <p:nvPr/>
        </p:nvSpPr>
        <p:spPr bwMode="auto">
          <a:xfrm>
            <a:off x="981067" y="1487762"/>
            <a:ext cx="840743" cy="27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de-DE" sz="16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Terminal</a:t>
            </a:r>
            <a:endParaRPr lang="en-US" sz="16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530" name="Text Box 82"/>
          <p:cNvSpPr txBox="1">
            <a:spLocks noChangeArrowheads="1"/>
          </p:cNvSpPr>
          <p:nvPr/>
        </p:nvSpPr>
        <p:spPr bwMode="auto">
          <a:xfrm>
            <a:off x="2895600" y="1536666"/>
            <a:ext cx="1641476" cy="23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532" name="Text Box 84"/>
          <p:cNvSpPr txBox="1">
            <a:spLocks noChangeArrowheads="1"/>
          </p:cNvSpPr>
          <p:nvPr/>
        </p:nvSpPr>
        <p:spPr bwMode="auto">
          <a:xfrm>
            <a:off x="6548220" y="1563962"/>
            <a:ext cx="84318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Services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6664325" y="1876391"/>
            <a:ext cx="269875" cy="460375"/>
            <a:chOff x="4120" y="2308"/>
            <a:chExt cx="305" cy="415"/>
          </a:xfrm>
        </p:grpSpPr>
        <p:sp>
          <p:nvSpPr>
            <p:cNvPr id="104534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5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6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1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4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97"/>
          <p:cNvGrpSpPr>
            <a:grpSpLocks/>
          </p:cNvGrpSpPr>
          <p:nvPr/>
        </p:nvGrpSpPr>
        <p:grpSpPr bwMode="auto">
          <a:xfrm>
            <a:off x="6892925" y="1952591"/>
            <a:ext cx="269875" cy="460375"/>
            <a:chOff x="4120" y="2308"/>
            <a:chExt cx="305" cy="415"/>
          </a:xfrm>
        </p:grpSpPr>
        <p:sp>
          <p:nvSpPr>
            <p:cNvPr id="104546" name="Freeform 9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7" name="Rectangle 9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8" name="Oval 10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50" name="Line 10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" name="Line 10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" name="Line 10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" name="Line 10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4" name="Freeform 10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5" name="Oval 10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6" name="Oval 10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7121525" y="2028791"/>
            <a:ext cx="269875" cy="460375"/>
            <a:chOff x="4120" y="2308"/>
            <a:chExt cx="305" cy="415"/>
          </a:xfrm>
        </p:grpSpPr>
        <p:sp>
          <p:nvSpPr>
            <p:cNvPr id="104558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9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0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62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3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4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5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66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7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8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69" name="Line 121"/>
          <p:cNvSpPr>
            <a:spLocks noChangeShapeType="1"/>
          </p:cNvSpPr>
          <p:nvPr/>
        </p:nvSpPr>
        <p:spPr bwMode="auto">
          <a:xfrm flipV="1">
            <a:off x="5562600" y="2374866"/>
            <a:ext cx="1295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5629275" y="2024028"/>
            <a:ext cx="269875" cy="460375"/>
            <a:chOff x="4120" y="2308"/>
            <a:chExt cx="305" cy="415"/>
          </a:xfrm>
        </p:grpSpPr>
        <p:sp>
          <p:nvSpPr>
            <p:cNvPr id="1045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7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7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8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83" name="Text Box 135"/>
          <p:cNvSpPr txBox="1">
            <a:spLocks noChangeArrowheads="1"/>
          </p:cNvSpPr>
          <p:nvPr/>
        </p:nvSpPr>
        <p:spPr bwMode="auto">
          <a:xfrm>
            <a:off x="5153179" y="1563962"/>
            <a:ext cx="867225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Core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36"/>
          <p:cNvGrpSpPr>
            <a:grpSpLocks/>
          </p:cNvGrpSpPr>
          <p:nvPr/>
        </p:nvGrpSpPr>
        <p:grpSpPr bwMode="auto">
          <a:xfrm rot="7209871" flipV="1">
            <a:off x="1722438" y="2120866"/>
            <a:ext cx="982662" cy="871537"/>
            <a:chOff x="2870" y="2211"/>
            <a:chExt cx="690" cy="728"/>
          </a:xfrm>
        </p:grpSpPr>
        <p:sp>
          <p:nvSpPr>
            <p:cNvPr id="10458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8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90" name="AutoShape 142"/>
          <p:cNvSpPr>
            <a:spLocks noChangeArrowheads="1"/>
          </p:cNvSpPr>
          <p:nvPr/>
        </p:nvSpPr>
        <p:spPr bwMode="auto">
          <a:xfrm>
            <a:off x="4038600" y="2679666"/>
            <a:ext cx="360363" cy="142875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5" name="Picture 29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78438" y="2603466"/>
            <a:ext cx="47830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Functions for establishment of</a:t>
            </a:r>
            <a:br>
              <a:rPr lang="en-US" dirty="0" smtClean="0"/>
            </a:br>
            <a:r>
              <a:rPr lang="en-US" dirty="0" smtClean="0"/>
              <a:t> end-to-end IP Connectivity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23950"/>
            <a:ext cx="4116388" cy="639762"/>
          </a:xfrm>
        </p:spPr>
        <p:txBody>
          <a:bodyPr/>
          <a:lstStyle/>
          <a:p>
            <a:r>
              <a:rPr lang="en-US" dirty="0" smtClean="0"/>
              <a:t>Access Network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1000" y="1763712"/>
            <a:ext cx="4116388" cy="357028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Network advertisement</a:t>
            </a:r>
          </a:p>
          <a:p>
            <a:r>
              <a:rPr lang="en-US" dirty="0" smtClean="0"/>
              <a:t>IEEE 802.xx PHY and MAC</a:t>
            </a:r>
          </a:p>
          <a:p>
            <a:r>
              <a:rPr lang="en-US" dirty="0" smtClean="0"/>
              <a:t>Authentication, authorization and accounting client</a:t>
            </a:r>
          </a:p>
          <a:p>
            <a:r>
              <a:rPr lang="en-US" dirty="0" smtClean="0"/>
              <a:t>L2 session establishment</a:t>
            </a:r>
          </a:p>
          <a:p>
            <a:pPr lvl="1"/>
            <a:r>
              <a:rPr lang="en-US" dirty="0" smtClean="0"/>
              <a:t>w/ </a:t>
            </a:r>
            <a:r>
              <a:rPr lang="en-US" dirty="0" err="1" smtClean="0"/>
              <a:t>QoS</a:t>
            </a:r>
            <a:r>
              <a:rPr lang="en-US" dirty="0" smtClean="0"/>
              <a:t> and Policy Enforcement </a:t>
            </a:r>
          </a:p>
          <a:p>
            <a:r>
              <a:rPr lang="en-US" dirty="0" smtClean="0"/>
              <a:t>L2 mobility management inside  and across access networks</a:t>
            </a:r>
          </a:p>
          <a:p>
            <a:r>
              <a:rPr lang="en-US" dirty="0" smtClean="0"/>
              <a:t>Mobility Gateway (MAG)</a:t>
            </a:r>
          </a:p>
          <a:p>
            <a:r>
              <a:rPr lang="en-US" dirty="0" smtClean="0"/>
              <a:t>Traffic forwarding to core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123950"/>
            <a:ext cx="4041775" cy="639762"/>
          </a:xfrm>
        </p:spPr>
        <p:txBody>
          <a:bodyPr/>
          <a:lstStyle/>
          <a:p>
            <a:r>
              <a:rPr lang="en-US" dirty="0" smtClean="0"/>
              <a:t>Core Network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763712"/>
            <a:ext cx="4194175" cy="35702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Authentication, authorization and accounting server</a:t>
            </a:r>
            <a:endParaRPr lang="en-GB" dirty="0" smtClean="0"/>
          </a:p>
          <a:p>
            <a:r>
              <a:rPr lang="en-US" dirty="0" smtClean="0"/>
              <a:t>IP address management </a:t>
            </a:r>
          </a:p>
          <a:p>
            <a:r>
              <a:rPr lang="en-US" dirty="0" smtClean="0"/>
              <a:t>Policy &amp; </a:t>
            </a:r>
            <a:r>
              <a:rPr lang="en-US" dirty="0" err="1" smtClean="0"/>
              <a:t>QoS</a:t>
            </a:r>
            <a:r>
              <a:rPr lang="en-US" dirty="0" smtClean="0"/>
              <a:t> management based on a SLA</a:t>
            </a:r>
          </a:p>
          <a:p>
            <a:r>
              <a:rPr lang="en-US" dirty="0" smtClean="0"/>
              <a:t>Mobility among multiple access networks (LMA)</a:t>
            </a:r>
          </a:p>
          <a:p>
            <a:r>
              <a:rPr lang="en-US" dirty="0" smtClean="0"/>
              <a:t>IP connectivity establishment to Internet and services</a:t>
            </a:r>
          </a:p>
          <a:p>
            <a:r>
              <a:rPr lang="en-US" dirty="0" smtClean="0"/>
              <a:t>Roaming via other core networks</a:t>
            </a:r>
            <a:endParaRPr lang="en-US" sz="19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1000" y="5410200"/>
            <a:ext cx="839101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Technical issues solved for legacy communication networks.</a:t>
            </a:r>
            <a:br>
              <a:rPr lang="en-US" sz="2400" i="1" dirty="0" smtClean="0"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Open issues might exist for heterogeneous networks and </a:t>
            </a:r>
            <a:br>
              <a:rPr lang="en-US" sz="2400" i="1" dirty="0" smtClean="0"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new domains of communication network deployments.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2438398"/>
            <a:ext cx="0" cy="2971801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AutoShape 154"/>
          <p:cNvSpPr>
            <a:spLocks noChangeArrowheads="1"/>
          </p:cNvSpPr>
          <p:nvPr/>
        </p:nvSpPr>
        <p:spPr bwMode="auto">
          <a:xfrm>
            <a:off x="7315200" y="2743200"/>
            <a:ext cx="990600" cy="99060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  <a:p>
            <a:r>
              <a:rPr lang="en-US" dirty="0" smtClean="0"/>
              <a:t>Operators with long-time experience in network operation.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315200" y="5216525"/>
            <a:ext cx="990600" cy="879475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315200" y="38862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40893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890962"/>
            <a:ext cx="863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790825"/>
            <a:ext cx="855663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9025" y="54387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4102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Rounded Rectangle 42"/>
          <p:cNvSpPr/>
          <p:nvPr/>
        </p:nvSpPr>
        <p:spPr bwMode="auto">
          <a:xfrm>
            <a:off x="7315200" y="1752600"/>
            <a:ext cx="990600" cy="762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61"/>
          <p:cNvGrpSpPr/>
          <p:nvPr/>
        </p:nvGrpSpPr>
        <p:grpSpPr>
          <a:xfrm>
            <a:off x="7471183" y="1891804"/>
            <a:ext cx="678233" cy="501047"/>
            <a:chOff x="6324600" y="1828800"/>
            <a:chExt cx="917575" cy="677862"/>
          </a:xfrm>
        </p:grpSpPr>
        <p:grpSp>
          <p:nvGrpSpPr>
            <p:cNvPr id="45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86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87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88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89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93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4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5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90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92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6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71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2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3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74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82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3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4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75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6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81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7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60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8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49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7520910" y="3016196"/>
            <a:ext cx="532437" cy="381000"/>
            <a:chOff x="7481888" y="3079208"/>
            <a:chExt cx="595312" cy="425992"/>
          </a:xfrm>
        </p:grpSpPr>
        <p:sp>
          <p:nvSpPr>
            <p:cNvPr id="99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100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101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102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5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09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8" name="Picture 15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429000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Hetereogeneous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support</a:t>
            </a:r>
          </a:p>
          <a:p>
            <a:pPr lvl="1"/>
            <a:r>
              <a:rPr lang="en-US" b="1" dirty="0" smtClean="0"/>
              <a:t>multiple network interfaces</a:t>
            </a:r>
          </a:p>
          <a:p>
            <a:pPr lvl="2"/>
            <a:r>
              <a:rPr lang="en-US" dirty="0" smtClean="0"/>
              <a:t>e.g. Cellular, IEEE 802.3, IEEE 802.11, … </a:t>
            </a:r>
          </a:p>
          <a:p>
            <a:pPr lvl="1"/>
            <a:r>
              <a:rPr lang="en-US" b="1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b="1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r>
              <a:rPr lang="en-US" dirty="0" smtClean="0"/>
              <a:t>Generic solution to cope with complexity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olwi2-publicWiF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191000"/>
            <a:ext cx="3143252" cy="762000"/>
          </a:xfrm>
          <a:prstGeom prst="rect">
            <a:avLst/>
          </a:prstGeom>
        </p:spPr>
      </p:pic>
      <p:pic>
        <p:nvPicPr>
          <p:cNvPr id="6" name="Picture 5" descr="olwi2-residentialWiF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06" y="4038600"/>
            <a:ext cx="3002694" cy="685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 bwMode="auto">
          <a:xfrm>
            <a:off x="7089492" y="1295400"/>
            <a:ext cx="968967" cy="5921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1" name="Group 61"/>
          <p:cNvGrpSpPr/>
          <p:nvPr/>
        </p:nvGrpSpPr>
        <p:grpSpPr>
          <a:xfrm>
            <a:off x="7245475" y="1340950"/>
            <a:ext cx="678233" cy="501047"/>
            <a:chOff x="6324600" y="1828800"/>
            <a:chExt cx="917575" cy="677862"/>
          </a:xfrm>
        </p:grpSpPr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60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49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0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1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6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7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8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3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44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6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27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9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0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5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6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7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1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3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sp>
        <p:nvSpPr>
          <p:cNvPr id="12" name="Freeform 11"/>
          <p:cNvSpPr/>
          <p:nvPr/>
        </p:nvSpPr>
        <p:spPr bwMode="auto">
          <a:xfrm>
            <a:off x="7690417" y="1832887"/>
            <a:ext cx="954722" cy="1011204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H="1">
            <a:off x="6956762" y="1831065"/>
            <a:ext cx="646199" cy="96747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648511" y="1827421"/>
            <a:ext cx="180377" cy="971120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5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0909" y="2115295"/>
            <a:ext cx="745801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620774" y="2209800"/>
            <a:ext cx="748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Cellular</a:t>
            </a:r>
          </a:p>
        </p:txBody>
      </p:sp>
      <p:pic>
        <p:nvPicPr>
          <p:cNvPr id="17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9529" y="2115295"/>
            <a:ext cx="737298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444987" y="2209800"/>
            <a:ext cx="644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802.11</a:t>
            </a:r>
          </a:p>
        </p:txBody>
      </p:sp>
      <p:pic>
        <p:nvPicPr>
          <p:cNvPr id="19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1056" y="2160845"/>
            <a:ext cx="774345" cy="40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8196629" y="22098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802.15</a:t>
            </a:r>
          </a:p>
        </p:txBody>
      </p:sp>
      <p:pic>
        <p:nvPicPr>
          <p:cNvPr id="21" name="Picture 65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2260" y="2752991"/>
            <a:ext cx="400173" cy="59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olwi2-corporateWiFi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4114800"/>
            <a:ext cx="3124200" cy="724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Emerging Networking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more (huge) networks are coming up by everything gets connected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Car, …</a:t>
            </a:r>
          </a:p>
          <a:p>
            <a:r>
              <a:rPr lang="en-US" dirty="0" smtClean="0"/>
              <a:t>Many new markets for IEEE 802 access technologies</a:t>
            </a:r>
          </a:p>
          <a:p>
            <a:pPr lvl="1"/>
            <a:r>
              <a:rPr lang="en-US" dirty="0" smtClean="0"/>
              <a:t>e.g. factory automation, in-car communication</a:t>
            </a:r>
          </a:p>
          <a:p>
            <a:r>
              <a:rPr lang="en-US" dirty="0" smtClean="0"/>
              <a:t>New deployments often suffering by the same old networking issues</a:t>
            </a:r>
          </a:p>
          <a:p>
            <a:pPr lvl="1"/>
            <a:r>
              <a:rPr lang="en-US" dirty="0" smtClean="0"/>
              <a:t>e.g. service control, security, provisioning</a:t>
            </a:r>
          </a:p>
          <a:p>
            <a:pPr lvl="1"/>
            <a:r>
              <a:rPr lang="en-US" dirty="0" smtClean="0"/>
              <a:t>new operators lacking long-time experience</a:t>
            </a:r>
          </a:p>
          <a:p>
            <a:r>
              <a:rPr lang="en-US" dirty="0" smtClean="0"/>
              <a:t>Generic solution to foster market growth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Scope of 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access</a:t>
            </a: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Setting up the access link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based on IEEE 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Maintaining the user data connection</a:t>
            </a:r>
          </a:p>
          <a:p>
            <a:pPr lvl="1"/>
            <a:r>
              <a:rPr lang="en-US" dirty="0" smtClean="0"/>
              <a:t>Mobility support to maintain connectivity when changing access points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 smtClean="0"/>
              <a:t>Accounting, service monitoring, location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Subscription management</a:t>
            </a:r>
          </a:p>
          <a:p>
            <a:pPr lvl="1"/>
            <a:r>
              <a:rPr lang="en-US" dirty="0" smtClean="0"/>
              <a:t>Adding new users to a network and maintaining existing subscriptions</a:t>
            </a:r>
          </a:p>
          <a:p>
            <a:r>
              <a:rPr lang="en-US" dirty="0" smtClean="0"/>
              <a:t>Management of terminals</a:t>
            </a:r>
          </a:p>
          <a:p>
            <a:pPr lvl="1"/>
            <a:r>
              <a:rPr lang="en-US" dirty="0" smtClean="0"/>
              <a:t>Initial configuration and provisioning and update of policies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OmniRAN Architecture and Reference Points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6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1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83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4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3" name="Clip" r:id="rId4" imgW="5759280" imgH="3222360" progId="">
                    <p:embed/>
                  </p:oleObj>
                </mc:Choice>
                <mc:Fallback>
                  <p:oleObj name="Clip" r:id="rId4" imgW="5759280" imgH="3222360" progId="">
                    <p:embed/>
                    <p:pic>
                      <p:nvPicPr>
                        <p:cNvPr id="0" name="Object 1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1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9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82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180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4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86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90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98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91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3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17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20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24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80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234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237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77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8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66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9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5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40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44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44" name="Clip" r:id="rId6" imgW="5759280" imgH="3222360" progId="">
                      <p:embed/>
                    </p:oleObj>
                  </mc:Choice>
                  <mc:Fallback>
                    <p:oleObj name="Clip" r:id="rId6" imgW="5759280" imgH="3222360" progId="">
                      <p:embed/>
                      <p:pic>
                        <p:nvPicPr>
                          <p:cNvPr id="0" name="Picture 3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579" name="Group 578"/>
          <p:cNvGrpSpPr/>
          <p:nvPr/>
        </p:nvGrpSpPr>
        <p:grpSpPr>
          <a:xfrm>
            <a:off x="304800" y="2362200"/>
            <a:ext cx="8442055" cy="3962400"/>
            <a:chOff x="304800" y="2362200"/>
            <a:chExt cx="8442055" cy="3962400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8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84420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Reference Points represent a bundle of protocols between peer entities</a:t>
              </a:r>
            </a:p>
            <a:p>
              <a:pPr marL="630238" lvl="1" indent="-173038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-	Similar to real IP network interfaces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00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46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48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52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60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5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112</TotalTime>
  <Words>938</Words>
  <Application>Microsoft Macintosh PowerPoint</Application>
  <PresentationFormat>On-screen Show (4:3)</PresentationFormat>
  <Paragraphs>215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Template</vt:lpstr>
      <vt:lpstr>Clip</vt:lpstr>
      <vt:lpstr>OmniRAN Introduction and Way Forward</vt:lpstr>
      <vt:lpstr>OmniRAN</vt:lpstr>
      <vt:lpstr>Dynamic attachment of terminals to networks</vt:lpstr>
      <vt:lpstr>Functions for establishment of  end-to-end IP Connectivity</vt:lpstr>
      <vt:lpstr>Legacy Communication Networks </vt:lpstr>
      <vt:lpstr>OmniRAN for Hetereogeneous Networks</vt:lpstr>
      <vt:lpstr>OmniRAN for Emerging Networking Markets</vt:lpstr>
      <vt:lpstr>Functional Scope of OmniRAN</vt:lpstr>
      <vt:lpstr>OmniRAN Architecture and Reference Points</vt:lpstr>
      <vt:lpstr>OmniRAN Interfaces</vt:lpstr>
      <vt:lpstr>Heterogeneous Networking w/ OmniRAN</vt:lpstr>
      <vt:lpstr>What OmniRAN would provide to 3GPP</vt:lpstr>
      <vt:lpstr>No desire to re-invent the wheel… Limiting the effort to create beneficial results</vt:lpstr>
      <vt:lpstr>Establishing the initial OmniRAN PAR</vt:lpstr>
      <vt:lpstr>Planned Timeline of OmniRAN EC SG</vt:lpstr>
      <vt:lpstr>Questions &amp; Comments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159</cp:revision>
  <cp:lastPrinted>1998-02-10T13:28:06Z</cp:lastPrinted>
  <dcterms:created xsi:type="dcterms:W3CDTF">2011-12-30T17:06:23Z</dcterms:created>
  <dcterms:modified xsi:type="dcterms:W3CDTF">2013-03-17T01:06:52Z</dcterms:modified>
</cp:coreProperties>
</file>