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4" r:id="rId2"/>
    <p:sldId id="285" r:id="rId3"/>
    <p:sldId id="290" r:id="rId4"/>
    <p:sldId id="295" r:id="rId5"/>
    <p:sldId id="292" r:id="rId6"/>
    <p:sldId id="286" r:id="rId7"/>
    <p:sldId id="287" r:id="rId8"/>
    <p:sldId id="293" r:id="rId9"/>
    <p:sldId id="288" r:id="rId10"/>
    <p:sldId id="289" r:id="rId1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37" autoAdjust="0"/>
  </p:normalViewPr>
  <p:slideViewPr>
    <p:cSldViewPr>
      <p:cViewPr>
        <p:scale>
          <a:sx n="125" d="100"/>
          <a:sy n="125" d="100"/>
        </p:scale>
        <p:origin x="-180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7A0F-702B-490E-B9C9-62C5F11111AE}" type="datetimeFigureOut">
              <a:rPr lang="ko-KR" altLang="en-US" smtClean="0"/>
              <a:t>2013-03-15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41447-859A-43C2-B183-F6107187C3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359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71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19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41447-859A-43C2-B183-F6107187C33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1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0C4BF-FC3E-40D1-91D4-0ECC3DF801C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946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7484F-7108-4A72-A2BF-3966083B361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576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E07CC-D015-473C-A8DD-E67B39DF31E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641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371600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844925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1BAFA-8F34-4F38-AD35-1709E26AF4D0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6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79425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40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A880-6C06-47C5-81DF-14A63377EC77}" type="slidenum">
              <a:rPr lang="ko-KR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C0F80-CD8F-472D-AFB6-6F74E86F726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59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37F31-09F0-43BE-8802-5AF5B4DDEBA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711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94BD-3176-4AE5-A63E-0CB3557495A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25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8C5B-48DC-47A0-8F9F-C90C03B50E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220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204C4-CC5D-4CE6-AB69-C30A8BFFB1B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360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7F377-C339-45A2-907E-7727F1FF55A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/>
          <p:nvPr userDrawn="1"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</a:t>
            </a:r>
            <a:r>
              <a:rPr lang="en-US" sz="1400" b="1" dirty="0" smtClean="0">
                <a:solidFill>
                  <a:srgbClr val="FF0000"/>
                </a:solidFill>
              </a:rPr>
              <a:t>####</a:t>
            </a:r>
            <a:r>
              <a:rPr lang="en-US" sz="1400" b="1" dirty="0" smtClean="0"/>
              <a:t>-00-0000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55182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9E96C-6FA6-47AF-BC02-BB535EC0301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668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52603-5B5F-4E5B-A090-B7D871DCCC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761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143000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198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  <a:ea typeface="+mn-ea"/>
                <a:cs typeface="+mn-cs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E86D6567-1EED-4E69-8D93-DC2CF7D992C4}" type="slidenum">
              <a:rPr lang="en-US" altLang="ja-JP">
                <a:solidFill>
                  <a:srgbClr val="000000"/>
                </a:solidFill>
                <a:ea typeface="ＭＳ Ｐゴシック" pitchFamily="50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75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  <a:ea typeface="ＭＳ Ｐゴシック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5560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ko-KR" sz="2000" dirty="0" err="1" smtClean="0"/>
                        <a:t>OmniRAN</a:t>
                      </a:r>
                      <a:r>
                        <a:rPr lang="en-US" altLang="ko-KR" sz="2000" dirty="0" smtClean="0"/>
                        <a:t> Proximity Service use case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[2013-03-16]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Hyunho Park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ETRI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+82-42-860-4934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Times" pitchFamily="1" charset="0"/>
                        </a:rPr>
                        <a:t>hyunhopark@etri.re.kr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altLang="ko-KR" sz="1400" b="0" dirty="0" err="1" smtClean="0">
                          <a:latin typeface="Times" pitchFamily="1" charset="0"/>
                        </a:rPr>
                        <a:t>Hyeong</a:t>
                      </a:r>
                      <a:r>
                        <a:rPr lang="en-US" altLang="ko-KR" sz="1400" b="0" dirty="0" smtClean="0">
                          <a:latin typeface="Times" pitchFamily="1" charset="0"/>
                        </a:rPr>
                        <a:t>-Ho Lee 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ETRI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+82-42-860-6132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latin typeface="Times" pitchFamily="1" charset="0"/>
                        </a:rPr>
                        <a:t>holee@etri.re.kr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pPr algn="just"/>
            <a:r>
              <a:rPr lang="en-US" sz="1600" dirty="0" smtClean="0"/>
              <a:t>This </a:t>
            </a:r>
            <a:r>
              <a:rPr lang="en-US" sz="1600" dirty="0"/>
              <a:t>document proposes Proximity Service as </a:t>
            </a:r>
            <a:r>
              <a:rPr lang="en-US" sz="1600" dirty="0" smtClean="0"/>
              <a:t>use cases of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, and presents a new </a:t>
            </a:r>
          </a:p>
          <a:p>
            <a:pPr algn="just"/>
            <a:r>
              <a:rPr lang="en-US" sz="1600" dirty="0" smtClean="0"/>
              <a:t>reference point (R</a:t>
            </a:r>
            <a:r>
              <a:rPr lang="en-US" sz="1600" baseline="-25000" dirty="0" smtClean="0"/>
              <a:t>XX</a:t>
            </a:r>
            <a:r>
              <a:rPr lang="en-US" sz="1600" dirty="0" smtClean="0"/>
              <a:t>: Reference point between MSs) of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 architecture for the Proximity Service.</a:t>
            </a:r>
            <a:endParaRPr lang="en-US" sz="1600" dirty="0">
              <a:latin typeface="+mn-lt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8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908720"/>
            <a:ext cx="8299450" cy="5688632"/>
          </a:xfrm>
        </p:spPr>
        <p:txBody>
          <a:bodyPr/>
          <a:lstStyle/>
          <a:p>
            <a:r>
              <a:rPr lang="en-US" sz="1800" dirty="0" smtClean="0"/>
              <a:t>R1: Reference point between  AN and MS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US" altLang="ko-KR" sz="1800" dirty="0">
                <a:solidFill>
                  <a:srgbClr val="000000"/>
                </a:solidFill>
              </a:rPr>
              <a:t>Data </a:t>
            </a:r>
            <a:r>
              <a:rPr lang="en-US" altLang="ko-KR" sz="1800" dirty="0" smtClean="0">
                <a:solidFill>
                  <a:srgbClr val="000000"/>
                </a:solidFill>
              </a:rPr>
              <a:t>path of R1: </a:t>
            </a:r>
            <a:r>
              <a:rPr lang="en-US" altLang="ko-KR" sz="1800" dirty="0">
                <a:solidFill>
                  <a:srgbClr val="000000"/>
                </a:solidFill>
              </a:rPr>
              <a:t>Existing </a:t>
            </a:r>
            <a:r>
              <a:rPr lang="en-US" altLang="ko-KR" sz="1800" dirty="0" smtClean="0">
                <a:solidFill>
                  <a:srgbClr val="000000"/>
                </a:solidFill>
              </a:rPr>
              <a:t>access link between AN and MS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US" altLang="ko-KR" sz="1800" dirty="0" smtClean="0">
                <a:solidFill>
                  <a:srgbClr val="000000"/>
                </a:solidFill>
              </a:rPr>
              <a:t>Control path of R1: Secured link setup between AN and  MS</a:t>
            </a:r>
            <a:endParaRPr lang="en-US" sz="1800" dirty="0" smtClean="0"/>
          </a:p>
          <a:p>
            <a:r>
              <a:rPr lang="en-US" sz="1800" dirty="0" smtClean="0"/>
              <a:t>R2: Reference point between Core Network (CN) and MS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Discovery and Selection of the corresponding MS:  CN informs the requesting MS of the corresponding MS for Proximity Service communication.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Discovery and Selection of Proximity Service communication: CN informs the requesting and corresponding MSs of </a:t>
            </a:r>
            <a:r>
              <a:rPr lang="en-US" sz="1800" dirty="0"/>
              <a:t>the most appropriate Proximity </a:t>
            </a:r>
            <a:r>
              <a:rPr lang="en-US" sz="1800" dirty="0" smtClean="0"/>
              <a:t>Service communication.</a:t>
            </a:r>
            <a:endParaRPr lang="en-US" sz="1800" dirty="0"/>
          </a:p>
          <a:p>
            <a:r>
              <a:rPr lang="en-US" sz="1800" dirty="0" smtClean="0"/>
              <a:t>R3: Reference point between CN and AN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Setup of AN: </a:t>
            </a:r>
            <a:r>
              <a:rPr lang="en-US" sz="1800" dirty="0"/>
              <a:t>CN orders the AN to prepare Proximity Service.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R</a:t>
            </a:r>
            <a:r>
              <a:rPr lang="en-US" sz="1800" baseline="-25000" dirty="0" smtClean="0">
                <a:solidFill>
                  <a:srgbClr val="FF0000"/>
                </a:solidFill>
              </a:rPr>
              <a:t>XX</a:t>
            </a:r>
            <a:r>
              <a:rPr lang="en-US" sz="1800" dirty="0" smtClean="0">
                <a:solidFill>
                  <a:srgbClr val="FF0000"/>
                </a:solidFill>
              </a:rPr>
              <a:t>: Reference point between MSs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Data path of R</a:t>
            </a:r>
            <a:r>
              <a:rPr lang="en-US" sz="1800" baseline="-25000" dirty="0" smtClean="0"/>
              <a:t>XX</a:t>
            </a:r>
            <a:r>
              <a:rPr lang="en-US" sz="1800" dirty="0" smtClean="0"/>
              <a:t>: Existing access link of Proximity Service communication (Wi-Fi Direct, IEEE 802.15.8, 3GPP </a:t>
            </a:r>
            <a:r>
              <a:rPr lang="en-US" sz="1800" dirty="0" err="1" smtClean="0"/>
              <a:t>ProSe</a:t>
            </a:r>
            <a:r>
              <a:rPr lang="en-US" sz="1800" dirty="0" smtClean="0"/>
              <a:t>, etc.)</a:t>
            </a:r>
          </a:p>
          <a:p>
            <a:pPr lvl="1">
              <a:buFont typeface="Times" pitchFamily="18" charset="0"/>
              <a:buChar char="­"/>
            </a:pPr>
            <a:r>
              <a:rPr lang="en-US" sz="1800" dirty="0" smtClean="0"/>
              <a:t>Control path of R</a:t>
            </a:r>
            <a:r>
              <a:rPr lang="en-US" sz="1800" baseline="-25000" dirty="0" smtClean="0"/>
              <a:t>XX</a:t>
            </a:r>
            <a:r>
              <a:rPr lang="en-US" sz="1800" dirty="0" smtClean="0"/>
              <a:t>: </a:t>
            </a:r>
            <a:r>
              <a:rPr lang="en-US" altLang="ko-KR" sz="1800" dirty="0">
                <a:solidFill>
                  <a:srgbClr val="000000"/>
                </a:solidFill>
              </a:rPr>
              <a:t>Secured link setup between </a:t>
            </a:r>
            <a:r>
              <a:rPr lang="en-US" altLang="ko-KR" sz="1800" dirty="0" smtClean="0">
                <a:solidFill>
                  <a:srgbClr val="000000"/>
                </a:solidFill>
              </a:rPr>
              <a:t>MSs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800" dirty="0" smtClean="0">
                <a:solidFill>
                  <a:srgbClr val="FF0000"/>
                </a:solidFill>
              </a:rPr>
              <a:t>Functions of R</a:t>
            </a:r>
            <a:r>
              <a:rPr lang="en-US" altLang="ko-KR" sz="1800" baseline="-25000" dirty="0" smtClean="0">
                <a:solidFill>
                  <a:srgbClr val="FF0000"/>
                </a:solidFill>
              </a:rPr>
              <a:t>XX</a:t>
            </a:r>
            <a:r>
              <a:rPr lang="en-US" altLang="ko-KR" sz="1800" dirty="0" smtClean="0">
                <a:solidFill>
                  <a:srgbClr val="FF0000"/>
                </a:solidFill>
              </a:rPr>
              <a:t> for </a:t>
            </a:r>
            <a:r>
              <a:rPr lang="en-US" altLang="ko-KR" sz="1800" dirty="0" err="1" smtClean="0">
                <a:solidFill>
                  <a:srgbClr val="FF0000"/>
                </a:solidFill>
              </a:rPr>
              <a:t>OmniRAN</a:t>
            </a:r>
            <a:r>
              <a:rPr lang="en-US" altLang="ko-KR" sz="1800" dirty="0" smtClean="0">
                <a:solidFill>
                  <a:srgbClr val="FF0000"/>
                </a:solidFill>
              </a:rPr>
              <a:t> </a:t>
            </a:r>
            <a:endParaRPr lang="en-US" altLang="ko-KR" sz="1800" dirty="0"/>
          </a:p>
          <a:p>
            <a:pPr lvl="3">
              <a:buFont typeface="Wingdings" pitchFamily="2" charset="2"/>
              <a:buChar char="ü"/>
            </a:pPr>
            <a:r>
              <a:rPr lang="en-US" altLang="ko-KR" sz="1400" dirty="0">
                <a:solidFill>
                  <a:srgbClr val="FF0000"/>
                </a:solidFill>
              </a:rPr>
              <a:t>Discovery and Selection of the corresponding </a:t>
            </a:r>
            <a:r>
              <a:rPr lang="en-US" altLang="ko-KR" sz="1400" dirty="0" smtClean="0">
                <a:solidFill>
                  <a:srgbClr val="FF0000"/>
                </a:solidFill>
              </a:rPr>
              <a:t>MS:  For Proximity Service communication, the requesting MS discovers and selects the corresponding MS through R</a:t>
            </a:r>
            <a:r>
              <a:rPr lang="en-US" altLang="ko-KR" sz="1400" baseline="-25000" dirty="0" smtClean="0">
                <a:solidFill>
                  <a:srgbClr val="FF0000"/>
                </a:solidFill>
              </a:rPr>
              <a:t>XX</a:t>
            </a:r>
            <a:r>
              <a:rPr lang="en-US" altLang="ko-KR" sz="1400" dirty="0" smtClean="0">
                <a:solidFill>
                  <a:srgbClr val="FF0000"/>
                </a:solidFill>
              </a:rPr>
              <a:t>.</a:t>
            </a:r>
          </a:p>
          <a:p>
            <a:pPr lvl="3">
              <a:buFont typeface="Wingdings" pitchFamily="2" charset="2"/>
              <a:buChar char="ü"/>
            </a:pPr>
            <a:r>
              <a:rPr lang="en-US" altLang="ko-KR" sz="1400" dirty="0" smtClean="0">
                <a:solidFill>
                  <a:srgbClr val="FF0000"/>
                </a:solidFill>
              </a:rPr>
              <a:t>Discovery </a:t>
            </a:r>
            <a:r>
              <a:rPr lang="en-US" altLang="ko-KR" sz="1400" dirty="0">
                <a:solidFill>
                  <a:srgbClr val="FF0000"/>
                </a:solidFill>
              </a:rPr>
              <a:t>and Selection of Proximity Service</a:t>
            </a:r>
            <a:r>
              <a:rPr lang="en-US" altLang="ko-KR" sz="1400" dirty="0" smtClean="0">
                <a:solidFill>
                  <a:srgbClr val="FF0000"/>
                </a:solidFill>
              </a:rPr>
              <a:t>: The requesting MS discovers and selects the most appropriate Proximity Service communication </a:t>
            </a:r>
            <a:r>
              <a:rPr lang="en-US" altLang="ko-KR" sz="1400" dirty="0">
                <a:solidFill>
                  <a:srgbClr val="FF0000"/>
                </a:solidFill>
              </a:rPr>
              <a:t>(Wi-Fi Direct, IEEE 802.15.8, 3GPP </a:t>
            </a:r>
            <a:r>
              <a:rPr lang="en-US" altLang="ko-KR" sz="1400" dirty="0" err="1">
                <a:solidFill>
                  <a:srgbClr val="FF0000"/>
                </a:solidFill>
              </a:rPr>
              <a:t>ProSe</a:t>
            </a:r>
            <a:r>
              <a:rPr lang="en-US" altLang="ko-KR" sz="1400" dirty="0">
                <a:solidFill>
                  <a:srgbClr val="FF0000"/>
                </a:solidFill>
              </a:rPr>
              <a:t>, etc</a:t>
            </a:r>
            <a:r>
              <a:rPr lang="en-US" altLang="ko-KR" sz="1400" dirty="0" smtClean="0">
                <a:solidFill>
                  <a:srgbClr val="FF0000"/>
                </a:solidFill>
              </a:rPr>
              <a:t>.).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10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4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Proximity Service use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Hyunho Park (ETRI),</a:t>
            </a:r>
          </a:p>
          <a:p>
            <a:r>
              <a:rPr lang="en-US" dirty="0" err="1" smtClean="0"/>
              <a:t>Hyeong</a:t>
            </a:r>
            <a:r>
              <a:rPr lang="en-US" dirty="0" smtClean="0"/>
              <a:t>-Ho Lee (ETRI)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2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08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3GPP Proximity</a:t>
            </a:r>
            <a:r>
              <a:rPr lang="en-US" altLang="ko-KR" baseline="0" dirty="0" smtClean="0"/>
              <a:t> Service (</a:t>
            </a:r>
            <a:r>
              <a:rPr lang="en-US" altLang="ko-KR" baseline="0" dirty="0" err="1" smtClean="0"/>
              <a:t>ProSe</a:t>
            </a:r>
            <a:r>
              <a:rPr lang="en-US" altLang="ko-KR" baseline="0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275" y="980728"/>
            <a:ext cx="4863691" cy="3726160"/>
          </a:xfrm>
        </p:spPr>
        <p:txBody>
          <a:bodyPr/>
          <a:lstStyle/>
          <a:p>
            <a:r>
              <a:rPr lang="en-US" altLang="ko-KR" sz="2200" dirty="0" smtClean="0"/>
              <a:t>Definition of Proximity Service Communication (from 3GPP TR 22.803 [1])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GB" altLang="ko-KR" sz="2200" dirty="0" smtClean="0"/>
              <a:t>A communication between two UEs in proximity by means of a communication path established between the UEs. </a:t>
            </a:r>
          </a:p>
          <a:p>
            <a:pPr lvl="1">
              <a:buClr>
                <a:srgbClr val="000000"/>
              </a:buClr>
              <a:buFont typeface="Times" pitchFamily="18" charset="0"/>
              <a:buChar char="­"/>
            </a:pPr>
            <a:r>
              <a:rPr lang="en-GB" altLang="ko-KR" sz="2200" dirty="0" smtClean="0"/>
              <a:t>The communication path could for example be established directly between the UEs or routed via local </a:t>
            </a:r>
            <a:r>
              <a:rPr lang="en-GB" altLang="ko-KR" sz="2200" dirty="0" err="1" smtClean="0"/>
              <a:t>eNB</a:t>
            </a:r>
            <a:r>
              <a:rPr lang="en-GB" altLang="ko-KR" sz="2200" dirty="0" smtClean="0"/>
              <a:t>(s).</a:t>
            </a:r>
            <a:endParaRPr lang="en-US" altLang="ko-KR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66" y="957995"/>
            <a:ext cx="33147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62" y="3555955"/>
            <a:ext cx="33623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8304" y="1052736"/>
            <a:ext cx="1835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“Direct mode” data path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80312" y="3502749"/>
            <a:ext cx="173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“Locally routed” data path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58679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[1] 3GPP TR 22.803 V12.0.0 (2012-12)</a:t>
            </a:r>
            <a:endParaRPr lang="ko-KR" altLang="en-US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8422704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0" latinLnBrk="1" hangingPunct="0">
              <a:lnSpc>
                <a:spcPct val="90000"/>
              </a:lnSpc>
              <a:defRPr sz="1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3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72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Standards for Proximity Service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259468"/>
            <a:ext cx="252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“Direct mode” data path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95294" y="1412776"/>
            <a:ext cx="302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“Locally routed” data path</a:t>
            </a:r>
            <a:endParaRPr lang="ko-KR" altLang="en-US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8422704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0" latinLnBrk="1" hangingPunct="0">
              <a:lnSpc>
                <a:spcPct val="90000"/>
              </a:lnSpc>
              <a:defRPr sz="1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4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83568" y="4205928"/>
            <a:ext cx="7730043" cy="239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altLang="ko-KR" sz="2400" dirty="0" smtClean="0"/>
              <a:t>Standard works for Proximity Service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IEEE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802.15.8 PAC (Peer Aware Communication)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Wi-Fi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Direct of Wi-Fi Alliance</a:t>
            </a:r>
          </a:p>
          <a:p>
            <a:pPr marL="666750" lvl="1" indent="-195263" defTabSz="7620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itchFamily="18" charset="0"/>
              <a:buChar char="­"/>
            </a:pPr>
            <a:r>
              <a:rPr lang="en-US" altLang="ko-KR" sz="2200" kern="0" dirty="0" err="1" smtClean="0">
                <a:solidFill>
                  <a:srgbClr val="000000"/>
                </a:solidFill>
                <a:ea typeface="ＭＳ Ｐゴシック" charset="0"/>
              </a:rPr>
              <a:t>ProSe</a:t>
            </a:r>
            <a:r>
              <a:rPr lang="en-US" altLang="ko-KR" sz="2200" kern="0" dirty="0" smtClean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altLang="ko-KR" sz="2200" kern="0" dirty="0">
                <a:solidFill>
                  <a:srgbClr val="000000"/>
                </a:solidFill>
                <a:ea typeface="ＭＳ Ｐゴシック" charset="0"/>
              </a:rPr>
              <a:t>(Proximity Service) of 3GPP</a:t>
            </a:r>
          </a:p>
          <a:p>
            <a:endParaRPr lang="en-US" altLang="ko-KR" dirty="0"/>
          </a:p>
          <a:p>
            <a:pPr marL="723900" lvl="1" indent="-266700">
              <a:buFont typeface="Wingdings"/>
              <a:buChar char="à"/>
            </a:pPr>
            <a:r>
              <a:rPr lang="en-US" altLang="ko-KR" sz="2200" dirty="0">
                <a:sym typeface="Wingdings" pitchFamily="2" charset="2"/>
              </a:rPr>
              <a:t>These standards can be used for contents sharing, </a:t>
            </a:r>
            <a:r>
              <a:rPr lang="en-US" altLang="ko-KR" sz="2200" dirty="0" smtClean="0">
                <a:sym typeface="Wingdings" pitchFamily="2" charset="2"/>
              </a:rPr>
              <a:t>data offload, local </a:t>
            </a:r>
            <a:r>
              <a:rPr lang="en-US" altLang="ko-KR" sz="2200" dirty="0">
                <a:sym typeface="Wingdings" pitchFamily="2" charset="2"/>
              </a:rPr>
              <a:t>advertisements, social networking, etc.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844645" y="2286164"/>
            <a:ext cx="585064" cy="89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Internet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11760" y="2286164"/>
            <a:ext cx="432383" cy="8948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637095" y="2285461"/>
            <a:ext cx="486634" cy="9308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94547" y="1710100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4547" y="3294276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" name="위쪽/아래쪽 화살표 3"/>
          <p:cNvSpPr/>
          <p:nvPr/>
        </p:nvSpPr>
        <p:spPr>
          <a:xfrm>
            <a:off x="611560" y="2497928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7746212" y="2286164"/>
            <a:ext cx="585064" cy="9000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Internet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313327" y="2286164"/>
            <a:ext cx="432383" cy="8948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538662" y="2285461"/>
            <a:ext cx="486634" cy="9308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</a:t>
            </a:r>
            <a:endParaRPr lang="ko-KR" altLang="en-US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175067" y="1741282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175067" y="2862228"/>
            <a:ext cx="693077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</a:t>
            </a: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</a:t>
            </a:r>
            <a:endParaRPr lang="ko-KR" altLang="en-US" sz="1600" dirty="0">
              <a:solidFill>
                <a:schemeClr val="tx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5" name="위쪽/아래쪽 화살표 24"/>
          <p:cNvSpPr/>
          <p:nvPr/>
        </p:nvSpPr>
        <p:spPr>
          <a:xfrm rot="18828182">
            <a:off x="5987674" y="1927937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위쪽/아래쪽 화살표 25"/>
          <p:cNvSpPr/>
          <p:nvPr/>
        </p:nvSpPr>
        <p:spPr>
          <a:xfrm rot="13742841">
            <a:off x="5961420" y="2617057"/>
            <a:ext cx="432048" cy="715048"/>
          </a:xfrm>
          <a:prstGeom prst="up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98840" y="337835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MS: Mobile Station </a:t>
            </a:r>
          </a:p>
          <a:p>
            <a:r>
              <a:rPr lang="en-US" altLang="ko-KR" sz="1400" dirty="0" smtClean="0"/>
              <a:t>* AN: Access Network</a:t>
            </a:r>
          </a:p>
          <a:p>
            <a:r>
              <a:rPr lang="en-US" altLang="ko-KR" sz="1400" dirty="0" smtClean="0"/>
              <a:t>* CN: Core Network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7566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baseline="0" dirty="0" err="1" smtClean="0"/>
              <a:t>OmniRAN</a:t>
            </a:r>
            <a:r>
              <a:rPr lang="en-US" altLang="ko-KR" sz="3200" baseline="0" dirty="0" smtClean="0"/>
              <a:t> for Proximity Service Communication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Discovery and selection of the appropriate Proximity Service can be served by </a:t>
            </a:r>
            <a:r>
              <a:rPr lang="en-US" altLang="ko-KR" dirty="0" err="1" smtClean="0"/>
              <a:t>OmniRAN</a:t>
            </a:r>
            <a:endParaRPr lang="en-US" altLang="ko-KR" dirty="0" smtClean="0"/>
          </a:p>
          <a:p>
            <a:pPr lvl="1">
              <a:buFont typeface="Times" pitchFamily="18" charset="0"/>
              <a:buChar char="­"/>
            </a:pPr>
            <a:r>
              <a:rPr lang="en-US" altLang="ko-KR" dirty="0" smtClean="0"/>
              <a:t>Variety of communication standards (Wi-Fi Direct, IEEE 802.15.8,  3GPP </a:t>
            </a:r>
            <a:r>
              <a:rPr lang="en-US" altLang="ko-KR" dirty="0" err="1" smtClean="0"/>
              <a:t>ProSe</a:t>
            </a:r>
            <a:r>
              <a:rPr lang="en-US" altLang="ko-KR" dirty="0" smtClean="0"/>
              <a:t>, etc.) provide Proximity Service.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dirty="0" smtClean="0"/>
              <a:t>An appropriate Proximity Service depends on a mobile user’s environments.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Users using “direct mode” communications should use the same radio technology.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Selecting the radio technology that has the best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or consumes the lowest power is important.</a:t>
            </a:r>
          </a:p>
          <a:p>
            <a:pPr marL="952500" lvl="2" indent="0">
              <a:buNone/>
            </a:pPr>
            <a:endParaRPr lang="en-US" altLang="ko-KR" dirty="0" smtClean="0"/>
          </a:p>
          <a:p>
            <a:pPr marL="454025" lvl="2" indent="0">
              <a:buNone/>
            </a:pP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err="1" smtClean="0"/>
              <a:t>OmniRAN</a:t>
            </a:r>
            <a:r>
              <a:rPr lang="en-US" altLang="ko-KR" dirty="0" smtClean="0"/>
              <a:t> as open mobile network interface platform can help discovery and selection of the appropriate Proximity Services among Wi-Fi Direct, IEEE 802.15.8, 3GPP </a:t>
            </a:r>
            <a:r>
              <a:rPr lang="en-US" altLang="ko-KR" dirty="0" err="1" smtClean="0"/>
              <a:t>ProSe</a:t>
            </a:r>
            <a:r>
              <a:rPr lang="en-US" altLang="ko-KR" dirty="0" smtClean="0"/>
              <a:t>, etc.</a:t>
            </a:r>
          </a:p>
        </p:txBody>
      </p:sp>
      <p:sp>
        <p:nvSpPr>
          <p:cNvPr id="5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5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90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Domain: Proximity Service</a:t>
            </a:r>
            <a:endParaRPr 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1192521" y="3641277"/>
            <a:ext cx="3440975" cy="6032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1187659" y="2777181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1150609" y="1101964"/>
            <a:ext cx="3440975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구름 7"/>
          <p:cNvSpPr/>
          <p:nvPr/>
        </p:nvSpPr>
        <p:spPr>
          <a:xfrm>
            <a:off x="1605503" y="2057101"/>
            <a:ext cx="1792401" cy="82069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Internet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006" y="5037918"/>
            <a:ext cx="295662" cy="576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직선 연결선 10"/>
          <p:cNvCxnSpPr/>
          <p:nvPr/>
        </p:nvCxnSpPr>
        <p:spPr>
          <a:xfrm>
            <a:off x="1896393" y="1803597"/>
            <a:ext cx="101925" cy="33536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1605505" y="3513421"/>
            <a:ext cx="254820" cy="35556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>
            <a:endCxn id="18" idx="0"/>
          </p:cNvCxnSpPr>
          <p:nvPr/>
        </p:nvCxnSpPr>
        <p:spPr>
          <a:xfrm flipH="1">
            <a:off x="1974934" y="2783100"/>
            <a:ext cx="14848" cy="1046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2152580" y="3519642"/>
            <a:ext cx="193042" cy="22363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89" y="1146802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직선 연결선 15"/>
          <p:cNvCxnSpPr/>
          <p:nvPr/>
        </p:nvCxnSpPr>
        <p:spPr>
          <a:xfrm flipH="1">
            <a:off x="2894148" y="1783975"/>
            <a:ext cx="383509" cy="3004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575" y="1157284"/>
            <a:ext cx="536093" cy="6837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50" y="2887712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617" y="374684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21" y="374684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직선 연결선 20"/>
          <p:cNvCxnSpPr/>
          <p:nvPr/>
        </p:nvCxnSpPr>
        <p:spPr>
          <a:xfrm flipH="1">
            <a:off x="3032756" y="3513421"/>
            <a:ext cx="244901" cy="36178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579831" y="3513421"/>
            <a:ext cx="193042" cy="23607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601" y="2893933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934" y="3719506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052" y="3749500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직선 연결선 25"/>
          <p:cNvCxnSpPr/>
          <p:nvPr/>
        </p:nvCxnSpPr>
        <p:spPr>
          <a:xfrm>
            <a:off x="3462527" y="1788102"/>
            <a:ext cx="61075" cy="110583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stCxn id="18" idx="3"/>
            <a:endCxn id="23" idx="1"/>
          </p:cNvCxnSpPr>
          <p:nvPr/>
        </p:nvCxnSpPr>
        <p:spPr>
          <a:xfrm>
            <a:off x="2245518" y="3200567"/>
            <a:ext cx="886083" cy="6221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19" idx="3"/>
            <a:endCxn id="20" idx="1"/>
          </p:cNvCxnSpPr>
          <p:nvPr/>
        </p:nvCxnSpPr>
        <p:spPr>
          <a:xfrm>
            <a:off x="1790259" y="4026215"/>
            <a:ext cx="42646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79"/>
          <p:cNvSpPr txBox="1"/>
          <p:nvPr/>
        </p:nvSpPr>
        <p:spPr>
          <a:xfrm>
            <a:off x="4022507" y="1337021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0" name="TextBox 89"/>
          <p:cNvSpPr txBox="1"/>
          <p:nvPr/>
        </p:nvSpPr>
        <p:spPr>
          <a:xfrm>
            <a:off x="4022507" y="3022122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1" name="TextBox 90"/>
          <p:cNvSpPr txBox="1"/>
          <p:nvPr/>
        </p:nvSpPr>
        <p:spPr>
          <a:xfrm>
            <a:off x="4027694" y="3875206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NAP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2688559" y="312855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3" name="TextBox 81"/>
          <p:cNvSpPr txBox="1"/>
          <p:nvPr/>
        </p:nvSpPr>
        <p:spPr>
          <a:xfrm>
            <a:off x="2698955" y="3231820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R5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2194195" y="354955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5" name="TextBox 94"/>
          <p:cNvSpPr txBox="1"/>
          <p:nvPr/>
        </p:nvSpPr>
        <p:spPr>
          <a:xfrm>
            <a:off x="2252958" y="3354461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R3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6" name="TextBox 101"/>
          <p:cNvSpPr txBox="1"/>
          <p:nvPr/>
        </p:nvSpPr>
        <p:spPr>
          <a:xfrm>
            <a:off x="510635" y="3563737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7" name="타원 36"/>
          <p:cNvSpPr/>
          <p:nvPr/>
        </p:nvSpPr>
        <p:spPr>
          <a:xfrm>
            <a:off x="1920028" y="3952534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" name="TextBox 103"/>
          <p:cNvSpPr txBox="1"/>
          <p:nvPr/>
        </p:nvSpPr>
        <p:spPr>
          <a:xfrm>
            <a:off x="1775729" y="4120563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R4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39" name="직선 연결선 38"/>
          <p:cNvCxnSpPr>
            <a:stCxn id="19" idx="2"/>
            <a:endCxn id="9" idx="0"/>
          </p:cNvCxnSpPr>
          <p:nvPr/>
        </p:nvCxnSpPr>
        <p:spPr>
          <a:xfrm flipH="1">
            <a:off x="1245837" y="4305588"/>
            <a:ext cx="289601" cy="73233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타원 39"/>
          <p:cNvSpPr/>
          <p:nvPr/>
        </p:nvSpPr>
        <p:spPr>
          <a:xfrm>
            <a:off x="1331640" y="4525953"/>
            <a:ext cx="136655" cy="14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1" name="TextBox 53"/>
          <p:cNvSpPr txBox="1"/>
          <p:nvPr/>
        </p:nvSpPr>
        <p:spPr>
          <a:xfrm>
            <a:off x="1066564" y="4324682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R1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2" name="TextBox 6"/>
          <p:cNvSpPr txBox="1"/>
          <p:nvPr/>
        </p:nvSpPr>
        <p:spPr>
          <a:xfrm>
            <a:off x="2186797" y="2839426"/>
            <a:ext cx="85708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Core Network 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43" name="TextBox 56"/>
          <p:cNvSpPr txBox="1"/>
          <p:nvPr/>
        </p:nvSpPr>
        <p:spPr>
          <a:xfrm>
            <a:off x="1791540" y="3620421"/>
            <a:ext cx="38464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AN</a:t>
            </a:r>
            <a:endParaRPr lang="ko-KR" altLang="en-US" sz="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562" y="616530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80" y="5032708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직사각형 46"/>
          <p:cNvSpPr/>
          <p:nvPr/>
        </p:nvSpPr>
        <p:spPr>
          <a:xfrm>
            <a:off x="4953040" y="1499180"/>
            <a:ext cx="4011448" cy="329320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n-US" altLang="ko-KR" sz="1600" dirty="0" smtClean="0"/>
              <a:t>Application Service Provider (ASP): Provides contents.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Contents: Video data, Pictures, etc.</a:t>
            </a:r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Network Service Provider (NSP): Manages and Controls connections of networks.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n-US" altLang="ko-KR" sz="1600" dirty="0" smtClean="0"/>
              <a:t>CSN (Core Service Network)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Network </a:t>
            </a:r>
            <a:r>
              <a:rPr lang="en-US" altLang="ko-KR" sz="1600" dirty="0"/>
              <a:t>Access Provider (NAP</a:t>
            </a:r>
            <a:r>
              <a:rPr lang="en-US" altLang="ko-KR" sz="1600" dirty="0" smtClean="0"/>
              <a:t>): </a:t>
            </a:r>
          </a:p>
          <a:p>
            <a:pPr marL="266700" lvl="1"/>
            <a:r>
              <a:rPr lang="en-US" altLang="ko-KR" sz="1600" dirty="0" smtClean="0"/>
              <a:t>Controls access networks for mobile stations (MSs).</a:t>
            </a:r>
            <a:endParaRPr lang="en-US" altLang="ko-KR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ko-KR" sz="1600" dirty="0" smtClean="0"/>
              <a:t>ASN (Access Service Network)</a:t>
            </a:r>
            <a:endParaRPr lang="en-US" altLang="ko-KR" sz="1600" dirty="0"/>
          </a:p>
          <a:p>
            <a:pPr marL="285750" lvl="1" indent="-285750">
              <a:buFont typeface="Wingdings" pitchFamily="2" charset="2"/>
              <a:buChar char="v"/>
            </a:pPr>
            <a:r>
              <a:rPr lang="en-US" altLang="ko-KR" sz="1600" dirty="0" smtClean="0"/>
              <a:t>Mobile Stations (MSs): </a:t>
            </a:r>
          </a:p>
          <a:p>
            <a:pPr marL="266700" lvl="1"/>
            <a:r>
              <a:rPr lang="en-US" altLang="ko-KR" sz="1600" dirty="0" smtClean="0"/>
              <a:t>Exchange data using “direct mode” data path or “locally routed” data path.</a:t>
            </a:r>
          </a:p>
        </p:txBody>
      </p:sp>
      <p:sp>
        <p:nvSpPr>
          <p:cNvPr id="48" name="자유형 47"/>
          <p:cNvSpPr/>
          <p:nvPr/>
        </p:nvSpPr>
        <p:spPr>
          <a:xfrm>
            <a:off x="802344" y="3248025"/>
            <a:ext cx="874056" cy="1843450"/>
          </a:xfrm>
          <a:custGeom>
            <a:avLst/>
            <a:gdLst>
              <a:gd name="connsiteX0" fmla="*/ 819150 w 819150"/>
              <a:gd name="connsiteY0" fmla="*/ 0 h 1552575"/>
              <a:gd name="connsiteX1" fmla="*/ 152400 w 819150"/>
              <a:gd name="connsiteY1" fmla="*/ 266700 h 1552575"/>
              <a:gd name="connsiteX2" fmla="*/ 0 w 819150"/>
              <a:gd name="connsiteY2" fmla="*/ 885825 h 1552575"/>
              <a:gd name="connsiteX3" fmla="*/ 361950 w 819150"/>
              <a:gd name="connsiteY3" fmla="*/ 1552575 h 1552575"/>
              <a:gd name="connsiteX4" fmla="*/ 361950 w 819150"/>
              <a:gd name="connsiteY4" fmla="*/ 1552575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552575">
                <a:moveTo>
                  <a:pt x="819150" y="0"/>
                </a:moveTo>
                <a:cubicBezTo>
                  <a:pt x="554037" y="59531"/>
                  <a:pt x="288925" y="119063"/>
                  <a:pt x="152400" y="266700"/>
                </a:cubicBezTo>
                <a:cubicBezTo>
                  <a:pt x="15875" y="414338"/>
                  <a:pt x="-34925" y="671513"/>
                  <a:pt x="0" y="885825"/>
                </a:cubicBezTo>
                <a:cubicBezTo>
                  <a:pt x="34925" y="1100138"/>
                  <a:pt x="361950" y="1552575"/>
                  <a:pt x="361950" y="1552575"/>
                </a:cubicBezTo>
                <a:lnTo>
                  <a:pt x="361950" y="1552575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802344" y="3722528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cxnSp>
        <p:nvCxnSpPr>
          <p:cNvPr id="59" name="직선 화살표 연결선 58"/>
          <p:cNvCxnSpPr/>
          <p:nvPr/>
        </p:nvCxnSpPr>
        <p:spPr>
          <a:xfrm flipV="1">
            <a:off x="1331640" y="4365104"/>
            <a:ext cx="273863" cy="706916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화살표 연결선 63"/>
          <p:cNvCxnSpPr/>
          <p:nvPr/>
        </p:nvCxnSpPr>
        <p:spPr>
          <a:xfrm>
            <a:off x="1704350" y="4324682"/>
            <a:ext cx="762660" cy="820826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1743291" y="4259062"/>
            <a:ext cx="723719" cy="73233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타원 73"/>
          <p:cNvSpPr/>
          <p:nvPr/>
        </p:nvSpPr>
        <p:spPr>
          <a:xfrm>
            <a:off x="2123728" y="4581128"/>
            <a:ext cx="136655" cy="14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5" name="TextBox 53"/>
          <p:cNvSpPr txBox="1"/>
          <p:nvPr/>
        </p:nvSpPr>
        <p:spPr>
          <a:xfrm>
            <a:off x="2123728" y="4365104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R1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7" name="자유형 76"/>
          <p:cNvSpPr/>
          <p:nvPr/>
        </p:nvSpPr>
        <p:spPr>
          <a:xfrm>
            <a:off x="2254250" y="3498850"/>
            <a:ext cx="444500" cy="1587500"/>
          </a:xfrm>
          <a:custGeom>
            <a:avLst/>
            <a:gdLst>
              <a:gd name="connsiteX0" fmla="*/ 0 w 444500"/>
              <a:gd name="connsiteY0" fmla="*/ 0 h 1587500"/>
              <a:gd name="connsiteX1" fmla="*/ 323850 w 444500"/>
              <a:gd name="connsiteY1" fmla="*/ 457200 h 1587500"/>
              <a:gd name="connsiteX2" fmla="*/ 444500 w 444500"/>
              <a:gd name="connsiteY2" fmla="*/ 1587500 h 1587500"/>
              <a:gd name="connsiteX3" fmla="*/ 444500 w 444500"/>
              <a:gd name="connsiteY3" fmla="*/ 1587500 h 158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500" h="1587500">
                <a:moveTo>
                  <a:pt x="0" y="0"/>
                </a:moveTo>
                <a:cubicBezTo>
                  <a:pt x="124883" y="96308"/>
                  <a:pt x="249767" y="192617"/>
                  <a:pt x="323850" y="457200"/>
                </a:cubicBezTo>
                <a:cubicBezTo>
                  <a:pt x="397933" y="721783"/>
                  <a:pt x="444500" y="1587500"/>
                  <a:pt x="444500" y="1587500"/>
                </a:cubicBezTo>
                <a:lnTo>
                  <a:pt x="444500" y="1587500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2591447" y="444587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9" name="TextBox 101"/>
          <p:cNvSpPr txBox="1"/>
          <p:nvPr/>
        </p:nvSpPr>
        <p:spPr>
          <a:xfrm>
            <a:off x="2742987" y="4441563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0" name="자유형 79"/>
          <p:cNvSpPr/>
          <p:nvPr/>
        </p:nvSpPr>
        <p:spPr>
          <a:xfrm>
            <a:off x="600053" y="3409950"/>
            <a:ext cx="1085872" cy="2962275"/>
          </a:xfrm>
          <a:custGeom>
            <a:avLst/>
            <a:gdLst>
              <a:gd name="connsiteX0" fmla="*/ 1085872 w 1085872"/>
              <a:gd name="connsiteY0" fmla="*/ 0 h 2962275"/>
              <a:gd name="connsiteX1" fmla="*/ 600097 w 1085872"/>
              <a:gd name="connsiteY1" fmla="*/ 209550 h 2962275"/>
              <a:gd name="connsiteX2" fmla="*/ 180997 w 1085872"/>
              <a:gd name="connsiteY2" fmla="*/ 857250 h 2962275"/>
              <a:gd name="connsiteX3" fmla="*/ 22 w 1085872"/>
              <a:gd name="connsiteY3" fmla="*/ 1362075 h 2962275"/>
              <a:gd name="connsiteX4" fmla="*/ 190522 w 1085872"/>
              <a:gd name="connsiteY4" fmla="*/ 2228850 h 2962275"/>
              <a:gd name="connsiteX5" fmla="*/ 942997 w 1085872"/>
              <a:gd name="connsiteY5" fmla="*/ 2962275 h 2962275"/>
              <a:gd name="connsiteX6" fmla="*/ 942997 w 1085872"/>
              <a:gd name="connsiteY6" fmla="*/ 2962275 h 296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5872" h="2962275">
                <a:moveTo>
                  <a:pt x="1085872" y="0"/>
                </a:moveTo>
                <a:cubicBezTo>
                  <a:pt x="918390" y="33337"/>
                  <a:pt x="750909" y="66675"/>
                  <a:pt x="600097" y="209550"/>
                </a:cubicBezTo>
                <a:cubicBezTo>
                  <a:pt x="449285" y="352425"/>
                  <a:pt x="281009" y="665163"/>
                  <a:pt x="180997" y="857250"/>
                </a:cubicBezTo>
                <a:cubicBezTo>
                  <a:pt x="80984" y="1049338"/>
                  <a:pt x="-1565" y="1133475"/>
                  <a:pt x="22" y="1362075"/>
                </a:cubicBezTo>
                <a:cubicBezTo>
                  <a:pt x="1609" y="1590675"/>
                  <a:pt x="33360" y="1962150"/>
                  <a:pt x="190522" y="2228850"/>
                </a:cubicBezTo>
                <a:cubicBezTo>
                  <a:pt x="347684" y="2495550"/>
                  <a:pt x="942997" y="2962275"/>
                  <a:pt x="942997" y="2962275"/>
                </a:cubicBezTo>
                <a:lnTo>
                  <a:pt x="942997" y="2962275"/>
                </a:lnTo>
              </a:path>
            </a:pathLst>
          </a:cu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101"/>
          <p:cNvSpPr txBox="1"/>
          <p:nvPr/>
        </p:nvSpPr>
        <p:spPr>
          <a:xfrm>
            <a:off x="323528" y="5187688"/>
            <a:ext cx="428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R2</a:t>
            </a:r>
            <a:endParaRPr lang="ko-KR" altLang="en-US" sz="1200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2" name="타원 81"/>
          <p:cNvSpPr/>
          <p:nvPr/>
        </p:nvSpPr>
        <p:spPr>
          <a:xfrm>
            <a:off x="677709" y="5346479"/>
            <a:ext cx="109812" cy="15267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cxnSp>
        <p:nvCxnSpPr>
          <p:cNvPr id="83" name="직선 화살표 연결선 82"/>
          <p:cNvCxnSpPr/>
          <p:nvPr/>
        </p:nvCxnSpPr>
        <p:spPr>
          <a:xfrm>
            <a:off x="1299001" y="5637743"/>
            <a:ext cx="412453" cy="522131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모서리가 둥근 직사각형 84"/>
          <p:cNvSpPr/>
          <p:nvPr/>
        </p:nvSpPr>
        <p:spPr>
          <a:xfrm>
            <a:off x="1605898" y="5661248"/>
            <a:ext cx="877870" cy="400597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Direct Mode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1408449" y="4797152"/>
            <a:ext cx="795385" cy="400597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Locally Routed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TextBox 36"/>
          <p:cNvSpPr txBox="1"/>
          <p:nvPr/>
        </p:nvSpPr>
        <p:spPr>
          <a:xfrm>
            <a:off x="838044" y="5560254"/>
            <a:ext cx="85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 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9" name="TextBox 36"/>
          <p:cNvSpPr txBox="1"/>
          <p:nvPr/>
        </p:nvSpPr>
        <p:spPr>
          <a:xfrm>
            <a:off x="1857059" y="6223835"/>
            <a:ext cx="1202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0" name="TextBox 36"/>
          <p:cNvSpPr txBox="1"/>
          <p:nvPr/>
        </p:nvSpPr>
        <p:spPr>
          <a:xfrm>
            <a:off x="2781614" y="5115646"/>
            <a:ext cx="1202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latin typeface="HY견고딕" pitchFamily="18" charset="-127"/>
                <a:ea typeface="HY견고딕" pitchFamily="18" charset="-127"/>
              </a:rPr>
              <a:t>MS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91" name="직선 연결선 90"/>
          <p:cNvCxnSpPr>
            <a:endCxn id="46" idx="1"/>
          </p:cNvCxnSpPr>
          <p:nvPr/>
        </p:nvCxnSpPr>
        <p:spPr>
          <a:xfrm flipV="1">
            <a:off x="1400009" y="5323584"/>
            <a:ext cx="1083271" cy="622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1142989" y="5664360"/>
            <a:ext cx="483573" cy="55947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3203848" y="5949280"/>
            <a:ext cx="87630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/>
          <p:nvPr/>
        </p:nvCxnSpPr>
        <p:spPr>
          <a:xfrm>
            <a:off x="3213136" y="6310758"/>
            <a:ext cx="87220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080150" y="5796210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Control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18204" y="6146890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Data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05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6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54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Use case 1: Data offload to </a:t>
            </a:r>
            <a:br>
              <a:rPr lang="en-US" sz="3200" dirty="0" smtClean="0"/>
            </a:br>
            <a:r>
              <a:rPr lang="en-US" sz="3200" dirty="0" smtClean="0"/>
              <a:t>Proximity Service Communications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1143000"/>
            <a:ext cx="8299450" cy="3078088"/>
          </a:xfrm>
        </p:spPr>
        <p:txBody>
          <a:bodyPr/>
          <a:lstStyle/>
          <a:p>
            <a:r>
              <a:rPr lang="en-US" altLang="ko-KR" sz="1600" dirty="0" smtClean="0"/>
              <a:t>Mobile data traffic can be offloaded to Proximity Service communications.</a:t>
            </a:r>
          </a:p>
          <a:p>
            <a:r>
              <a:rPr lang="en-US" altLang="ko-KR" sz="1600" dirty="0" smtClean="0"/>
              <a:t>Example of the use case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/>
              <a:t>V</a:t>
            </a:r>
            <a:r>
              <a:rPr lang="en-US" altLang="ko-KR" sz="1600" dirty="0" smtClean="0"/>
              <a:t>ideo clip “v” is very popular so that user of MS “A” want to receive it. If the video clip “v” is transferred through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network, the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networks can be busy. Although a network operator wants to offload the video clip “v” to  other networks such as a WLAN,  there is no WLAN access point. 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 smtClean="0"/>
              <a:t>The network operator informs the MS “A” of another MS “B” that received the video clip “v”  through cellular or </a:t>
            </a:r>
            <a:r>
              <a:rPr lang="en-US" altLang="ko-KR" sz="1600" dirty="0" err="1" smtClean="0"/>
              <a:t>WiMAX</a:t>
            </a:r>
            <a:r>
              <a:rPr lang="en-US" altLang="ko-KR" sz="1600" dirty="0" smtClean="0"/>
              <a:t> network.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600" dirty="0" smtClean="0"/>
              <a:t>The video clip can be shared by Proximity Service communications such as </a:t>
            </a:r>
            <a:r>
              <a:rPr lang="en-US" altLang="ko-KR" sz="1600" dirty="0" err="1" smtClean="0"/>
              <a:t>WiFi</a:t>
            </a:r>
            <a:r>
              <a:rPr lang="en-US" altLang="ko-KR" sz="1600" dirty="0" smtClean="0"/>
              <a:t>-direct, IEEE 802.15.8, etc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구름 3"/>
          <p:cNvSpPr/>
          <p:nvPr/>
        </p:nvSpPr>
        <p:spPr>
          <a:xfrm>
            <a:off x="1368152" y="4293096"/>
            <a:ext cx="2576914" cy="1612239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Cellular or </a:t>
            </a:r>
            <a:r>
              <a:rPr lang="en-US" altLang="ko-KR" dirty="0" err="1" smtClean="0">
                <a:solidFill>
                  <a:schemeClr val="tx1"/>
                </a:solidFill>
              </a:rPr>
              <a:t>Wimax</a:t>
            </a:r>
            <a:r>
              <a:rPr lang="en-US" altLang="ko-KR" dirty="0" smtClean="0">
                <a:solidFill>
                  <a:schemeClr val="tx1"/>
                </a:solidFill>
              </a:rPr>
              <a:t> network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10" y="5320241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모서리가 둥근 직사각형 10"/>
          <p:cNvSpPr/>
          <p:nvPr/>
        </p:nvSpPr>
        <p:spPr>
          <a:xfrm>
            <a:off x="3332998" y="4509120"/>
            <a:ext cx="1131498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128" y="532692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504056" y="4571932"/>
            <a:ext cx="1224136" cy="81112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675" y="4629121"/>
            <a:ext cx="509642" cy="558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2" y="4694532"/>
            <a:ext cx="541168" cy="625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89"/>
          <p:cNvSpPr txBox="1"/>
          <p:nvPr/>
        </p:nvSpPr>
        <p:spPr>
          <a:xfrm>
            <a:off x="936104" y="4571836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NSP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TextBox 90"/>
          <p:cNvSpPr txBox="1"/>
          <p:nvPr/>
        </p:nvSpPr>
        <p:spPr>
          <a:xfrm>
            <a:off x="3456384" y="4509120"/>
            <a:ext cx="6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NAP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496" y="5838363"/>
            <a:ext cx="988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MS “A” that received a video clip</a:t>
            </a:r>
            <a:endParaRPr lang="ko-KR" alt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378128" y="5877272"/>
            <a:ext cx="1082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MS “B” that wants to receive a video clip</a:t>
            </a:r>
            <a:endParaRPr lang="ko-KR" altLang="en-US" sz="1200" dirty="0"/>
          </a:p>
        </p:txBody>
      </p:sp>
      <p:sp>
        <p:nvSpPr>
          <p:cNvPr id="17" name="자유형 16"/>
          <p:cNvSpPr/>
          <p:nvPr/>
        </p:nvSpPr>
        <p:spPr>
          <a:xfrm>
            <a:off x="649932" y="4987314"/>
            <a:ext cx="4486275" cy="318111"/>
          </a:xfrm>
          <a:custGeom>
            <a:avLst/>
            <a:gdLst>
              <a:gd name="connsiteX0" fmla="*/ 0 w 4486275"/>
              <a:gd name="connsiteY0" fmla="*/ 41886 h 318111"/>
              <a:gd name="connsiteX1" fmla="*/ 3629025 w 4486275"/>
              <a:gd name="connsiteY1" fmla="*/ 22836 h 318111"/>
              <a:gd name="connsiteX2" fmla="*/ 4486275 w 4486275"/>
              <a:gd name="connsiteY2" fmla="*/ 318111 h 318111"/>
              <a:gd name="connsiteX3" fmla="*/ 4486275 w 4486275"/>
              <a:gd name="connsiteY3" fmla="*/ 318111 h 31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275" h="318111">
                <a:moveTo>
                  <a:pt x="0" y="41886"/>
                </a:moveTo>
                <a:cubicBezTo>
                  <a:pt x="1440656" y="9342"/>
                  <a:pt x="2881313" y="-23201"/>
                  <a:pt x="3629025" y="22836"/>
                </a:cubicBezTo>
                <a:cubicBezTo>
                  <a:pt x="4376737" y="68873"/>
                  <a:pt x="4486275" y="318111"/>
                  <a:pt x="4486275" y="318111"/>
                </a:cubicBezTo>
                <a:lnTo>
                  <a:pt x="4486275" y="318111"/>
                </a:lnTo>
              </a:path>
            </a:pathLst>
          </a:cu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>
            <a:off x="5492006" y="5589240"/>
            <a:ext cx="1708794" cy="21602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333" y="5517232"/>
            <a:ext cx="442347" cy="2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타원 22"/>
          <p:cNvSpPr/>
          <p:nvPr/>
        </p:nvSpPr>
        <p:spPr>
          <a:xfrm>
            <a:off x="3940688" y="4961783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타원 28"/>
          <p:cNvSpPr/>
          <p:nvPr/>
        </p:nvSpPr>
        <p:spPr>
          <a:xfrm>
            <a:off x="4850986" y="4686993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모서리가 둥근 사각형 설명선 24"/>
          <p:cNvSpPr/>
          <p:nvPr/>
        </p:nvSpPr>
        <p:spPr>
          <a:xfrm>
            <a:off x="4262619" y="3573016"/>
            <a:ext cx="4341829" cy="648072"/>
          </a:xfrm>
          <a:prstGeom prst="wedgeRoundRectCallout">
            <a:avLst>
              <a:gd name="adj1" fmla="val -33043"/>
              <a:gd name="adj2" fmla="val 112863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MS </a:t>
            </a:r>
            <a:r>
              <a:rPr lang="en-US" altLang="ko-KR" sz="1400" dirty="0">
                <a:solidFill>
                  <a:schemeClr val="tx1"/>
                </a:solidFill>
              </a:rPr>
              <a:t>“A” </a:t>
            </a:r>
            <a:r>
              <a:rPr lang="en-US" altLang="ko-KR" sz="1400" dirty="0" smtClean="0">
                <a:solidFill>
                  <a:schemeClr val="tx1"/>
                </a:solidFill>
              </a:rPr>
              <a:t>received </a:t>
            </a:r>
            <a:r>
              <a:rPr lang="en-US" altLang="ko-KR" sz="1400" dirty="0">
                <a:solidFill>
                  <a:schemeClr val="tx1"/>
                </a:solidFill>
              </a:rPr>
              <a:t>a video </a:t>
            </a:r>
            <a:r>
              <a:rPr lang="en-US" altLang="ko-KR" sz="1400" dirty="0" smtClean="0">
                <a:solidFill>
                  <a:schemeClr val="tx1"/>
                </a:solidFill>
              </a:rPr>
              <a:t>clip “v.”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Connect to </a:t>
            </a:r>
            <a:r>
              <a:rPr lang="en-US" altLang="ko-KR" sz="1400" dirty="0" smtClean="0">
                <a:solidFill>
                  <a:schemeClr val="tx1"/>
                </a:solidFill>
              </a:rPr>
              <a:t>MS </a:t>
            </a:r>
            <a:r>
              <a:rPr lang="en-US" altLang="ko-KR" sz="1400" dirty="0">
                <a:solidFill>
                  <a:schemeClr val="tx1"/>
                </a:solidFill>
              </a:rPr>
              <a:t>“A” </a:t>
            </a:r>
            <a:r>
              <a:rPr lang="en-US" altLang="ko-KR" sz="1400" dirty="0" smtClean="0">
                <a:solidFill>
                  <a:schemeClr val="tx1"/>
                </a:solidFill>
              </a:rPr>
              <a:t>by using Proximity Service “P” (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WiFi</a:t>
            </a:r>
            <a:r>
              <a:rPr lang="en-US" altLang="ko-KR" sz="1400" dirty="0" smtClean="0">
                <a:solidFill>
                  <a:schemeClr val="tx1"/>
                </a:solidFill>
              </a:rPr>
              <a:t>-Direct, IEEE 802.15.8, 3GPP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ProSe</a:t>
            </a:r>
            <a:r>
              <a:rPr lang="en-US" altLang="ko-KR" sz="1400" dirty="0" smtClean="0">
                <a:solidFill>
                  <a:schemeClr val="tx1"/>
                </a:solidFill>
              </a:rPr>
              <a:t>, etc.).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모서리가 둥근 사각형 설명선 31"/>
          <p:cNvSpPr/>
          <p:nvPr/>
        </p:nvSpPr>
        <p:spPr>
          <a:xfrm>
            <a:off x="762694" y="5945168"/>
            <a:ext cx="3629796" cy="814784"/>
          </a:xfrm>
          <a:prstGeom prst="wedgeRoundRectCallout">
            <a:avLst>
              <a:gd name="adj1" fmla="val 37819"/>
              <a:gd name="adj2" fmla="val -147054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MS “B” wants to  receive a video clip “v.”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Connect to MS “B” by using Proximity Service “P.”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>
            <a:off x="5517338" y="5383053"/>
            <a:ext cx="1708794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타원 34"/>
          <p:cNvSpPr/>
          <p:nvPr/>
        </p:nvSpPr>
        <p:spPr>
          <a:xfrm>
            <a:off x="6246866" y="5582997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6" name="모서리가 둥근 사각형 설명선 35"/>
          <p:cNvSpPr/>
          <p:nvPr/>
        </p:nvSpPr>
        <p:spPr>
          <a:xfrm>
            <a:off x="5365344" y="6028524"/>
            <a:ext cx="2012783" cy="648072"/>
          </a:xfrm>
          <a:prstGeom prst="wedgeRoundRectCallout">
            <a:avLst>
              <a:gd name="adj1" fmla="val -5487"/>
              <a:gd name="adj2" fmla="val -80653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MS “A” sends video clip through the Proximity Service “P.”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모서리가 둥근 사각형 설명선 36"/>
          <p:cNvSpPr/>
          <p:nvPr/>
        </p:nvSpPr>
        <p:spPr>
          <a:xfrm>
            <a:off x="6340145" y="4509120"/>
            <a:ext cx="2012783" cy="648072"/>
          </a:xfrm>
          <a:prstGeom prst="wedgeRoundRectCallout">
            <a:avLst>
              <a:gd name="adj1" fmla="val -56122"/>
              <a:gd name="adj2" fmla="val 63382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Connection of MS “A” and “B” through Proximity Service.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6120680" y="5263951"/>
            <a:ext cx="216024" cy="210376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자유형 21"/>
          <p:cNvSpPr/>
          <p:nvPr/>
        </p:nvSpPr>
        <p:spPr>
          <a:xfrm>
            <a:off x="762693" y="4848330"/>
            <a:ext cx="6764601" cy="318111"/>
          </a:xfrm>
          <a:custGeom>
            <a:avLst/>
            <a:gdLst>
              <a:gd name="connsiteX0" fmla="*/ 0 w 4486275"/>
              <a:gd name="connsiteY0" fmla="*/ 41886 h 318111"/>
              <a:gd name="connsiteX1" fmla="*/ 3629025 w 4486275"/>
              <a:gd name="connsiteY1" fmla="*/ 22836 h 318111"/>
              <a:gd name="connsiteX2" fmla="*/ 4486275 w 4486275"/>
              <a:gd name="connsiteY2" fmla="*/ 318111 h 318111"/>
              <a:gd name="connsiteX3" fmla="*/ 4486275 w 4486275"/>
              <a:gd name="connsiteY3" fmla="*/ 318111 h 31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275" h="318111">
                <a:moveTo>
                  <a:pt x="0" y="41886"/>
                </a:moveTo>
                <a:cubicBezTo>
                  <a:pt x="1440656" y="9342"/>
                  <a:pt x="2881313" y="-23201"/>
                  <a:pt x="3629025" y="22836"/>
                </a:cubicBezTo>
                <a:cubicBezTo>
                  <a:pt x="4376737" y="68873"/>
                  <a:pt x="4486275" y="318111"/>
                  <a:pt x="4486275" y="318111"/>
                </a:cubicBezTo>
                <a:lnTo>
                  <a:pt x="4486275" y="318111"/>
                </a:lnTo>
              </a:path>
            </a:pathLst>
          </a:cu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7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60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Use case </a:t>
            </a:r>
            <a:r>
              <a:rPr lang="en-US" sz="3200" dirty="0"/>
              <a:t>2</a:t>
            </a:r>
            <a:r>
              <a:rPr lang="en-US" sz="3200" dirty="0" smtClean="0"/>
              <a:t>: Discovery and Selection of Proximity Service Communication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9" y="998984"/>
            <a:ext cx="9036495" cy="2430016"/>
          </a:xfrm>
        </p:spPr>
        <p:txBody>
          <a:bodyPr/>
          <a:lstStyle/>
          <a:p>
            <a:r>
              <a:rPr lang="en-US" altLang="ko-KR" sz="1800" dirty="0" smtClean="0"/>
              <a:t>MSs can discover and select Proximity Service communication.</a:t>
            </a:r>
          </a:p>
          <a:p>
            <a:r>
              <a:rPr lang="en-US" altLang="ko-KR" sz="1800" dirty="0" smtClean="0"/>
              <a:t>Example of the use case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dirty="0" smtClean="0"/>
              <a:t>MS “A” and MS “B” exchanged data each other through  Proximity Service communication “P,” but throughput of the corresponding access link had been decreased because of signal interference.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dirty="0" smtClean="0"/>
              <a:t>MS “A” decides to change Proximity Service communication and searches for the most appropriate Proximity Service communication “Q.”</a:t>
            </a:r>
          </a:p>
          <a:p>
            <a:pPr lvl="1">
              <a:buFont typeface="Times" pitchFamily="18" charset="0"/>
              <a:buChar char="­"/>
            </a:pPr>
            <a:r>
              <a:rPr lang="en-US" altLang="ko-KR" sz="1800" smtClean="0"/>
              <a:t>MSs </a:t>
            </a:r>
            <a:r>
              <a:rPr lang="en-US" altLang="ko-KR" sz="1800" smtClean="0"/>
              <a:t>change </a:t>
            </a:r>
            <a:r>
              <a:rPr lang="en-US" altLang="ko-KR" sz="1800" dirty="0" smtClean="0"/>
              <a:t>the Proximity Service “P” to the most appropriate </a:t>
            </a:r>
            <a:r>
              <a:rPr lang="en-US" altLang="ko-KR" sz="1800" dirty="0"/>
              <a:t>Proximity </a:t>
            </a:r>
            <a:r>
              <a:rPr lang="en-US" altLang="ko-KR" sz="1800" dirty="0" smtClean="0"/>
              <a:t>Service communication “Q” and exchanges data through Proximity Service communication “Q.”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645024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68" y="3717032"/>
            <a:ext cx="298334" cy="58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990014" y="3645024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MS </a:t>
            </a:r>
            <a:r>
              <a:rPr lang="en-US" altLang="ko-KR" dirty="0"/>
              <a:t>“A” 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718142" y="365085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MS “B” </a:t>
            </a:r>
            <a:endParaRPr lang="ko-KR" altLang="en-US" dirty="0"/>
          </a:p>
        </p:txBody>
      </p:sp>
      <p:cxnSp>
        <p:nvCxnSpPr>
          <p:cNvPr id="19" name="직선 연결선 18"/>
          <p:cNvCxnSpPr>
            <a:stCxn id="8" idx="2"/>
          </p:cNvCxnSpPr>
          <p:nvPr/>
        </p:nvCxnSpPr>
        <p:spPr>
          <a:xfrm>
            <a:off x="1840847" y="4226775"/>
            <a:ext cx="0" cy="2370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6589935" y="4298783"/>
            <a:ext cx="0" cy="2370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왼쪽/오른쪽 화살표 25"/>
          <p:cNvSpPr/>
          <p:nvPr/>
        </p:nvSpPr>
        <p:spPr>
          <a:xfrm>
            <a:off x="1840847" y="4226775"/>
            <a:ext cx="4749088" cy="426361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Data exchanges through Proximity Service “P” (e.g. </a:t>
            </a:r>
            <a:r>
              <a:rPr lang="en-US" altLang="ko-KR" sz="1400" dirty="0" err="1" smtClean="0"/>
              <a:t>ProSe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547664" y="4725144"/>
            <a:ext cx="2952328" cy="43204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MS “A” knows that Proximity Service “P” is getting worse because of signal interference.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1547664" y="5268047"/>
            <a:ext cx="2952328" cy="43204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MS “A” discovers the most appropriate Proximity Service, “Q” (e.g. Wi-Fi Direct).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1840847" y="5949279"/>
            <a:ext cx="4749088" cy="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2230228" y="5672281"/>
            <a:ext cx="3853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Change Proximity </a:t>
            </a:r>
            <a:r>
              <a:rPr lang="en-US" altLang="ko-KR" sz="1200" smtClean="0">
                <a:solidFill>
                  <a:srgbClr val="FF0000"/>
                </a:solidFill>
              </a:rPr>
              <a:t>Service “P” </a:t>
            </a:r>
            <a:r>
              <a:rPr lang="en-US" altLang="ko-KR" sz="1200" dirty="0" smtClean="0">
                <a:solidFill>
                  <a:srgbClr val="FF0000"/>
                </a:solidFill>
              </a:rPr>
              <a:t>into </a:t>
            </a:r>
            <a:r>
              <a:rPr lang="en-US" altLang="ko-KR" sz="1200" dirty="0">
                <a:solidFill>
                  <a:srgbClr val="FF0000"/>
                </a:solidFill>
              </a:rPr>
              <a:t>Proximity Service</a:t>
            </a:r>
            <a:r>
              <a:rPr lang="en-US" altLang="ko-KR" sz="1200" dirty="0" smtClean="0">
                <a:solidFill>
                  <a:srgbClr val="FF0000"/>
                </a:solidFill>
              </a:rPr>
              <a:t> “Q.”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4" name="직선 화살표 연결선 43"/>
          <p:cNvCxnSpPr/>
          <p:nvPr/>
        </p:nvCxnSpPr>
        <p:spPr>
          <a:xfrm flipV="1">
            <a:off x="1840847" y="6165304"/>
            <a:ext cx="4749088" cy="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직사각형 44"/>
          <p:cNvSpPr/>
          <p:nvPr/>
        </p:nvSpPr>
        <p:spPr>
          <a:xfrm>
            <a:off x="2771800" y="5949280"/>
            <a:ext cx="28969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Connection through </a:t>
            </a:r>
            <a:r>
              <a:rPr lang="en-US" altLang="ko-KR" sz="1200" dirty="0">
                <a:solidFill>
                  <a:srgbClr val="FF0000"/>
                </a:solidFill>
              </a:rPr>
              <a:t>Proximity Service </a:t>
            </a:r>
            <a:r>
              <a:rPr lang="en-US" altLang="ko-KR" sz="1200" dirty="0" smtClean="0">
                <a:solidFill>
                  <a:srgbClr val="FF0000"/>
                </a:solidFill>
              </a:rPr>
              <a:t>“Q.”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왼쪽/오른쪽 화살표 45"/>
          <p:cNvSpPr/>
          <p:nvPr/>
        </p:nvSpPr>
        <p:spPr>
          <a:xfrm>
            <a:off x="1833190" y="6309320"/>
            <a:ext cx="4749088" cy="482144"/>
          </a:xfrm>
          <a:prstGeom prst="left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Data exchanges through </a:t>
            </a:r>
            <a:r>
              <a:rPr lang="en-US" altLang="ko-KR" sz="1200" dirty="0"/>
              <a:t>Proximity Service “</a:t>
            </a:r>
            <a:r>
              <a:rPr lang="en-US" altLang="ko-KR" sz="1200" dirty="0" smtClean="0"/>
              <a:t>Q” (e.g. Wi-Fi Direct)</a:t>
            </a:r>
            <a:endParaRPr lang="ko-KR" altLang="en-US" sz="1200" dirty="0"/>
          </a:p>
        </p:txBody>
      </p:sp>
      <p:sp>
        <p:nvSpPr>
          <p:cNvPr id="47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8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타원 3"/>
          <p:cNvSpPr/>
          <p:nvPr/>
        </p:nvSpPr>
        <p:spPr>
          <a:xfrm>
            <a:off x="5220072" y="4298783"/>
            <a:ext cx="288032" cy="2823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4788024" y="6413159"/>
            <a:ext cx="288032" cy="2823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997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OmniRAN Architecture Mapping </a:t>
            </a:r>
            <a:br>
              <a:rPr lang="en-US" sz="3200" dirty="0" smtClean="0"/>
            </a:br>
            <a:r>
              <a:rPr lang="en-US" sz="3200" dirty="0" smtClean="0"/>
              <a:t>for Proximity Service Communication</a:t>
            </a:r>
            <a:endParaRPr lang="en-US" sz="3200" dirty="0"/>
          </a:p>
        </p:txBody>
      </p:sp>
      <p:grpSp>
        <p:nvGrpSpPr>
          <p:cNvPr id="19" name="그룹 18"/>
          <p:cNvGrpSpPr/>
          <p:nvPr/>
        </p:nvGrpSpPr>
        <p:grpSpPr>
          <a:xfrm>
            <a:off x="1421650" y="1351155"/>
            <a:ext cx="4806534" cy="1728192"/>
            <a:chOff x="1421650" y="1351155"/>
            <a:chExt cx="2376264" cy="1728192"/>
          </a:xfrm>
        </p:grpSpPr>
        <p:sp>
          <p:nvSpPr>
            <p:cNvPr id="4" name="직사각형 3"/>
            <p:cNvSpPr/>
            <p:nvPr/>
          </p:nvSpPr>
          <p:spPr>
            <a:xfrm>
              <a:off x="1421650" y="1351155"/>
              <a:ext cx="2376264" cy="86409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Internet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421650" y="2215251"/>
              <a:ext cx="2376264" cy="86409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Core Network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직사각형 5"/>
          <p:cNvSpPr/>
          <p:nvPr/>
        </p:nvSpPr>
        <p:spPr>
          <a:xfrm>
            <a:off x="1421650" y="3634637"/>
            <a:ext cx="4806534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1650" y="4879547"/>
            <a:ext cx="1278142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4632" y="3179755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R3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43708" y="4355812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20072" y="4365104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R1</a:t>
            </a:r>
            <a:endParaRPr lang="ko-KR" altLang="en-US" dirty="0"/>
          </a:p>
        </p:txBody>
      </p:sp>
      <p:cxnSp>
        <p:nvCxnSpPr>
          <p:cNvPr id="24" name="직선 연결선 23"/>
          <p:cNvCxnSpPr>
            <a:endCxn id="6" idx="0"/>
          </p:cNvCxnSpPr>
          <p:nvPr/>
        </p:nvCxnSpPr>
        <p:spPr>
          <a:xfrm>
            <a:off x="3824917" y="3094205"/>
            <a:ext cx="0" cy="540432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4932040" y="4892724"/>
            <a:ext cx="1278142" cy="64807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MS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2699792" y="5085184"/>
            <a:ext cx="2232248" cy="1317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2699792" y="5301208"/>
            <a:ext cx="2232248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2267744" y="4282709"/>
            <a:ext cx="288032" cy="540432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4960336" y="4282709"/>
            <a:ext cx="331744" cy="61001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타원 37"/>
          <p:cNvSpPr/>
          <p:nvPr/>
        </p:nvSpPr>
        <p:spPr>
          <a:xfrm>
            <a:off x="3766410" y="5013176"/>
            <a:ext cx="58507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38"/>
          <p:cNvCxnSpPr/>
          <p:nvPr/>
        </p:nvCxnSpPr>
        <p:spPr>
          <a:xfrm flipV="1">
            <a:off x="2411760" y="4308326"/>
            <a:ext cx="288032" cy="514815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 flipH="1" flipV="1">
            <a:off x="4788024" y="4282709"/>
            <a:ext cx="344624" cy="59684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타원 43"/>
          <p:cNvSpPr/>
          <p:nvPr/>
        </p:nvSpPr>
        <p:spPr>
          <a:xfrm>
            <a:off x="2339752" y="4491418"/>
            <a:ext cx="346539" cy="770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/>
          <p:cNvSpPr/>
          <p:nvPr/>
        </p:nvSpPr>
        <p:spPr>
          <a:xfrm>
            <a:off x="4860032" y="4514122"/>
            <a:ext cx="346539" cy="643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>
          <a:xfrm>
            <a:off x="971600" y="2647299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971600" y="2647299"/>
            <a:ext cx="0" cy="255628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971600" y="5202932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6228184" y="2610340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660232" y="2610340"/>
            <a:ext cx="0" cy="255628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6228184" y="5165973"/>
            <a:ext cx="4500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39552" y="3449971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R2</a:t>
            </a:r>
            <a:endParaRPr lang="ko-KR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624228" y="3417705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R2</a:t>
            </a:r>
            <a:endParaRPr lang="ko-KR" altLang="en-US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6259950" y="5886326"/>
            <a:ext cx="87630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/>
          <p:nvPr/>
        </p:nvCxnSpPr>
        <p:spPr>
          <a:xfrm>
            <a:off x="6269238" y="6247804"/>
            <a:ext cx="872201" cy="0"/>
          </a:xfrm>
          <a:prstGeom prst="straightConnector1">
            <a:avLst/>
          </a:prstGeom>
          <a:ln w="28575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136252" y="5733256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Control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74306" y="6083936"/>
            <a:ext cx="157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Data Path</a:t>
            </a:r>
            <a:endParaRPr lang="ko-KR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1" name="사각형 설명선 60"/>
          <p:cNvSpPr/>
          <p:nvPr/>
        </p:nvSpPr>
        <p:spPr>
          <a:xfrm>
            <a:off x="1871700" y="6041033"/>
            <a:ext cx="4068452" cy="628327"/>
          </a:xfrm>
          <a:prstGeom prst="wedgeRectCallout">
            <a:avLst>
              <a:gd name="adj1" fmla="val -5615"/>
              <a:gd name="adj2" fmla="val -13911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</a:t>
            </a:r>
            <a:r>
              <a:rPr lang="en-US" altLang="ko-KR" baseline="-250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XX</a:t>
            </a:r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:</a:t>
            </a:r>
            <a:r>
              <a:rPr lang="en-US" altLang="ko-KR" baseline="-25000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Reference Point between </a:t>
            </a:r>
            <a:r>
              <a:rPr lang="en-US" altLang="ko-KR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MSs</a:t>
            </a:r>
            <a:endParaRPr lang="ko-KR" altLang="en-US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69238" y="6391713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AN: Access Network</a:t>
            </a:r>
            <a:endParaRPr lang="ko-KR" altLang="en-US" sz="1400" dirty="0"/>
          </a:p>
        </p:txBody>
      </p:sp>
      <p:sp>
        <p:nvSpPr>
          <p:cNvPr id="63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8422704" y="6400800"/>
            <a:ext cx="685800" cy="381000"/>
          </a:xfrm>
        </p:spPr>
        <p:txBody>
          <a:bodyPr/>
          <a:lstStyle/>
          <a:p>
            <a:fld id="{F29C0F80-CD8F-472D-AFB6-6F74E86F726D}" type="slidenum">
              <a:rPr lang="en-US" altLang="ja-JP" smtClean="0">
                <a:solidFill>
                  <a:srgbClr val="000000"/>
                </a:solidFill>
              </a:rPr>
              <a:pPr/>
              <a:t>9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11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3839</TotalTime>
  <Words>1295</Words>
  <Application>Microsoft Office PowerPoint</Application>
  <PresentationFormat>화면 슬라이드 쇼(4:3)</PresentationFormat>
  <Paragraphs>183</Paragraphs>
  <Slides>10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blank presentation</vt:lpstr>
      <vt:lpstr>PowerPoint 프레젠테이션</vt:lpstr>
      <vt:lpstr>OmniRAN Proximity Service use case</vt:lpstr>
      <vt:lpstr>3GPP Proximity Service (ProSe)</vt:lpstr>
      <vt:lpstr>Standards for Proximity Service</vt:lpstr>
      <vt:lpstr>OmniRAN for Proximity Service Communication</vt:lpstr>
      <vt:lpstr>Deployment Domain: Proximity Service</vt:lpstr>
      <vt:lpstr>Use case 1: Data offload to  Proximity Service Communications</vt:lpstr>
      <vt:lpstr>Use case 2: Discovery and Selection of Proximity Service Communication</vt:lpstr>
      <vt:lpstr>OmniRAN Architecture Mapping  for Proximity Service Communication</vt:lpstr>
      <vt:lpstr>Requirements for OmniRAN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Protocol Header for Single Radio Handover</dc:title>
  <dc:creator>etri</dc:creator>
  <cp:lastModifiedBy>박현호</cp:lastModifiedBy>
  <cp:revision>410</cp:revision>
  <cp:lastPrinted>2012-05-01T00:28:57Z</cp:lastPrinted>
  <dcterms:created xsi:type="dcterms:W3CDTF">2012-04-29T17:31:25Z</dcterms:created>
  <dcterms:modified xsi:type="dcterms:W3CDTF">2013-03-15T07:35:45Z</dcterms:modified>
</cp:coreProperties>
</file>