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62" r:id="rId2"/>
    <p:sldId id="299" r:id="rId3"/>
    <p:sldId id="311" r:id="rId4"/>
    <p:sldId id="305" r:id="rId5"/>
    <p:sldId id="301" r:id="rId6"/>
    <p:sldId id="302" r:id="rId7"/>
    <p:sldId id="303" r:id="rId8"/>
    <p:sldId id="297" r:id="rId9"/>
    <p:sldId id="296" r:id="rId10"/>
    <p:sldId id="294" r:id="rId11"/>
    <p:sldId id="306" r:id="rId12"/>
    <p:sldId id="298" r:id="rId13"/>
    <p:sldId id="312" r:id="rId14"/>
    <p:sldId id="313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B2FF"/>
    <a:srgbClr val="A7E8FF"/>
    <a:srgbClr val="6DC0FF"/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94" autoAdjust="0"/>
    <p:restoredTop sz="99233" autoAdjust="0"/>
  </p:normalViewPr>
  <p:slideViewPr>
    <p:cSldViewPr>
      <p:cViewPr varScale="1">
        <p:scale>
          <a:sx n="109" d="100"/>
          <a:sy n="109" d="100"/>
        </p:scale>
        <p:origin x="-89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53656" y="8839200"/>
            <a:ext cx="76944" cy="184666"/>
          </a:xfrm>
          <a:ln/>
        </p:spPr>
        <p:txBody>
          <a:bodyPr/>
          <a:lstStyle/>
          <a:p>
            <a:fld id="{07185C03-F1AB-4731-8F81-162CD1B609D7}" type="slidenum">
              <a:rPr lang="en-US"/>
              <a:pPr/>
              <a:t>3</a:t>
            </a:fld>
            <a:endParaRPr lang="en-US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31618" indent="-231618">
              <a:buFontTx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924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05978" y="76200"/>
            <a:ext cx="210942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omniran-13-0018-00-ecsg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8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wmf"/><Relationship Id="rId5" Type="http://schemas.openxmlformats.org/officeDocument/2006/relationships/image" Target="../media/image4.wmf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wmf"/><Relationship Id="rId9" Type="http://schemas.openxmlformats.org/officeDocument/2006/relationships/image" Target="../media/image8.gif"/><Relationship Id="rId10" Type="http://schemas.openxmlformats.org/officeDocument/2006/relationships/image" Target="../media/image9.png"/><Relationship Id="rId11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1.wmf"/><Relationship Id="rId6" Type="http://schemas.openxmlformats.org/officeDocument/2006/relationships/image" Target="../media/image12.png"/><Relationship Id="rId7" Type="http://schemas.openxmlformats.org/officeDocument/2006/relationships/image" Target="../media/image2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1.wmf"/><Relationship Id="rId5" Type="http://schemas.openxmlformats.org/officeDocument/2006/relationships/image" Target="../media/image14.png"/><Relationship Id="rId6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oleObject" Target="../embeddings/oleObject2.bin"/><Relationship Id="rId5" Type="http://schemas.openxmlformats.org/officeDocument/2006/relationships/image" Target="../media/image11.wmf"/><Relationship Id="rId6" Type="http://schemas.openxmlformats.org/officeDocument/2006/relationships/oleObject" Target="../embeddings/oleObject3.bin"/><Relationship Id="rId7" Type="http://schemas.openxmlformats.org/officeDocument/2006/relationships/image" Target="../media/image9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/>
          <a:lstStyle/>
          <a:p>
            <a:r>
              <a:rPr lang="en-US" sz="4000" dirty="0"/>
              <a:t>Introduction to</a:t>
            </a:r>
            <a:r>
              <a:rPr lang="en-US" sz="4000" dirty="0"/>
              <a:t> </a:t>
            </a:r>
            <a:br>
              <a:rPr lang="en-US" sz="4000" dirty="0"/>
            </a:br>
            <a:r>
              <a:rPr lang="en-US" sz="4000" dirty="0" smtClean="0"/>
              <a:t>OmniRAN EC SG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2013-03-18</a:t>
            </a:r>
          </a:p>
          <a:p>
            <a:r>
              <a:rPr lang="en-US" dirty="0" smtClean="0"/>
              <a:t>Max Riegel</a:t>
            </a:r>
          </a:p>
          <a:p>
            <a:r>
              <a:rPr lang="en-US" dirty="0" smtClean="0"/>
              <a:t>(OmniRAN SG Chair)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1"/>
          <p:cNvSpPr>
            <a:spLocks noGrp="1" noChangeArrowheads="1"/>
          </p:cNvSpPr>
          <p:nvPr>
            <p:ph type="title"/>
          </p:nvPr>
        </p:nvSpPr>
        <p:spPr/>
        <p:txBody>
          <a:bodyPr anchor="ctr" anchorCtr="1"/>
          <a:lstStyle/>
          <a:p>
            <a:r>
              <a:rPr lang="en-US" dirty="0" smtClean="0"/>
              <a:t>Heterogeneous Networking w/ OmniRAN</a:t>
            </a:r>
          </a:p>
        </p:txBody>
      </p:sp>
      <p:pic>
        <p:nvPicPr>
          <p:cNvPr id="2" name="Picture 1" descr="CS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700" y="1282700"/>
            <a:ext cx="7327900" cy="52705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OmniRAN would provide to 3GPP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SaMOG</a:t>
            </a:r>
            <a:r>
              <a:rPr lang="en-US" sz="2800" dirty="0" smtClean="0"/>
              <a:t> is defining a gateway controlling the Trusted Non-3GPP access network by the EPC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/>
              <a:t>OmniRAN would provide an interface (R3) to which 3GPP would be able to reference.</a:t>
            </a:r>
          </a:p>
          <a:p>
            <a:pPr lvl="1"/>
            <a:r>
              <a:rPr lang="en-US" sz="2400" dirty="0"/>
              <a:t>Expanded beyond IEEE 802.11/802.16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10781" y="2667000"/>
            <a:ext cx="6608949" cy="2038839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 bwMode="auto">
          <a:xfrm>
            <a:off x="3810000" y="2810256"/>
            <a:ext cx="0" cy="9144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3616527" y="2514600"/>
            <a:ext cx="446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>
                <a:latin typeface="Arial"/>
                <a:cs typeface="Arial"/>
              </a:rPr>
              <a:t>R3</a:t>
            </a:r>
          </a:p>
        </p:txBody>
      </p:sp>
    </p:spTree>
    <p:extLst>
      <p:ext uri="{BB962C8B-B14F-4D97-AF65-F5344CB8AC3E}">
        <p14:creationId xmlns:p14="http://schemas.microsoft.com/office/powerpoint/2010/main" val="3251580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No desire to re-invent the wheel…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Limiting the effort to create beneficial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There are plenty of specifications available which OmniRAN can leverage</a:t>
            </a:r>
          </a:p>
          <a:p>
            <a:pPr lvl="1"/>
            <a:r>
              <a:rPr lang="en-US" dirty="0" smtClean="0"/>
              <a:t>IETF protocols</a:t>
            </a:r>
          </a:p>
          <a:p>
            <a:pPr lvl="1"/>
            <a:r>
              <a:rPr lang="en-US" dirty="0" err="1" smtClean="0"/>
              <a:t>WiMAX</a:t>
            </a:r>
            <a:r>
              <a:rPr lang="en-US" dirty="0" smtClean="0"/>
              <a:t> specifications</a:t>
            </a:r>
          </a:p>
          <a:p>
            <a:pPr lvl="1"/>
            <a:r>
              <a:rPr lang="en-US" dirty="0" smtClean="0"/>
              <a:t>Wi-Fi Alliance solutions</a:t>
            </a:r>
          </a:p>
          <a:p>
            <a:pPr lvl="1"/>
            <a:r>
              <a:rPr lang="en-US" dirty="0" err="1" smtClean="0"/>
              <a:t>ZigBee</a:t>
            </a:r>
            <a:r>
              <a:rPr lang="en-US" dirty="0" smtClean="0"/>
              <a:t> specifications</a:t>
            </a:r>
          </a:p>
          <a:p>
            <a:pPr lvl="1"/>
            <a:r>
              <a:rPr lang="en-US" dirty="0" smtClean="0"/>
              <a:t>… </a:t>
            </a:r>
          </a:p>
          <a:p>
            <a:r>
              <a:rPr lang="en-US" dirty="0" smtClean="0"/>
              <a:t>Step-wise development allows to provide valuable results early, e.g.:</a:t>
            </a:r>
          </a:p>
          <a:p>
            <a:pPr lvl="1"/>
            <a:r>
              <a:rPr lang="en-US" dirty="0" smtClean="0"/>
              <a:t>Interface by interface</a:t>
            </a:r>
          </a:p>
          <a:p>
            <a:pPr lvl="2"/>
            <a:r>
              <a:rPr lang="en-US" dirty="0" smtClean="0"/>
              <a:t>e.g. starting with R1 and R2, then R3, adding R4 and R5 later</a:t>
            </a:r>
          </a:p>
          <a:p>
            <a:pPr lvl="1"/>
            <a:r>
              <a:rPr lang="en-US" dirty="0" smtClean="0"/>
              <a:t>Functional complexity</a:t>
            </a:r>
          </a:p>
          <a:p>
            <a:pPr lvl="2"/>
            <a:r>
              <a:rPr lang="en-US" dirty="0" smtClean="0"/>
              <a:t>e.g. starting with simple nomadic scenario, adding dynamic service control, later L3 mobility management and inter-AN optimizations</a:t>
            </a:r>
          </a:p>
          <a:p>
            <a:pPr lvl="1"/>
            <a:r>
              <a:rPr lang="en-US" dirty="0" smtClean="0"/>
              <a:t>…</a:t>
            </a:r>
            <a:br>
              <a:rPr lang="en-US" dirty="0" smtClean="0"/>
            </a:br>
            <a:endParaRPr lang="en-US" dirty="0" smtClean="0"/>
          </a:p>
          <a:p>
            <a:pPr algn="ctr">
              <a:buNone/>
            </a:pPr>
            <a:r>
              <a:rPr lang="en-US" sz="4400" i="1" dirty="0" smtClean="0"/>
              <a:t>OmniRAN SG is searching for the most wanted topic to be solved for IEEE 802 access networks.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Planned Timeline of OmniRAN EC SG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531988"/>
            <a:ext cx="1265972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latin typeface="+mn-lt"/>
              </a:rPr>
              <a:t>Initial meeting</a:t>
            </a:r>
            <a:endParaRPr lang="en-US" sz="1600" dirty="0">
              <a:latin typeface="+mn-lt"/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457200" y="5987534"/>
            <a:ext cx="8534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1676400" y="5911334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8153400" y="5911334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7086600" y="5911334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6019800" y="5911334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4953000" y="5911334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3886200" y="5911334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2819400" y="5911334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2209800" y="5987534"/>
            <a:ext cx="24686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Jan</a:t>
            </a:r>
            <a:endParaRPr lang="en-US" dirty="0"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191582" y="5987534"/>
            <a:ext cx="264496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Feb</a:t>
            </a:r>
            <a:endParaRPr lang="en-US" dirty="0">
              <a:latin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58382" y="5987534"/>
            <a:ext cx="264496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Mar</a:t>
            </a:r>
            <a:endParaRPr lang="en-US" dirty="0"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4206" y="5987534"/>
            <a:ext cx="238848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Apr</a:t>
            </a:r>
            <a:endParaRPr lang="en-US" dirty="0"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79158" y="5987534"/>
            <a:ext cx="29014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May</a:t>
            </a:r>
            <a:endParaRPr lang="en-US" dirty="0"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543799" y="5987534"/>
            <a:ext cx="24686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Jun</a:t>
            </a:r>
            <a:endParaRPr lang="en-US" dirty="0"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560047" y="5987534"/>
            <a:ext cx="195566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Jul</a:t>
            </a:r>
            <a:endParaRPr lang="en-US" dirty="0"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7200" y="5606534"/>
            <a:ext cx="862416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>
                <a:latin typeface="+mn-lt"/>
              </a:rPr>
              <a:t>F2F meeting</a:t>
            </a:r>
            <a:endParaRPr lang="en-US" dirty="0"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7200" y="5301734"/>
            <a:ext cx="6299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>
                <a:latin typeface="+mn-lt"/>
              </a:rPr>
              <a:t>Conf Call</a:t>
            </a:r>
            <a:endParaRPr lang="en-US" dirty="0">
              <a:latin typeface="+mn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09800" y="5606534"/>
            <a:ext cx="304800" cy="184666"/>
          </a:xfrm>
          <a:prstGeom prst="rect">
            <a:avLst/>
          </a:prstGeom>
          <a:solidFill>
            <a:srgbClr val="FFC000"/>
          </a:solidFill>
          <a:ln w="19050" cmpd="sng">
            <a:solidFill>
              <a:schemeClr val="tx1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343400" y="5606534"/>
            <a:ext cx="304800" cy="184666"/>
          </a:xfrm>
          <a:prstGeom prst="rect">
            <a:avLst/>
          </a:prstGeom>
          <a:solidFill>
            <a:srgbClr val="FFC000"/>
          </a:solidFill>
          <a:ln w="19050" cmpd="sng">
            <a:solidFill>
              <a:schemeClr val="tx1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400800" y="5606534"/>
            <a:ext cx="304800" cy="184666"/>
          </a:xfrm>
          <a:prstGeom prst="rect">
            <a:avLst/>
          </a:prstGeom>
          <a:solidFill>
            <a:srgbClr val="FFC000"/>
          </a:solidFill>
          <a:ln w="19050" cmpd="sng">
            <a:solidFill>
              <a:schemeClr val="tx1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610600" y="5606534"/>
            <a:ext cx="304800" cy="184666"/>
          </a:xfrm>
          <a:prstGeom prst="rect">
            <a:avLst/>
          </a:prstGeom>
          <a:solidFill>
            <a:srgbClr val="FFC000"/>
          </a:solidFill>
          <a:ln w="19050" cmpd="sng">
            <a:solidFill>
              <a:schemeClr val="tx1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810000" y="5301734"/>
            <a:ext cx="76200" cy="184666"/>
          </a:xfrm>
          <a:prstGeom prst="rect">
            <a:avLst/>
          </a:prstGeom>
          <a:solidFill>
            <a:srgbClr val="FFC000"/>
          </a:solidFill>
          <a:ln w="19050" cmpd="sng">
            <a:solidFill>
              <a:schemeClr val="tx1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57200" y="2141588"/>
            <a:ext cx="2417629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latin typeface="+mn-lt"/>
              </a:rPr>
              <a:t>Draft Use cases document</a:t>
            </a:r>
            <a:endParaRPr lang="en-US" sz="1600" dirty="0"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7200" y="2446388"/>
            <a:ext cx="3911528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latin typeface="+mn-lt"/>
              </a:rPr>
              <a:t>Call for comments on Use cases document</a:t>
            </a:r>
            <a:endParaRPr lang="en-US" sz="1600" dirty="0"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57200" y="1836788"/>
            <a:ext cx="2178281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latin typeface="+mn-lt"/>
              </a:rPr>
              <a:t>Use cases contributions</a:t>
            </a:r>
            <a:endParaRPr lang="en-US" sz="1600" dirty="0">
              <a:latin typeface="+mn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57200" y="3055988"/>
            <a:ext cx="3626694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latin typeface="+mn-lt"/>
              </a:rPr>
              <a:t>Classification of functional requirements</a:t>
            </a:r>
            <a:endParaRPr lang="en-US" sz="1600" dirty="0">
              <a:latin typeface="+mn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57200" y="3665588"/>
            <a:ext cx="3033783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latin typeface="+mn-lt"/>
              </a:rPr>
              <a:t>Gap analysis to existing solutions</a:t>
            </a:r>
            <a:endParaRPr lang="en-US" sz="1600" dirty="0">
              <a:latin typeface="+mn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57200" y="4579988"/>
            <a:ext cx="2573721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latin typeface="+mn-lt"/>
              </a:rPr>
              <a:t>Finalization of PAR proposal</a:t>
            </a:r>
            <a:endParaRPr lang="en-US" sz="1600" dirty="0">
              <a:latin typeface="+mn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57200" y="3970388"/>
            <a:ext cx="2372344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latin typeface="+mn-lt"/>
              </a:rPr>
              <a:t>Decision about initial topic</a:t>
            </a:r>
            <a:endParaRPr lang="en-US" sz="1600" dirty="0">
              <a:latin typeface="+mn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57200" y="4275188"/>
            <a:ext cx="1752383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latin typeface="+mn-lt"/>
              </a:rPr>
              <a:t>Draft PAR proposal</a:t>
            </a:r>
            <a:endParaRPr lang="en-US" sz="1600" dirty="0">
              <a:latin typeface="+mn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57200" y="2751188"/>
            <a:ext cx="2942512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latin typeface="+mn-lt"/>
              </a:rPr>
              <a:t>Use cases document finalization</a:t>
            </a:r>
            <a:endParaRPr lang="en-US" sz="1600" dirty="0">
              <a:latin typeface="+mn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209800" y="1524000"/>
            <a:ext cx="304800" cy="228600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667000" y="1828800"/>
            <a:ext cx="1600200" cy="228600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43400" y="2133600"/>
            <a:ext cx="381000" cy="228600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724400" y="2438400"/>
            <a:ext cx="1524000" cy="228600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400800" y="2743200"/>
            <a:ext cx="152400" cy="228600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257800" y="3048000"/>
            <a:ext cx="1371600" cy="228600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57200" y="3360788"/>
            <a:ext cx="3546844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latin typeface="+mn-lt"/>
              </a:rPr>
              <a:t>Prioritization of functional requirements</a:t>
            </a:r>
            <a:endParaRPr lang="en-US" sz="1600" dirty="0">
              <a:latin typeface="+mn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553200" y="3352800"/>
            <a:ext cx="152400" cy="228600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705600" y="3657600"/>
            <a:ext cx="685800" cy="228600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391400" y="3962400"/>
            <a:ext cx="533400" cy="228600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924800" y="4267200"/>
            <a:ext cx="685800" cy="228600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610600" y="4572000"/>
            <a:ext cx="228600" cy="228600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029200" y="5225534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?</a:t>
            </a:r>
            <a:endParaRPr lang="en-US" sz="1400" dirty="0">
              <a:latin typeface="+mn-l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791200" y="5225534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?</a:t>
            </a:r>
            <a:endParaRPr lang="en-US" sz="1400" dirty="0">
              <a:latin typeface="+mn-l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239000" y="5222557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?</a:t>
            </a:r>
            <a:endParaRPr lang="en-US" sz="1400" dirty="0">
              <a:latin typeface="+mn-lt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945548" y="5225534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?</a:t>
            </a:r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 and Comments?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3620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OmniRAN EC SG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51054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OmniRAN EC SG was established by Nov 2012 Closing EC meeting.</a:t>
            </a:r>
          </a:p>
          <a:p>
            <a:pPr lvl="1"/>
            <a:r>
              <a:rPr lang="en-US" dirty="0"/>
              <a:t>First meeting took place in January 2013</a:t>
            </a:r>
            <a:endParaRPr lang="en-US" dirty="0" smtClean="0"/>
          </a:p>
          <a:p>
            <a:r>
              <a:rPr lang="en-US" dirty="0" smtClean="0"/>
              <a:t>OmniRAN is about network support for attaching terminal devices deploying IEEE 802 technologies to communication networks.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OmniRAN aims to define interfaces and network functions for access networks based on IEEE 802 technologies</a:t>
            </a:r>
          </a:p>
          <a:p>
            <a:pPr lvl="1"/>
            <a:r>
              <a:rPr lang="en-US" dirty="0" smtClean="0"/>
              <a:t>including IEEE 802.3!</a:t>
            </a:r>
          </a:p>
          <a:p>
            <a:r>
              <a:rPr lang="en-US" dirty="0" smtClean="0"/>
              <a:t>BTW: What does OmniRAN stand for?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O</a:t>
            </a:r>
            <a:r>
              <a:rPr lang="en-US" dirty="0" smtClean="0"/>
              <a:t>pen </a:t>
            </a:r>
            <a:r>
              <a:rPr lang="en-US" dirty="0" smtClean="0">
                <a:solidFill>
                  <a:srgbClr val="C00000"/>
                </a:solidFill>
              </a:rPr>
              <a:t>m</a:t>
            </a:r>
            <a:r>
              <a:rPr lang="en-US" dirty="0" smtClean="0"/>
              <a:t>obile </a:t>
            </a:r>
            <a:r>
              <a:rPr lang="en-US" dirty="0" smtClean="0">
                <a:solidFill>
                  <a:srgbClr val="C00000"/>
                </a:solidFill>
              </a:rPr>
              <a:t>n</a:t>
            </a:r>
            <a:r>
              <a:rPr lang="en-US" dirty="0" smtClean="0"/>
              <a:t>etwork </a:t>
            </a:r>
            <a:r>
              <a:rPr lang="en-US" dirty="0" smtClean="0">
                <a:solidFill>
                  <a:srgbClr val="C00000"/>
                </a:solidFill>
              </a:rPr>
              <a:t>i</a:t>
            </a:r>
            <a:r>
              <a:rPr lang="en-US" dirty="0" smtClean="0"/>
              <a:t>nterface for </a:t>
            </a:r>
            <a:r>
              <a:rPr lang="en-US" dirty="0" err="1" smtClean="0"/>
              <a:t>omni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C00000"/>
                </a:solidFill>
              </a:rPr>
              <a:t>R</a:t>
            </a:r>
            <a:r>
              <a:rPr lang="en-US" dirty="0" smtClean="0"/>
              <a:t>ange </a:t>
            </a:r>
            <a:r>
              <a:rPr lang="en-US" dirty="0" smtClean="0">
                <a:solidFill>
                  <a:srgbClr val="C00000"/>
                </a:solidFill>
              </a:rPr>
              <a:t>A</a:t>
            </a:r>
            <a:r>
              <a:rPr lang="en-US" dirty="0" smtClean="0"/>
              <a:t>rea </a:t>
            </a:r>
            <a:r>
              <a:rPr lang="en-US" dirty="0" smtClean="0">
                <a:solidFill>
                  <a:srgbClr val="C00000"/>
                </a:solidFill>
              </a:rPr>
              <a:t>N</a:t>
            </a:r>
            <a:r>
              <a:rPr lang="en-US" dirty="0" smtClean="0"/>
              <a:t>etworks</a:t>
            </a:r>
          </a:p>
        </p:txBody>
      </p:sp>
      <p:pic>
        <p:nvPicPr>
          <p:cNvPr id="4" name="Picture 25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2746012"/>
            <a:ext cx="2057400" cy="1612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le 4"/>
          <p:cNvSpPr/>
          <p:nvPr/>
        </p:nvSpPr>
        <p:spPr bwMode="auto">
          <a:xfrm>
            <a:off x="3886200" y="3203212"/>
            <a:ext cx="762000" cy="6858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6" name="Group 61"/>
          <p:cNvGrpSpPr/>
          <p:nvPr/>
        </p:nvGrpSpPr>
        <p:grpSpPr>
          <a:xfrm>
            <a:off x="3955726" y="3248870"/>
            <a:ext cx="606018" cy="447698"/>
            <a:chOff x="6324600" y="1828800"/>
            <a:chExt cx="917575" cy="677862"/>
          </a:xfrm>
        </p:grpSpPr>
        <p:grpSp>
          <p:nvGrpSpPr>
            <p:cNvPr id="7" name="Group 10"/>
            <p:cNvGrpSpPr>
              <a:grpSpLocks/>
            </p:cNvGrpSpPr>
            <p:nvPr/>
          </p:nvGrpSpPr>
          <p:grpSpPr bwMode="auto">
            <a:xfrm>
              <a:off x="6972300" y="1828800"/>
              <a:ext cx="269875" cy="460375"/>
              <a:chOff x="4120" y="2308"/>
              <a:chExt cx="305" cy="415"/>
            </a:xfrm>
          </p:grpSpPr>
          <p:sp>
            <p:nvSpPr>
              <p:cNvPr id="44" name="Freeform 11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45" name="Rectangle 12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46" name="Oval 13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grpSp>
            <p:nvGrpSpPr>
              <p:cNvPr id="47" name="Group 14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51" name="Line 15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52" name="Line 16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53" name="Line 17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54" name="Line 18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48" name="Freeform 19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49" name="Oval 20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50" name="Oval 21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grpSp>
          <p:nvGrpSpPr>
            <p:cNvPr id="8" name="Group 22"/>
            <p:cNvGrpSpPr>
              <a:grpSpLocks/>
            </p:cNvGrpSpPr>
            <p:nvPr/>
          </p:nvGrpSpPr>
          <p:grpSpPr bwMode="auto">
            <a:xfrm>
              <a:off x="6756400" y="1901825"/>
              <a:ext cx="269875" cy="460375"/>
              <a:chOff x="4120" y="2308"/>
              <a:chExt cx="305" cy="415"/>
            </a:xfrm>
          </p:grpSpPr>
          <p:sp>
            <p:nvSpPr>
              <p:cNvPr id="33" name="Freeform 23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34" name="Rectangle 24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35" name="Oval 25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grpSp>
            <p:nvGrpSpPr>
              <p:cNvPr id="36" name="Group 26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40" name="Line 27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41" name="Line 28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42" name="Line 29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43" name="Line 30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37" name="Freeform 31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38" name="Oval 32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39" name="Oval 33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grpSp>
          <p:nvGrpSpPr>
            <p:cNvPr id="9" name="Group 34"/>
            <p:cNvGrpSpPr>
              <a:grpSpLocks/>
            </p:cNvGrpSpPr>
            <p:nvPr/>
          </p:nvGrpSpPr>
          <p:grpSpPr bwMode="auto">
            <a:xfrm>
              <a:off x="6540500" y="1973262"/>
              <a:ext cx="269875" cy="460375"/>
              <a:chOff x="4120" y="2308"/>
              <a:chExt cx="305" cy="415"/>
            </a:xfrm>
          </p:grpSpPr>
          <p:sp>
            <p:nvSpPr>
              <p:cNvPr id="22" name="Freeform 35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23" name="Rectangle 36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24" name="Oval 37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grpSp>
            <p:nvGrpSpPr>
              <p:cNvPr id="25" name="Group 38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29" name="Line 39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30" name="Line 40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31" name="Line 41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32" name="Line 42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26" name="Freeform 43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27" name="Oval 44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28" name="Oval 45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grpSp>
          <p:nvGrpSpPr>
            <p:cNvPr id="10" name="Group 618"/>
            <p:cNvGrpSpPr>
              <a:grpSpLocks/>
            </p:cNvGrpSpPr>
            <p:nvPr/>
          </p:nvGrpSpPr>
          <p:grpSpPr bwMode="auto">
            <a:xfrm>
              <a:off x="6324600" y="2046287"/>
              <a:ext cx="269875" cy="460375"/>
              <a:chOff x="4120" y="2308"/>
              <a:chExt cx="305" cy="415"/>
            </a:xfrm>
          </p:grpSpPr>
          <p:sp>
            <p:nvSpPr>
              <p:cNvPr id="11" name="Freeform 619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12" name="Rectangle 620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13" name="Oval 621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grpSp>
            <p:nvGrpSpPr>
              <p:cNvPr id="14" name="Group 622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18" name="Line 623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19" name="Line 624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20" name="Line 625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21" name="Line 626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15" name="Freeform 627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16" name="Oval 628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17" name="Oval 629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</p:grpSp>
      <p:pic>
        <p:nvPicPr>
          <p:cNvPr id="55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21474" y="3620369"/>
            <a:ext cx="381000" cy="24279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56" name="Picture 55" descr="MC900030330.WM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7400" y="2669812"/>
            <a:ext cx="389557" cy="514082"/>
          </a:xfrm>
          <a:prstGeom prst="rect">
            <a:avLst/>
          </a:prstGeom>
        </p:spPr>
      </p:pic>
      <p:pic>
        <p:nvPicPr>
          <p:cNvPr id="58" name="Picture 57" descr="MC900233613.WM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24600" y="3431812"/>
            <a:ext cx="607831" cy="594042"/>
          </a:xfrm>
          <a:prstGeom prst="rect">
            <a:avLst/>
          </a:prstGeom>
        </p:spPr>
      </p:pic>
      <p:pic>
        <p:nvPicPr>
          <p:cNvPr id="59" name="Picture 58" descr="MC900435238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15000" y="4193812"/>
            <a:ext cx="267448" cy="378188"/>
          </a:xfrm>
          <a:prstGeom prst="rect">
            <a:avLst/>
          </a:prstGeom>
        </p:spPr>
      </p:pic>
      <p:pic>
        <p:nvPicPr>
          <p:cNvPr id="100" name="Picture 99" descr="MC900441329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62200" y="2822212"/>
            <a:ext cx="381000" cy="381000"/>
          </a:xfrm>
          <a:prstGeom prst="rect">
            <a:avLst/>
          </a:prstGeom>
        </p:spPr>
      </p:pic>
      <p:pic>
        <p:nvPicPr>
          <p:cNvPr id="101" name="Picture 100" descr="MC900331055.WMF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752600" y="3232001"/>
            <a:ext cx="475362" cy="304800"/>
          </a:xfrm>
          <a:prstGeom prst="rect">
            <a:avLst/>
          </a:prstGeom>
        </p:spPr>
      </p:pic>
      <p:grpSp>
        <p:nvGrpSpPr>
          <p:cNvPr id="88" name="Group 87"/>
          <p:cNvGrpSpPr/>
          <p:nvPr/>
        </p:nvGrpSpPr>
        <p:grpSpPr>
          <a:xfrm>
            <a:off x="2875328" y="2796997"/>
            <a:ext cx="375596" cy="763981"/>
            <a:chOff x="2875328" y="2568397"/>
            <a:chExt cx="375596" cy="763981"/>
          </a:xfrm>
        </p:grpSpPr>
        <p:grpSp>
          <p:nvGrpSpPr>
            <p:cNvPr id="82" name="Group 18"/>
            <p:cNvGrpSpPr>
              <a:grpSpLocks/>
            </p:cNvGrpSpPr>
            <p:nvPr/>
          </p:nvGrpSpPr>
          <p:grpSpPr bwMode="auto">
            <a:xfrm rot="8258928" flipV="1">
              <a:off x="2875328" y="2568397"/>
              <a:ext cx="375596" cy="763981"/>
              <a:chOff x="2870" y="2211"/>
              <a:chExt cx="690" cy="728"/>
            </a:xfrm>
          </p:grpSpPr>
          <p:sp>
            <p:nvSpPr>
              <p:cNvPr id="83" name="Freeform 19"/>
              <p:cNvSpPr>
                <a:spLocks/>
              </p:cNvSpPr>
              <p:nvPr/>
            </p:nvSpPr>
            <p:spPr bwMode="auto">
              <a:xfrm>
                <a:off x="2870" y="2551"/>
                <a:ext cx="461" cy="388"/>
              </a:xfrm>
              <a:custGeom>
                <a:avLst/>
                <a:gdLst/>
                <a:ahLst/>
                <a:cxnLst>
                  <a:cxn ang="0">
                    <a:pos x="111" y="28"/>
                  </a:cxn>
                  <a:cxn ang="0">
                    <a:pos x="116" y="30"/>
                  </a:cxn>
                  <a:cxn ang="0">
                    <a:pos x="128" y="0"/>
                  </a:cxn>
                  <a:cxn ang="0">
                    <a:pos x="149" y="5"/>
                  </a:cxn>
                  <a:cxn ang="0">
                    <a:pos x="0" y="247"/>
                  </a:cxn>
                  <a:cxn ang="0">
                    <a:pos x="111" y="28"/>
                  </a:cxn>
                </a:cxnLst>
                <a:rect l="0" t="0" r="r" b="b"/>
                <a:pathLst>
                  <a:path w="149" h="247">
                    <a:moveTo>
                      <a:pt x="111" y="28"/>
                    </a:moveTo>
                    <a:lnTo>
                      <a:pt x="116" y="30"/>
                    </a:lnTo>
                    <a:lnTo>
                      <a:pt x="128" y="0"/>
                    </a:lnTo>
                    <a:lnTo>
                      <a:pt x="149" y="5"/>
                    </a:lnTo>
                    <a:lnTo>
                      <a:pt x="0" y="247"/>
                    </a:lnTo>
                    <a:lnTo>
                      <a:pt x="111" y="28"/>
                    </a:lnTo>
                    <a:close/>
                  </a:path>
                </a:pathLst>
              </a:custGeom>
              <a:solidFill>
                <a:srgbClr val="F2BD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Freeform 20"/>
              <p:cNvSpPr>
                <a:spLocks/>
              </p:cNvSpPr>
              <p:nvPr/>
            </p:nvSpPr>
            <p:spPr bwMode="auto">
              <a:xfrm>
                <a:off x="3158" y="2211"/>
                <a:ext cx="402" cy="384"/>
              </a:xfrm>
              <a:custGeom>
                <a:avLst/>
                <a:gdLst/>
                <a:ahLst/>
                <a:cxnLst>
                  <a:cxn ang="0">
                    <a:pos x="0" y="239"/>
                  </a:cxn>
                  <a:cxn ang="0">
                    <a:pos x="130" y="0"/>
                  </a:cxn>
                  <a:cxn ang="0">
                    <a:pos x="35" y="216"/>
                  </a:cxn>
                  <a:cxn ang="0">
                    <a:pos x="32" y="216"/>
                  </a:cxn>
                  <a:cxn ang="0">
                    <a:pos x="18" y="244"/>
                  </a:cxn>
                  <a:cxn ang="0">
                    <a:pos x="0" y="239"/>
                  </a:cxn>
                </a:cxnLst>
                <a:rect l="0" t="0" r="r" b="b"/>
                <a:pathLst>
                  <a:path w="130" h="244">
                    <a:moveTo>
                      <a:pt x="0" y="239"/>
                    </a:moveTo>
                    <a:lnTo>
                      <a:pt x="130" y="0"/>
                    </a:lnTo>
                    <a:lnTo>
                      <a:pt x="35" y="216"/>
                    </a:lnTo>
                    <a:lnTo>
                      <a:pt x="32" y="216"/>
                    </a:lnTo>
                    <a:lnTo>
                      <a:pt x="18" y="244"/>
                    </a:lnTo>
                    <a:lnTo>
                      <a:pt x="0" y="239"/>
                    </a:lnTo>
                    <a:close/>
                  </a:path>
                </a:pathLst>
              </a:custGeom>
              <a:solidFill>
                <a:srgbClr val="F2BD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2050" name="Picture 2" descr="http://www.ieee802.org/802.GIF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2895600" y="2819399"/>
              <a:ext cx="307041" cy="316345"/>
            </a:xfrm>
            <a:prstGeom prst="rect">
              <a:avLst/>
            </a:prstGeom>
            <a:noFill/>
          </p:spPr>
        </p:pic>
      </p:grpSp>
      <p:grpSp>
        <p:nvGrpSpPr>
          <p:cNvPr id="89" name="Group 88"/>
          <p:cNvGrpSpPr/>
          <p:nvPr/>
        </p:nvGrpSpPr>
        <p:grpSpPr>
          <a:xfrm>
            <a:off x="2209800" y="3429000"/>
            <a:ext cx="1066800" cy="316345"/>
            <a:chOff x="2209800" y="3200400"/>
            <a:chExt cx="1066800" cy="316345"/>
          </a:xfrm>
        </p:grpSpPr>
        <p:cxnSp>
          <p:nvCxnSpPr>
            <p:cNvPr id="102" name="Curved Connector 101"/>
            <p:cNvCxnSpPr/>
            <p:nvPr/>
          </p:nvCxnSpPr>
          <p:spPr bwMode="auto">
            <a:xfrm>
              <a:off x="2209800" y="3203212"/>
              <a:ext cx="1066800" cy="304800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stealth" w="sm" len="med"/>
              <a:tailEnd type="stealth" w="sm" len="med"/>
            </a:ln>
            <a:effectLst/>
          </p:spPr>
        </p:cxnSp>
        <p:pic>
          <p:nvPicPr>
            <p:cNvPr id="77" name="Picture 2" descr="http://www.ieee802.org/802.GIF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2590800" y="3200400"/>
              <a:ext cx="307041" cy="316345"/>
            </a:xfrm>
            <a:prstGeom prst="rect">
              <a:avLst/>
            </a:prstGeom>
            <a:noFill/>
          </p:spPr>
        </p:pic>
      </p:grpSp>
      <p:grpSp>
        <p:nvGrpSpPr>
          <p:cNvPr id="90" name="Group 89"/>
          <p:cNvGrpSpPr/>
          <p:nvPr/>
        </p:nvGrpSpPr>
        <p:grpSpPr>
          <a:xfrm>
            <a:off x="2600840" y="3662421"/>
            <a:ext cx="723669" cy="608637"/>
            <a:chOff x="2600840" y="3433821"/>
            <a:chExt cx="723669" cy="608637"/>
          </a:xfrm>
        </p:grpSpPr>
        <p:grpSp>
          <p:nvGrpSpPr>
            <p:cNvPr id="79" name="Group 18"/>
            <p:cNvGrpSpPr>
              <a:grpSpLocks/>
            </p:cNvGrpSpPr>
            <p:nvPr/>
          </p:nvGrpSpPr>
          <p:grpSpPr bwMode="auto">
            <a:xfrm rot="7187548" flipV="1">
              <a:off x="2658356" y="3376305"/>
              <a:ext cx="608637" cy="723669"/>
              <a:chOff x="2870" y="2211"/>
              <a:chExt cx="690" cy="728"/>
            </a:xfrm>
          </p:grpSpPr>
          <p:sp>
            <p:nvSpPr>
              <p:cNvPr id="80" name="Freeform 19"/>
              <p:cNvSpPr>
                <a:spLocks/>
              </p:cNvSpPr>
              <p:nvPr/>
            </p:nvSpPr>
            <p:spPr bwMode="auto">
              <a:xfrm>
                <a:off x="2870" y="2551"/>
                <a:ext cx="461" cy="388"/>
              </a:xfrm>
              <a:custGeom>
                <a:avLst/>
                <a:gdLst/>
                <a:ahLst/>
                <a:cxnLst>
                  <a:cxn ang="0">
                    <a:pos x="111" y="28"/>
                  </a:cxn>
                  <a:cxn ang="0">
                    <a:pos x="116" y="30"/>
                  </a:cxn>
                  <a:cxn ang="0">
                    <a:pos x="128" y="0"/>
                  </a:cxn>
                  <a:cxn ang="0">
                    <a:pos x="149" y="5"/>
                  </a:cxn>
                  <a:cxn ang="0">
                    <a:pos x="0" y="247"/>
                  </a:cxn>
                  <a:cxn ang="0">
                    <a:pos x="111" y="28"/>
                  </a:cxn>
                </a:cxnLst>
                <a:rect l="0" t="0" r="r" b="b"/>
                <a:pathLst>
                  <a:path w="149" h="247">
                    <a:moveTo>
                      <a:pt x="111" y="28"/>
                    </a:moveTo>
                    <a:lnTo>
                      <a:pt x="116" y="30"/>
                    </a:lnTo>
                    <a:lnTo>
                      <a:pt x="128" y="0"/>
                    </a:lnTo>
                    <a:lnTo>
                      <a:pt x="149" y="5"/>
                    </a:lnTo>
                    <a:lnTo>
                      <a:pt x="0" y="247"/>
                    </a:lnTo>
                    <a:lnTo>
                      <a:pt x="111" y="28"/>
                    </a:lnTo>
                    <a:close/>
                  </a:path>
                </a:pathLst>
              </a:custGeom>
              <a:solidFill>
                <a:srgbClr val="F2BD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Freeform 20"/>
              <p:cNvSpPr>
                <a:spLocks/>
              </p:cNvSpPr>
              <p:nvPr/>
            </p:nvSpPr>
            <p:spPr bwMode="auto">
              <a:xfrm>
                <a:off x="3158" y="2211"/>
                <a:ext cx="402" cy="384"/>
              </a:xfrm>
              <a:custGeom>
                <a:avLst/>
                <a:gdLst/>
                <a:ahLst/>
                <a:cxnLst>
                  <a:cxn ang="0">
                    <a:pos x="0" y="239"/>
                  </a:cxn>
                  <a:cxn ang="0">
                    <a:pos x="130" y="0"/>
                  </a:cxn>
                  <a:cxn ang="0">
                    <a:pos x="35" y="216"/>
                  </a:cxn>
                  <a:cxn ang="0">
                    <a:pos x="32" y="216"/>
                  </a:cxn>
                  <a:cxn ang="0">
                    <a:pos x="18" y="244"/>
                  </a:cxn>
                  <a:cxn ang="0">
                    <a:pos x="0" y="239"/>
                  </a:cxn>
                </a:cxnLst>
                <a:rect l="0" t="0" r="r" b="b"/>
                <a:pathLst>
                  <a:path w="130" h="244">
                    <a:moveTo>
                      <a:pt x="0" y="239"/>
                    </a:moveTo>
                    <a:lnTo>
                      <a:pt x="130" y="0"/>
                    </a:lnTo>
                    <a:lnTo>
                      <a:pt x="35" y="216"/>
                    </a:lnTo>
                    <a:lnTo>
                      <a:pt x="32" y="216"/>
                    </a:lnTo>
                    <a:lnTo>
                      <a:pt x="18" y="244"/>
                    </a:lnTo>
                    <a:lnTo>
                      <a:pt x="0" y="239"/>
                    </a:lnTo>
                    <a:close/>
                  </a:path>
                </a:pathLst>
              </a:custGeom>
              <a:solidFill>
                <a:srgbClr val="F2BD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78" name="Picture 2" descr="http://www.ieee802.org/802.GIF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2819400" y="3581400"/>
              <a:ext cx="307041" cy="316345"/>
            </a:xfrm>
            <a:prstGeom prst="rect">
              <a:avLst/>
            </a:prstGeom>
            <a:noFill/>
          </p:spPr>
        </p:pic>
      </p:grpSp>
      <p:grpSp>
        <p:nvGrpSpPr>
          <p:cNvPr id="99" name="Group 98"/>
          <p:cNvGrpSpPr/>
          <p:nvPr/>
        </p:nvGrpSpPr>
        <p:grpSpPr>
          <a:xfrm>
            <a:off x="5040493" y="3948373"/>
            <a:ext cx="815614" cy="350672"/>
            <a:chOff x="5040493" y="3719773"/>
            <a:chExt cx="815614" cy="350672"/>
          </a:xfrm>
        </p:grpSpPr>
        <p:grpSp>
          <p:nvGrpSpPr>
            <p:cNvPr id="91" name="Group 18"/>
            <p:cNvGrpSpPr>
              <a:grpSpLocks/>
            </p:cNvGrpSpPr>
            <p:nvPr/>
          </p:nvGrpSpPr>
          <p:grpSpPr bwMode="auto">
            <a:xfrm rot="7950528" flipV="1">
              <a:off x="5272964" y="3487302"/>
              <a:ext cx="350672" cy="815614"/>
              <a:chOff x="2870" y="2211"/>
              <a:chExt cx="690" cy="728"/>
            </a:xfrm>
          </p:grpSpPr>
          <p:sp>
            <p:nvSpPr>
              <p:cNvPr id="92" name="Freeform 19"/>
              <p:cNvSpPr>
                <a:spLocks/>
              </p:cNvSpPr>
              <p:nvPr/>
            </p:nvSpPr>
            <p:spPr bwMode="auto">
              <a:xfrm>
                <a:off x="2870" y="2551"/>
                <a:ext cx="461" cy="388"/>
              </a:xfrm>
              <a:custGeom>
                <a:avLst/>
                <a:gdLst/>
                <a:ahLst/>
                <a:cxnLst>
                  <a:cxn ang="0">
                    <a:pos x="111" y="28"/>
                  </a:cxn>
                  <a:cxn ang="0">
                    <a:pos x="116" y="30"/>
                  </a:cxn>
                  <a:cxn ang="0">
                    <a:pos x="128" y="0"/>
                  </a:cxn>
                  <a:cxn ang="0">
                    <a:pos x="149" y="5"/>
                  </a:cxn>
                  <a:cxn ang="0">
                    <a:pos x="0" y="247"/>
                  </a:cxn>
                  <a:cxn ang="0">
                    <a:pos x="111" y="28"/>
                  </a:cxn>
                </a:cxnLst>
                <a:rect l="0" t="0" r="r" b="b"/>
                <a:pathLst>
                  <a:path w="149" h="247">
                    <a:moveTo>
                      <a:pt x="111" y="28"/>
                    </a:moveTo>
                    <a:lnTo>
                      <a:pt x="116" y="30"/>
                    </a:lnTo>
                    <a:lnTo>
                      <a:pt x="128" y="0"/>
                    </a:lnTo>
                    <a:lnTo>
                      <a:pt x="149" y="5"/>
                    </a:lnTo>
                    <a:lnTo>
                      <a:pt x="0" y="247"/>
                    </a:lnTo>
                    <a:lnTo>
                      <a:pt x="111" y="28"/>
                    </a:lnTo>
                    <a:close/>
                  </a:path>
                </a:pathLst>
              </a:custGeom>
              <a:solidFill>
                <a:srgbClr val="F2BD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Freeform 20"/>
              <p:cNvSpPr>
                <a:spLocks/>
              </p:cNvSpPr>
              <p:nvPr/>
            </p:nvSpPr>
            <p:spPr bwMode="auto">
              <a:xfrm>
                <a:off x="3158" y="2211"/>
                <a:ext cx="402" cy="384"/>
              </a:xfrm>
              <a:custGeom>
                <a:avLst/>
                <a:gdLst/>
                <a:ahLst/>
                <a:cxnLst>
                  <a:cxn ang="0">
                    <a:pos x="0" y="239"/>
                  </a:cxn>
                  <a:cxn ang="0">
                    <a:pos x="130" y="0"/>
                  </a:cxn>
                  <a:cxn ang="0">
                    <a:pos x="35" y="216"/>
                  </a:cxn>
                  <a:cxn ang="0">
                    <a:pos x="32" y="216"/>
                  </a:cxn>
                  <a:cxn ang="0">
                    <a:pos x="18" y="244"/>
                  </a:cxn>
                  <a:cxn ang="0">
                    <a:pos x="0" y="239"/>
                  </a:cxn>
                </a:cxnLst>
                <a:rect l="0" t="0" r="r" b="b"/>
                <a:pathLst>
                  <a:path w="130" h="244">
                    <a:moveTo>
                      <a:pt x="0" y="239"/>
                    </a:moveTo>
                    <a:lnTo>
                      <a:pt x="130" y="0"/>
                    </a:lnTo>
                    <a:lnTo>
                      <a:pt x="35" y="216"/>
                    </a:lnTo>
                    <a:lnTo>
                      <a:pt x="32" y="216"/>
                    </a:lnTo>
                    <a:lnTo>
                      <a:pt x="18" y="244"/>
                    </a:lnTo>
                    <a:lnTo>
                      <a:pt x="0" y="239"/>
                    </a:lnTo>
                    <a:close/>
                  </a:path>
                </a:pathLst>
              </a:custGeom>
              <a:solidFill>
                <a:srgbClr val="F2BD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85" name="Picture 2" descr="http://www.ieee802.org/802.GIF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5334000" y="3733800"/>
              <a:ext cx="307041" cy="316345"/>
            </a:xfrm>
            <a:prstGeom prst="rect">
              <a:avLst/>
            </a:prstGeom>
            <a:noFill/>
          </p:spPr>
        </p:pic>
      </p:grpSp>
      <p:grpSp>
        <p:nvGrpSpPr>
          <p:cNvPr id="98" name="Group 97"/>
          <p:cNvGrpSpPr/>
          <p:nvPr/>
        </p:nvGrpSpPr>
        <p:grpSpPr>
          <a:xfrm>
            <a:off x="5181600" y="3429000"/>
            <a:ext cx="1143000" cy="528433"/>
            <a:chOff x="5181600" y="3200400"/>
            <a:chExt cx="1143000" cy="528433"/>
          </a:xfrm>
        </p:grpSpPr>
        <p:cxnSp>
          <p:nvCxnSpPr>
            <p:cNvPr id="74" name="Curved Connector 73"/>
            <p:cNvCxnSpPr>
              <a:endCxn id="58" idx="1"/>
            </p:cNvCxnSpPr>
            <p:nvPr/>
          </p:nvCxnSpPr>
          <p:spPr bwMode="auto">
            <a:xfrm>
              <a:off x="5181600" y="3431812"/>
              <a:ext cx="1143000" cy="297021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stealth" w="sm" len="med"/>
              <a:tailEnd type="stealth" w="sm" len="med"/>
            </a:ln>
            <a:effectLst/>
          </p:spPr>
        </p:cxnSp>
        <p:pic>
          <p:nvPicPr>
            <p:cNvPr id="86" name="Picture 2" descr="http://www.ieee802.org/802.GIF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5562600" y="3200400"/>
              <a:ext cx="307041" cy="316345"/>
            </a:xfrm>
            <a:prstGeom prst="rect">
              <a:avLst/>
            </a:prstGeom>
            <a:noFill/>
          </p:spPr>
        </p:pic>
      </p:grpSp>
      <p:grpSp>
        <p:nvGrpSpPr>
          <p:cNvPr id="97" name="Group 96"/>
          <p:cNvGrpSpPr/>
          <p:nvPr/>
        </p:nvGrpSpPr>
        <p:grpSpPr>
          <a:xfrm>
            <a:off x="5115423" y="2877903"/>
            <a:ext cx="741952" cy="388053"/>
            <a:chOff x="5115423" y="2649303"/>
            <a:chExt cx="741952" cy="388053"/>
          </a:xfrm>
        </p:grpSpPr>
        <p:grpSp>
          <p:nvGrpSpPr>
            <p:cNvPr id="94" name="Group 18"/>
            <p:cNvGrpSpPr>
              <a:grpSpLocks/>
            </p:cNvGrpSpPr>
            <p:nvPr/>
          </p:nvGrpSpPr>
          <p:grpSpPr bwMode="auto">
            <a:xfrm rot="5587469" flipV="1">
              <a:off x="5292372" y="2472354"/>
              <a:ext cx="388053" cy="741952"/>
              <a:chOff x="2870" y="2211"/>
              <a:chExt cx="690" cy="728"/>
            </a:xfrm>
          </p:grpSpPr>
          <p:sp>
            <p:nvSpPr>
              <p:cNvPr id="95" name="Freeform 19"/>
              <p:cNvSpPr>
                <a:spLocks/>
              </p:cNvSpPr>
              <p:nvPr/>
            </p:nvSpPr>
            <p:spPr bwMode="auto">
              <a:xfrm>
                <a:off x="2870" y="2551"/>
                <a:ext cx="461" cy="388"/>
              </a:xfrm>
              <a:custGeom>
                <a:avLst/>
                <a:gdLst/>
                <a:ahLst/>
                <a:cxnLst>
                  <a:cxn ang="0">
                    <a:pos x="111" y="28"/>
                  </a:cxn>
                  <a:cxn ang="0">
                    <a:pos x="116" y="30"/>
                  </a:cxn>
                  <a:cxn ang="0">
                    <a:pos x="128" y="0"/>
                  </a:cxn>
                  <a:cxn ang="0">
                    <a:pos x="149" y="5"/>
                  </a:cxn>
                  <a:cxn ang="0">
                    <a:pos x="0" y="247"/>
                  </a:cxn>
                  <a:cxn ang="0">
                    <a:pos x="111" y="28"/>
                  </a:cxn>
                </a:cxnLst>
                <a:rect l="0" t="0" r="r" b="b"/>
                <a:pathLst>
                  <a:path w="149" h="247">
                    <a:moveTo>
                      <a:pt x="111" y="28"/>
                    </a:moveTo>
                    <a:lnTo>
                      <a:pt x="116" y="30"/>
                    </a:lnTo>
                    <a:lnTo>
                      <a:pt x="128" y="0"/>
                    </a:lnTo>
                    <a:lnTo>
                      <a:pt x="149" y="5"/>
                    </a:lnTo>
                    <a:lnTo>
                      <a:pt x="0" y="247"/>
                    </a:lnTo>
                    <a:lnTo>
                      <a:pt x="111" y="28"/>
                    </a:lnTo>
                    <a:close/>
                  </a:path>
                </a:pathLst>
              </a:custGeom>
              <a:solidFill>
                <a:srgbClr val="F2BD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Freeform 20"/>
              <p:cNvSpPr>
                <a:spLocks/>
              </p:cNvSpPr>
              <p:nvPr/>
            </p:nvSpPr>
            <p:spPr bwMode="auto">
              <a:xfrm>
                <a:off x="3158" y="2211"/>
                <a:ext cx="402" cy="384"/>
              </a:xfrm>
              <a:custGeom>
                <a:avLst/>
                <a:gdLst/>
                <a:ahLst/>
                <a:cxnLst>
                  <a:cxn ang="0">
                    <a:pos x="0" y="239"/>
                  </a:cxn>
                  <a:cxn ang="0">
                    <a:pos x="130" y="0"/>
                  </a:cxn>
                  <a:cxn ang="0">
                    <a:pos x="35" y="216"/>
                  </a:cxn>
                  <a:cxn ang="0">
                    <a:pos x="32" y="216"/>
                  </a:cxn>
                  <a:cxn ang="0">
                    <a:pos x="18" y="244"/>
                  </a:cxn>
                  <a:cxn ang="0">
                    <a:pos x="0" y="239"/>
                  </a:cxn>
                </a:cxnLst>
                <a:rect l="0" t="0" r="r" b="b"/>
                <a:pathLst>
                  <a:path w="130" h="244">
                    <a:moveTo>
                      <a:pt x="0" y="239"/>
                    </a:moveTo>
                    <a:lnTo>
                      <a:pt x="130" y="0"/>
                    </a:lnTo>
                    <a:lnTo>
                      <a:pt x="35" y="216"/>
                    </a:lnTo>
                    <a:lnTo>
                      <a:pt x="32" y="216"/>
                    </a:lnTo>
                    <a:lnTo>
                      <a:pt x="18" y="244"/>
                    </a:lnTo>
                    <a:lnTo>
                      <a:pt x="0" y="239"/>
                    </a:lnTo>
                    <a:close/>
                  </a:path>
                </a:pathLst>
              </a:custGeom>
              <a:solidFill>
                <a:srgbClr val="F2BD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87" name="Picture 2" descr="http://www.ieee802.org/802.GIF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5334000" y="2667000"/>
              <a:ext cx="307041" cy="316345"/>
            </a:xfrm>
            <a:prstGeom prst="rect">
              <a:avLst/>
            </a:prstGeom>
            <a:noFill/>
          </p:spPr>
        </p:pic>
      </p:grpSp>
      <p:pic>
        <p:nvPicPr>
          <p:cNvPr id="103" name="Picture 102" descr="MC900439836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209800" y="3867150"/>
            <a:ext cx="457200" cy="457200"/>
          </a:xfrm>
          <a:prstGeom prst="rect">
            <a:avLst/>
          </a:prstGeom>
        </p:spPr>
      </p:pic>
      <p:pic>
        <p:nvPicPr>
          <p:cNvPr id="104" name="Picture 4" descr="switch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276600"/>
            <a:ext cx="152400" cy="76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" name="Picture 4" descr="switch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810000"/>
            <a:ext cx="152400" cy="76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" name="Picture 4" descr="switch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4114800"/>
            <a:ext cx="152400" cy="76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" name="Picture 4" descr="switch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810000"/>
            <a:ext cx="152400" cy="76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" name="Picture 4" descr="switch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276600"/>
            <a:ext cx="152400" cy="76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" name="Picture 4" descr="switch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2971800"/>
            <a:ext cx="152400" cy="76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3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7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ounded Rectangle 136"/>
          <p:cNvSpPr/>
          <p:nvPr/>
        </p:nvSpPr>
        <p:spPr bwMode="auto">
          <a:xfrm>
            <a:off x="6400800" y="1536666"/>
            <a:ext cx="1219200" cy="1600200"/>
          </a:xfrm>
          <a:prstGeom prst="roundRect">
            <a:avLst>
              <a:gd name="adj" fmla="val 12403"/>
            </a:avLst>
          </a:prstGeom>
          <a:solidFill>
            <a:schemeClr val="accent4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6" name="Rounded Rectangle 135"/>
          <p:cNvSpPr/>
          <p:nvPr/>
        </p:nvSpPr>
        <p:spPr bwMode="auto">
          <a:xfrm>
            <a:off x="2667000" y="1536666"/>
            <a:ext cx="2057400" cy="1600200"/>
          </a:xfrm>
          <a:prstGeom prst="roundRect">
            <a:avLst>
              <a:gd name="adj" fmla="val 12403"/>
            </a:avLst>
          </a:prstGeom>
          <a:solidFill>
            <a:srgbClr val="A7E8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82000" cy="1143000"/>
          </a:xfrm>
        </p:spPr>
        <p:txBody>
          <a:bodyPr/>
          <a:lstStyle/>
          <a:p>
            <a:r>
              <a:rPr lang="en-US" smtClean="0"/>
              <a:t>Dynamic attachment of terminals to networks</a:t>
            </a:r>
            <a:endParaRPr lang="en-US"/>
          </a:p>
        </p:txBody>
      </p:sp>
      <p:sp>
        <p:nvSpPr>
          <p:cNvPr id="104589" name="Rectangle 141"/>
          <p:cNvSpPr>
            <a:spLocks noGrp="1" noChangeArrowheads="1"/>
          </p:cNvSpPr>
          <p:nvPr>
            <p:ph idx="1"/>
          </p:nvPr>
        </p:nvSpPr>
        <p:spPr>
          <a:xfrm>
            <a:off x="457200" y="3505200"/>
            <a:ext cx="8229600" cy="2819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Communication networks supporting dynamic attachment of terminals are usually structured into</a:t>
            </a:r>
          </a:p>
          <a:p>
            <a:pPr lvl="1"/>
            <a:r>
              <a:rPr lang="en-US" dirty="0" smtClean="0"/>
              <a:t>Access Network</a:t>
            </a:r>
          </a:p>
          <a:p>
            <a:pPr lvl="2"/>
            <a:r>
              <a:rPr lang="en-US" dirty="0" smtClean="0"/>
              <a:t>Distributed infrastructure for aggregation of multiple network access interfaces into a common interface</a:t>
            </a:r>
          </a:p>
          <a:p>
            <a:pPr lvl="1"/>
            <a:r>
              <a:rPr lang="en-US" dirty="0" smtClean="0"/>
              <a:t>Core Network</a:t>
            </a:r>
          </a:p>
          <a:p>
            <a:pPr lvl="2"/>
            <a:r>
              <a:rPr lang="en-US" dirty="0" smtClean="0"/>
              <a:t>Infrastructure for control and management of network access and end-to-end IP connectivity</a:t>
            </a:r>
          </a:p>
          <a:p>
            <a:pPr lvl="1"/>
            <a:r>
              <a:rPr lang="en-US" dirty="0" smtClean="0"/>
              <a:t>Services</a:t>
            </a:r>
          </a:p>
          <a:p>
            <a:pPr lvl="2"/>
            <a:r>
              <a:rPr lang="en-US" dirty="0" smtClean="0"/>
              <a:t>Infrastructure for providing services on top of established IP connectivity</a:t>
            </a:r>
            <a:endParaRPr lang="en-US" dirty="0"/>
          </a:p>
        </p:txBody>
      </p:sp>
      <p:sp>
        <p:nvSpPr>
          <p:cNvPr id="104459" name="AutoShape 11"/>
          <p:cNvSpPr>
            <a:spLocks noChangeArrowheads="1"/>
          </p:cNvSpPr>
          <p:nvPr/>
        </p:nvSpPr>
        <p:spPr bwMode="auto">
          <a:xfrm>
            <a:off x="914400" y="1536666"/>
            <a:ext cx="990600" cy="1611313"/>
          </a:xfrm>
          <a:prstGeom prst="flowChartAlternateProcess">
            <a:avLst/>
          </a:prstGeom>
          <a:solidFill>
            <a:srgbClr val="6DC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/>
          </a:p>
        </p:txBody>
      </p:sp>
      <p:sp>
        <p:nvSpPr>
          <p:cNvPr id="104461" name="AutoShape 13"/>
          <p:cNvSpPr>
            <a:spLocks noChangeArrowheads="1"/>
          </p:cNvSpPr>
          <p:nvPr/>
        </p:nvSpPr>
        <p:spPr bwMode="auto">
          <a:xfrm>
            <a:off x="5040313" y="1536666"/>
            <a:ext cx="1055687" cy="1611313"/>
          </a:xfrm>
          <a:prstGeom prst="flowChartAlternateProcess">
            <a:avLst/>
          </a:prstGeom>
          <a:solidFill>
            <a:srgbClr val="8BB2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/>
          </a:p>
        </p:txBody>
      </p:sp>
      <p:sp>
        <p:nvSpPr>
          <p:cNvPr id="104462" name="Freeform 14"/>
          <p:cNvSpPr>
            <a:spLocks/>
          </p:cNvSpPr>
          <p:nvPr/>
        </p:nvSpPr>
        <p:spPr bwMode="auto">
          <a:xfrm>
            <a:off x="5384800" y="2438366"/>
            <a:ext cx="387350" cy="88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0"/>
              </a:cxn>
              <a:cxn ang="0">
                <a:pos x="499" y="90"/>
              </a:cxn>
              <a:cxn ang="0">
                <a:pos x="499" y="0"/>
              </a:cxn>
            </a:cxnLst>
            <a:rect l="0" t="0" r="r" b="b"/>
            <a:pathLst>
              <a:path w="499" h="90">
                <a:moveTo>
                  <a:pt x="0" y="0"/>
                </a:moveTo>
                <a:lnTo>
                  <a:pt x="0" y="90"/>
                </a:lnTo>
                <a:lnTo>
                  <a:pt x="499" y="90"/>
                </a:lnTo>
                <a:lnTo>
                  <a:pt x="499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lIns="0" tIns="0"/>
          <a:lstStyle/>
          <a:p>
            <a:endParaRPr lang="en-US"/>
          </a:p>
        </p:txBody>
      </p:sp>
      <p:graphicFrame>
        <p:nvGraphicFramePr>
          <p:cNvPr id="104463" name="Object 15">
            <a:hlinkClick r:id="" action="ppaction://ole?verb=0"/>
          </p:cNvPr>
          <p:cNvGraphicFramePr>
            <a:graphicFrameLocks/>
          </p:cNvGraphicFramePr>
          <p:nvPr/>
        </p:nvGraphicFramePr>
        <p:xfrm>
          <a:off x="6553200" y="2527267"/>
          <a:ext cx="990600" cy="533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Clip" r:id="rId4" imgW="5759280" imgH="3222360" progId="">
                  <p:embed/>
                </p:oleObj>
              </mc:Choice>
              <mc:Fallback>
                <p:oleObj name="Clip" r:id="rId4" imgW="5759280" imgH="3222360" progId="">
                  <p:embed/>
                  <p:pic>
                    <p:nvPicPr>
                      <p:cNvPr id="0" name="Object 15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2527267"/>
                        <a:ext cx="990600" cy="5333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464" name="Text Box 16"/>
          <p:cNvSpPr txBox="1">
            <a:spLocks noChangeArrowheads="1"/>
          </p:cNvSpPr>
          <p:nvPr/>
        </p:nvSpPr>
        <p:spPr bwMode="auto">
          <a:xfrm>
            <a:off x="6663351" y="2610290"/>
            <a:ext cx="79060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Internet</a:t>
            </a:r>
            <a:endParaRPr lang="en-US" sz="1400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104466" name="Line 18"/>
          <p:cNvSpPr>
            <a:spLocks noChangeShapeType="1"/>
          </p:cNvSpPr>
          <p:nvPr/>
        </p:nvSpPr>
        <p:spPr bwMode="auto">
          <a:xfrm>
            <a:off x="3429000" y="2298666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/>
          </a:p>
        </p:txBody>
      </p:sp>
      <p:sp>
        <p:nvSpPr>
          <p:cNvPr id="104467" name="Line 19"/>
          <p:cNvSpPr>
            <a:spLocks noChangeShapeType="1"/>
          </p:cNvSpPr>
          <p:nvPr/>
        </p:nvSpPr>
        <p:spPr bwMode="auto">
          <a:xfrm flipH="1">
            <a:off x="3335336" y="2755865"/>
            <a:ext cx="703263" cy="276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/>
          </a:p>
        </p:txBody>
      </p:sp>
      <p:sp>
        <p:nvSpPr>
          <p:cNvPr id="104468" name="Line 20"/>
          <p:cNvSpPr>
            <a:spLocks noChangeShapeType="1"/>
          </p:cNvSpPr>
          <p:nvPr/>
        </p:nvSpPr>
        <p:spPr bwMode="auto">
          <a:xfrm flipV="1">
            <a:off x="4343400" y="2755866"/>
            <a:ext cx="2286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70" name="AutoShape 22"/>
          <p:cNvSpPr>
            <a:spLocks noChangeArrowheads="1"/>
          </p:cNvSpPr>
          <p:nvPr/>
        </p:nvSpPr>
        <p:spPr bwMode="auto">
          <a:xfrm>
            <a:off x="5195888" y="2128803"/>
            <a:ext cx="360362" cy="327025"/>
          </a:xfrm>
          <a:prstGeom prst="can">
            <a:avLst>
              <a:gd name="adj" fmla="val 250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>
              <a:ea typeface="ＭＳ Ｐゴシック" pitchFamily="34" charset="-128"/>
            </a:endParaRPr>
          </a:p>
        </p:txBody>
      </p:sp>
      <p:pic>
        <p:nvPicPr>
          <p:cNvPr id="104471" name="Picture 23" descr="x_big_image2"/>
          <p:cNvPicPr>
            <a:picLocks noChangeAspect="1" noChangeArrowheads="1"/>
          </p:cNvPicPr>
          <p:nvPr/>
        </p:nvPicPr>
        <p:blipFill>
          <a:blip r:embed="rId6">
            <a:lum bright="10000" contrast="40000"/>
          </a:blip>
          <a:srcRect/>
          <a:stretch>
            <a:fillRect/>
          </a:stretch>
        </p:blipFill>
        <p:spPr bwMode="auto">
          <a:xfrm>
            <a:off x="1031544" y="2204530"/>
            <a:ext cx="682625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5"/>
          <p:cNvGrpSpPr>
            <a:grpSpLocks noChangeAspect="1"/>
          </p:cNvGrpSpPr>
          <p:nvPr/>
        </p:nvGrpSpPr>
        <p:grpSpPr bwMode="auto">
          <a:xfrm flipH="1">
            <a:off x="2687637" y="2239929"/>
            <a:ext cx="661988" cy="796925"/>
            <a:chOff x="5" y="2480"/>
            <a:chExt cx="237" cy="430"/>
          </a:xfrm>
        </p:grpSpPr>
        <p:grpSp>
          <p:nvGrpSpPr>
            <p:cNvPr id="3" name="Group 26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4" name="Group 27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5" name="Group 28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104477" name="Line 2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478" name="Line 3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479" name="Line 3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480" name="Line 3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481" name="Line 3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482" name="Line 3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483" name="Line 3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4484" name="Line 3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85" name="Line 37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86" name="Line 3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87" name="Line 3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88" name="Line 40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89" name="Line 4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90" name="Line 42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" name="Group 43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04492" name="Line 4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93" name="Line 45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94" name="Line 4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95" name="Line 47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96" name="Line 48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4497" name="Oval 49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498" name="Arc 50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99" name="Arc 51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00" name="Arc 52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53"/>
          <p:cNvGrpSpPr>
            <a:grpSpLocks noChangeAspect="1"/>
          </p:cNvGrpSpPr>
          <p:nvPr/>
        </p:nvGrpSpPr>
        <p:grpSpPr bwMode="auto">
          <a:xfrm flipH="1">
            <a:off x="3009900" y="1793841"/>
            <a:ext cx="419100" cy="504825"/>
            <a:chOff x="5" y="2480"/>
            <a:chExt cx="237" cy="430"/>
          </a:xfrm>
        </p:grpSpPr>
        <p:grpSp>
          <p:nvGrpSpPr>
            <p:cNvPr id="8" name="Group 54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9" name="Group 55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10" name="Group 56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104505" name="Line 5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506" name="Line 58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507" name="Line 5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508" name="Line 6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509" name="Line 6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510" name="Line 6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511" name="Line 6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4512" name="Line 6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13" name="Line 65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14" name="Line 6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15" name="Line 6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16" name="Line 68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17" name="Line 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18" name="Line 70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" name="Group 71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04520" name="Line 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21" name="Line 73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22" name="Line 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23" name="Line 75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24" name="Line 76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4525" name="Oval 77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526" name="Arc 78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27" name="Arc 79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28" name="Arc 80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4529" name="Text Box 81"/>
          <p:cNvSpPr txBox="1">
            <a:spLocks noChangeArrowheads="1"/>
          </p:cNvSpPr>
          <p:nvPr/>
        </p:nvSpPr>
        <p:spPr bwMode="auto">
          <a:xfrm>
            <a:off x="981067" y="1487762"/>
            <a:ext cx="840743" cy="27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ts val="2400"/>
              </a:lnSpc>
              <a:spcBef>
                <a:spcPct val="0"/>
              </a:spcBef>
              <a:buFontTx/>
              <a:buNone/>
            </a:pPr>
            <a:r>
              <a:rPr lang="de-DE" sz="1600" b="1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Terminal</a:t>
            </a:r>
            <a:endParaRPr lang="en-US" sz="1600" b="1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104530" name="Text Box 82"/>
          <p:cNvSpPr txBox="1">
            <a:spLocks noChangeArrowheads="1"/>
          </p:cNvSpPr>
          <p:nvPr/>
        </p:nvSpPr>
        <p:spPr bwMode="auto">
          <a:xfrm>
            <a:off x="2895600" y="1536666"/>
            <a:ext cx="1641476" cy="233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hr-HR" sz="1600" b="1" dirty="0" smtClean="0">
                <a:latin typeface="Arial" pitchFamily="34" charset="0"/>
                <a:cs typeface="Arial" pitchFamily="34" charset="0"/>
              </a:rPr>
              <a:t>Access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Network</a:t>
            </a:r>
            <a:r>
              <a:rPr lang="hr-HR" sz="16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532" name="Text Box 84"/>
          <p:cNvSpPr txBox="1">
            <a:spLocks noChangeArrowheads="1"/>
          </p:cNvSpPr>
          <p:nvPr/>
        </p:nvSpPr>
        <p:spPr bwMode="auto">
          <a:xfrm>
            <a:off x="6548220" y="1563962"/>
            <a:ext cx="843180" cy="19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Services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Group 85"/>
          <p:cNvGrpSpPr>
            <a:grpSpLocks/>
          </p:cNvGrpSpPr>
          <p:nvPr/>
        </p:nvGrpSpPr>
        <p:grpSpPr bwMode="auto">
          <a:xfrm>
            <a:off x="6664325" y="1876391"/>
            <a:ext cx="269875" cy="460375"/>
            <a:chOff x="4120" y="2308"/>
            <a:chExt cx="305" cy="415"/>
          </a:xfrm>
        </p:grpSpPr>
        <p:sp>
          <p:nvSpPr>
            <p:cNvPr id="104534" name="Freeform 86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35" name="Rectangle 87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36" name="Oval 88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" name="Group 89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04538" name="Line 90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39" name="Line 91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40" name="Line 92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41" name="Line 93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4542" name="Freeform 94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43" name="Oval 95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44" name="Oval 96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" name="Group 97"/>
          <p:cNvGrpSpPr>
            <a:grpSpLocks/>
          </p:cNvGrpSpPr>
          <p:nvPr/>
        </p:nvGrpSpPr>
        <p:grpSpPr bwMode="auto">
          <a:xfrm>
            <a:off x="6892925" y="1952591"/>
            <a:ext cx="269875" cy="460375"/>
            <a:chOff x="4120" y="2308"/>
            <a:chExt cx="305" cy="415"/>
          </a:xfrm>
        </p:grpSpPr>
        <p:sp>
          <p:nvSpPr>
            <p:cNvPr id="104546" name="Freeform 98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47" name="Rectangle 99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48" name="Oval 100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" name="Group 101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04550" name="Line 102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51" name="Line 103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52" name="Line 104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53" name="Line 105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4554" name="Freeform 106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55" name="Oval 107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56" name="Oval 108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" name="Group 109"/>
          <p:cNvGrpSpPr>
            <a:grpSpLocks/>
          </p:cNvGrpSpPr>
          <p:nvPr/>
        </p:nvGrpSpPr>
        <p:grpSpPr bwMode="auto">
          <a:xfrm>
            <a:off x="7121525" y="2028791"/>
            <a:ext cx="269875" cy="460375"/>
            <a:chOff x="4120" y="2308"/>
            <a:chExt cx="305" cy="415"/>
          </a:xfrm>
        </p:grpSpPr>
        <p:sp>
          <p:nvSpPr>
            <p:cNvPr id="104558" name="Freeform 110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59" name="Rectangle 111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60" name="Oval 112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" name="Group 113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04562" name="Line 114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63" name="Line 115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64" name="Line 116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65" name="Line 117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4566" name="Freeform 118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67" name="Oval 119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68" name="Oval 120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4569" name="Line 121"/>
          <p:cNvSpPr>
            <a:spLocks noChangeShapeType="1"/>
          </p:cNvSpPr>
          <p:nvPr/>
        </p:nvSpPr>
        <p:spPr bwMode="auto">
          <a:xfrm flipV="1">
            <a:off x="5562600" y="2374866"/>
            <a:ext cx="12954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" name="Group 122"/>
          <p:cNvGrpSpPr>
            <a:grpSpLocks/>
          </p:cNvGrpSpPr>
          <p:nvPr/>
        </p:nvGrpSpPr>
        <p:grpSpPr bwMode="auto">
          <a:xfrm>
            <a:off x="5629275" y="2024028"/>
            <a:ext cx="269875" cy="460375"/>
            <a:chOff x="4120" y="2308"/>
            <a:chExt cx="305" cy="415"/>
          </a:xfrm>
        </p:grpSpPr>
        <p:sp>
          <p:nvSpPr>
            <p:cNvPr id="104571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72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73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04575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76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77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78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4579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80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81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4583" name="Text Box 135"/>
          <p:cNvSpPr txBox="1">
            <a:spLocks noChangeArrowheads="1"/>
          </p:cNvSpPr>
          <p:nvPr/>
        </p:nvSpPr>
        <p:spPr bwMode="auto">
          <a:xfrm>
            <a:off x="5153179" y="1563962"/>
            <a:ext cx="867225" cy="393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hr-HR" sz="1600" b="1" dirty="0" smtClean="0">
                <a:latin typeface="Arial" pitchFamily="34" charset="0"/>
                <a:cs typeface="Arial" pitchFamily="34" charset="0"/>
              </a:rPr>
              <a:t>Core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600" b="1" dirty="0" smtClean="0">
                <a:latin typeface="Arial" pitchFamily="34" charset="0"/>
                <a:cs typeface="Arial" pitchFamily="34" charset="0"/>
              </a:rPr>
            </a:b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Network</a:t>
            </a:r>
            <a:r>
              <a:rPr lang="hr-HR" sz="16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" name="Group 136"/>
          <p:cNvGrpSpPr>
            <a:grpSpLocks/>
          </p:cNvGrpSpPr>
          <p:nvPr/>
        </p:nvGrpSpPr>
        <p:grpSpPr bwMode="auto">
          <a:xfrm rot="7209871" flipV="1">
            <a:off x="1722438" y="2120866"/>
            <a:ext cx="982662" cy="871537"/>
            <a:chOff x="2870" y="2211"/>
            <a:chExt cx="690" cy="728"/>
          </a:xfrm>
        </p:grpSpPr>
        <p:sp>
          <p:nvSpPr>
            <p:cNvPr id="104585" name="Freeform 137"/>
            <p:cNvSpPr>
              <a:spLocks/>
            </p:cNvSpPr>
            <p:nvPr/>
          </p:nvSpPr>
          <p:spPr bwMode="auto">
            <a:xfrm>
              <a:off x="2870" y="2551"/>
              <a:ext cx="461" cy="388"/>
            </a:xfrm>
            <a:custGeom>
              <a:avLst/>
              <a:gdLst/>
              <a:ahLst/>
              <a:cxnLst>
                <a:cxn ang="0">
                  <a:pos x="111" y="28"/>
                </a:cxn>
                <a:cxn ang="0">
                  <a:pos x="116" y="30"/>
                </a:cxn>
                <a:cxn ang="0">
                  <a:pos x="128" y="0"/>
                </a:cxn>
                <a:cxn ang="0">
                  <a:pos x="149" y="5"/>
                </a:cxn>
                <a:cxn ang="0">
                  <a:pos x="0" y="247"/>
                </a:cxn>
                <a:cxn ang="0">
                  <a:pos x="111" y="28"/>
                </a:cxn>
              </a:cxnLst>
              <a:rect l="0" t="0" r="r" b="b"/>
              <a:pathLst>
                <a:path w="149" h="247">
                  <a:moveTo>
                    <a:pt x="111" y="28"/>
                  </a:moveTo>
                  <a:lnTo>
                    <a:pt x="116" y="30"/>
                  </a:lnTo>
                  <a:lnTo>
                    <a:pt x="128" y="0"/>
                  </a:lnTo>
                  <a:lnTo>
                    <a:pt x="149" y="5"/>
                  </a:lnTo>
                  <a:lnTo>
                    <a:pt x="0" y="247"/>
                  </a:lnTo>
                  <a:lnTo>
                    <a:pt x="111" y="28"/>
                  </a:lnTo>
                  <a:close/>
                </a:path>
              </a:pathLst>
            </a:custGeom>
            <a:solidFill>
              <a:srgbClr val="F2BD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86" name="Freeform 138"/>
            <p:cNvSpPr>
              <a:spLocks/>
            </p:cNvSpPr>
            <p:nvPr/>
          </p:nvSpPr>
          <p:spPr bwMode="auto">
            <a:xfrm>
              <a:off x="3158" y="2211"/>
              <a:ext cx="402" cy="384"/>
            </a:xfrm>
            <a:custGeom>
              <a:avLst/>
              <a:gdLst/>
              <a:ahLst/>
              <a:cxnLst>
                <a:cxn ang="0">
                  <a:pos x="0" y="239"/>
                </a:cxn>
                <a:cxn ang="0">
                  <a:pos x="130" y="0"/>
                </a:cxn>
                <a:cxn ang="0">
                  <a:pos x="35" y="216"/>
                </a:cxn>
                <a:cxn ang="0">
                  <a:pos x="32" y="216"/>
                </a:cxn>
                <a:cxn ang="0">
                  <a:pos x="18" y="244"/>
                </a:cxn>
                <a:cxn ang="0">
                  <a:pos x="0" y="239"/>
                </a:cxn>
              </a:cxnLst>
              <a:rect l="0" t="0" r="r" b="b"/>
              <a:pathLst>
                <a:path w="130" h="244">
                  <a:moveTo>
                    <a:pt x="0" y="239"/>
                  </a:moveTo>
                  <a:lnTo>
                    <a:pt x="130" y="0"/>
                  </a:lnTo>
                  <a:lnTo>
                    <a:pt x="35" y="216"/>
                  </a:lnTo>
                  <a:lnTo>
                    <a:pt x="32" y="216"/>
                  </a:lnTo>
                  <a:lnTo>
                    <a:pt x="18" y="244"/>
                  </a:lnTo>
                  <a:lnTo>
                    <a:pt x="0" y="239"/>
                  </a:lnTo>
                  <a:close/>
                </a:path>
              </a:pathLst>
            </a:custGeom>
            <a:solidFill>
              <a:srgbClr val="F2BD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4590" name="AutoShape 142"/>
          <p:cNvSpPr>
            <a:spLocks noChangeArrowheads="1"/>
          </p:cNvSpPr>
          <p:nvPr/>
        </p:nvSpPr>
        <p:spPr bwMode="auto">
          <a:xfrm>
            <a:off x="4038600" y="2679666"/>
            <a:ext cx="360363" cy="142875"/>
          </a:xfrm>
          <a:prstGeom prst="cube">
            <a:avLst>
              <a:gd name="adj" fmla="val 25000"/>
            </a:avLst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35" name="Picture 29"/>
          <p:cNvPicPr>
            <a:picLocks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278438" y="2603466"/>
            <a:ext cx="47830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Support Functions for </a:t>
            </a:r>
            <a:br>
              <a:rPr lang="en-US" dirty="0"/>
            </a:br>
            <a:r>
              <a:rPr lang="en-US" dirty="0"/>
              <a:t>Dynamic Attachements of Terminals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51054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Network detection and selection</a:t>
            </a:r>
          </a:p>
          <a:p>
            <a:pPr lvl="1"/>
            <a:r>
              <a:rPr lang="en-US" dirty="0" smtClean="0"/>
              <a:t>Finding the most appropriate network access</a:t>
            </a:r>
          </a:p>
          <a:p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Setting up the access link</a:t>
            </a:r>
          </a:p>
          <a:p>
            <a:pPr lvl="1"/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Scope of individual IEEE 802.xx specifications</a:t>
            </a:r>
          </a:p>
          <a:p>
            <a:r>
              <a:rPr lang="en-US" dirty="0" smtClean="0"/>
              <a:t>Authentication</a:t>
            </a:r>
          </a:p>
          <a:p>
            <a:pPr lvl="1"/>
            <a:r>
              <a:rPr lang="en-US" dirty="0" smtClean="0"/>
              <a:t>Framework,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based on IEEE 802.1X</a:t>
            </a:r>
          </a:p>
          <a:p>
            <a:r>
              <a:rPr lang="en-US" dirty="0" smtClean="0"/>
              <a:t>Setting up the e2e communication link</a:t>
            </a:r>
          </a:p>
          <a:p>
            <a:pPr lvl="1"/>
            <a:r>
              <a:rPr lang="en-US" dirty="0" smtClean="0"/>
              <a:t>Authorization, service management</a:t>
            </a:r>
          </a:p>
          <a:p>
            <a:r>
              <a:rPr lang="en-US" dirty="0" smtClean="0"/>
              <a:t>Maintaining the user data connection when changing access,</a:t>
            </a:r>
          </a:p>
          <a:p>
            <a:pPr lvl="1"/>
            <a:r>
              <a:rPr lang="en-US" dirty="0" smtClean="0"/>
              <a:t>Mobility support, 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including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solutions based on IEEE 802.21</a:t>
            </a:r>
            <a:endParaRPr lang="en-US" dirty="0" smtClean="0"/>
          </a:p>
          <a:p>
            <a:r>
              <a:rPr lang="en-US" dirty="0" smtClean="0"/>
              <a:t>Usage and inventory reporting</a:t>
            </a:r>
          </a:p>
          <a:p>
            <a:pPr lvl="1"/>
            <a:r>
              <a:rPr lang="en-US" dirty="0" smtClean="0"/>
              <a:t>Accounting, service monitoring, location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Subscription management</a:t>
            </a:r>
          </a:p>
          <a:p>
            <a:pPr lvl="1"/>
            <a:r>
              <a:rPr lang="en-US" dirty="0" smtClean="0"/>
              <a:t>Adding new users to a network and maintaining existing subscriptions</a:t>
            </a:r>
          </a:p>
          <a:p>
            <a:r>
              <a:rPr lang="en-US" dirty="0" smtClean="0"/>
              <a:t>Management of terminals</a:t>
            </a:r>
          </a:p>
          <a:p>
            <a:pPr lvl="1"/>
            <a:r>
              <a:rPr lang="en-US" dirty="0" smtClean="0"/>
              <a:t>Initial configuration and provisioning and update of policies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155"/>
          <p:cNvSpPr>
            <a:spLocks noChangeShapeType="1"/>
          </p:cNvSpPr>
          <p:nvPr/>
        </p:nvSpPr>
        <p:spPr bwMode="auto">
          <a:xfrm flipV="1">
            <a:off x="7805737" y="2438398"/>
            <a:ext cx="0" cy="2971801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" name="AutoShape 154"/>
          <p:cNvSpPr>
            <a:spLocks noChangeArrowheads="1"/>
          </p:cNvSpPr>
          <p:nvPr/>
        </p:nvSpPr>
        <p:spPr bwMode="auto">
          <a:xfrm>
            <a:off x="7315200" y="2743200"/>
            <a:ext cx="990600" cy="990600"/>
          </a:xfrm>
          <a:prstGeom prst="flowChartAlternateProcess">
            <a:avLst/>
          </a:prstGeom>
          <a:solidFill>
            <a:srgbClr val="8BB2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sz="16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‘Legacy’ Communication Networks </a:t>
            </a:r>
            <a:br>
              <a:rPr lang="en-US" dirty="0" smtClean="0"/>
            </a:br>
            <a:r>
              <a:rPr lang="en-US" dirty="0" smtClean="0"/>
              <a:t>have solved the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400800" cy="4724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S</a:t>
            </a:r>
            <a:r>
              <a:rPr lang="en-US" dirty="0" smtClean="0"/>
              <a:t>pecific scope:</a:t>
            </a:r>
          </a:p>
          <a:p>
            <a:r>
              <a:rPr lang="en-US" dirty="0" smtClean="0"/>
              <a:t>Close relationship between user terminal, access network and service provider</a:t>
            </a:r>
          </a:p>
          <a:p>
            <a:pPr lvl="1"/>
            <a:r>
              <a:rPr lang="en-US" dirty="0" smtClean="0"/>
              <a:t>Single interface in terminal</a:t>
            </a:r>
          </a:p>
          <a:p>
            <a:pPr lvl="1"/>
            <a:r>
              <a:rPr lang="en-US" dirty="0" smtClean="0"/>
              <a:t>Single access network topology</a:t>
            </a:r>
          </a:p>
          <a:p>
            <a:pPr lvl="1"/>
            <a:r>
              <a:rPr lang="en-US" dirty="0" smtClean="0"/>
              <a:t>Single operator</a:t>
            </a:r>
          </a:p>
          <a:p>
            <a:pPr lvl="2"/>
            <a:r>
              <a:rPr lang="en-US" dirty="0" smtClean="0"/>
              <a:t>single entity (operator, IT department) controls complete service chain</a:t>
            </a:r>
          </a:p>
          <a:p>
            <a:r>
              <a:rPr lang="en-US" dirty="0" smtClean="0"/>
              <a:t>Operators with long-time experience in network operation.</a:t>
            </a:r>
          </a:p>
        </p:txBody>
      </p:sp>
      <p:sp>
        <p:nvSpPr>
          <p:cNvPr id="4" name="AutoShape 153"/>
          <p:cNvSpPr>
            <a:spLocks noChangeArrowheads="1"/>
          </p:cNvSpPr>
          <p:nvPr/>
        </p:nvSpPr>
        <p:spPr bwMode="auto">
          <a:xfrm>
            <a:off x="7315200" y="5216525"/>
            <a:ext cx="990600" cy="879475"/>
          </a:xfrm>
          <a:prstGeom prst="flowChartAlternateProcess">
            <a:avLst/>
          </a:prstGeom>
          <a:solidFill>
            <a:srgbClr val="6DC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/>
          </a:p>
        </p:txBody>
      </p:sp>
      <p:sp>
        <p:nvSpPr>
          <p:cNvPr id="5" name="AutoShape 154"/>
          <p:cNvSpPr>
            <a:spLocks noChangeArrowheads="1"/>
          </p:cNvSpPr>
          <p:nvPr/>
        </p:nvSpPr>
        <p:spPr bwMode="auto">
          <a:xfrm>
            <a:off x="7315200" y="3886200"/>
            <a:ext cx="1000125" cy="990600"/>
          </a:xfrm>
          <a:prstGeom prst="flowChartAlternateProcess">
            <a:avLst/>
          </a:prstGeom>
          <a:solidFill>
            <a:srgbClr val="A7E8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sz="1600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" name="Group 158"/>
          <p:cNvGrpSpPr>
            <a:grpSpLocks noChangeAspect="1"/>
          </p:cNvGrpSpPr>
          <p:nvPr/>
        </p:nvGrpSpPr>
        <p:grpSpPr bwMode="auto">
          <a:xfrm flipH="1">
            <a:off x="7535046" y="4089323"/>
            <a:ext cx="572315" cy="688975"/>
            <a:chOff x="5" y="2480"/>
            <a:chExt cx="237" cy="430"/>
          </a:xfrm>
        </p:grpSpPr>
        <p:grpSp>
          <p:nvGrpSpPr>
            <p:cNvPr id="10" name="Group 159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14" name="Group 160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22" name="Group 161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30" name="Line 16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1" name="Line 163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" name="Line 16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3" name="Line 165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4" name="Line 16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5" name="Line 16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6" name="Line 16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23" name="Line 1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4" name="Line 170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5" name="Line 17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6" name="Line 1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7" name="Line 173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8" name="Line 1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9" name="Line 175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5" name="Group 176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7" name="Line 17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" name="Line 178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" name="Line 17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0" name="Line 180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" name="Line 181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6" name="Oval 182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1" name="Arc 183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Arc 184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Arc 185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8" name="Rectangle 187"/>
          <p:cNvSpPr>
            <a:spLocks noChangeArrowheads="1"/>
          </p:cNvSpPr>
          <p:nvPr/>
        </p:nvSpPr>
        <p:spPr bwMode="auto">
          <a:xfrm>
            <a:off x="7373937" y="3890962"/>
            <a:ext cx="8636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600" b="1" dirty="0" smtClean="0">
                <a:latin typeface="Arial" pitchFamily="34" charset="0"/>
                <a:cs typeface="Arial" pitchFamily="34" charset="0"/>
              </a:rPr>
              <a:t>Access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ectangle 188"/>
          <p:cNvSpPr>
            <a:spLocks noChangeArrowheads="1"/>
          </p:cNvSpPr>
          <p:nvPr/>
        </p:nvSpPr>
        <p:spPr bwMode="auto">
          <a:xfrm>
            <a:off x="7373937" y="2790825"/>
            <a:ext cx="855663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600" b="1" dirty="0" smtClean="0">
                <a:latin typeface="Arial" pitchFamily="34" charset="0"/>
                <a:cs typeface="Arial" pitchFamily="34" charset="0"/>
              </a:rPr>
              <a:t>Core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7" name="Picture 560" descr="sl45_transpare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39025" y="5438775"/>
            <a:ext cx="2190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" name="Picture 56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34300" y="5410200"/>
            <a:ext cx="3778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3" name="Rounded Rectangle 42"/>
          <p:cNvSpPr/>
          <p:nvPr/>
        </p:nvSpPr>
        <p:spPr bwMode="auto">
          <a:xfrm>
            <a:off x="7315200" y="1752600"/>
            <a:ext cx="990600" cy="762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44" name="Group 61"/>
          <p:cNvGrpSpPr/>
          <p:nvPr/>
        </p:nvGrpSpPr>
        <p:grpSpPr>
          <a:xfrm>
            <a:off x="7471183" y="1891804"/>
            <a:ext cx="678233" cy="501047"/>
            <a:chOff x="6324600" y="1828800"/>
            <a:chExt cx="917575" cy="677862"/>
          </a:xfrm>
        </p:grpSpPr>
        <p:grpSp>
          <p:nvGrpSpPr>
            <p:cNvPr id="45" name="Group 10"/>
            <p:cNvGrpSpPr>
              <a:grpSpLocks/>
            </p:cNvGrpSpPr>
            <p:nvPr/>
          </p:nvGrpSpPr>
          <p:grpSpPr bwMode="auto">
            <a:xfrm>
              <a:off x="6972300" y="1828800"/>
              <a:ext cx="269875" cy="460375"/>
              <a:chOff x="4120" y="2308"/>
              <a:chExt cx="305" cy="415"/>
            </a:xfrm>
          </p:grpSpPr>
          <p:sp>
            <p:nvSpPr>
              <p:cNvPr id="86" name="Freeform 11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87" name="Rectangle 12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88" name="Oval 13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grpSp>
            <p:nvGrpSpPr>
              <p:cNvPr id="89" name="Group 14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93" name="Line 15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94" name="Line 16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95" name="Line 17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96" name="Line 18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90" name="Freeform 19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91" name="Oval 20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92" name="Oval 21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grpSp>
          <p:nvGrpSpPr>
            <p:cNvPr id="46" name="Group 22"/>
            <p:cNvGrpSpPr>
              <a:grpSpLocks/>
            </p:cNvGrpSpPr>
            <p:nvPr/>
          </p:nvGrpSpPr>
          <p:grpSpPr bwMode="auto">
            <a:xfrm>
              <a:off x="6756400" y="1901825"/>
              <a:ext cx="269875" cy="460375"/>
              <a:chOff x="4120" y="2308"/>
              <a:chExt cx="305" cy="415"/>
            </a:xfrm>
          </p:grpSpPr>
          <p:sp>
            <p:nvSpPr>
              <p:cNvPr id="71" name="Freeform 23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72" name="Rectangle 24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73" name="Oval 25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grpSp>
            <p:nvGrpSpPr>
              <p:cNvPr id="74" name="Group 26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82" name="Line 27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83" name="Line 28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84" name="Line 29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85" name="Line 30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75" name="Freeform 31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76" name="Oval 32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81" name="Oval 33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grpSp>
          <p:nvGrpSpPr>
            <p:cNvPr id="47" name="Group 34"/>
            <p:cNvGrpSpPr>
              <a:grpSpLocks/>
            </p:cNvGrpSpPr>
            <p:nvPr/>
          </p:nvGrpSpPr>
          <p:grpSpPr bwMode="auto">
            <a:xfrm>
              <a:off x="6540500" y="1973262"/>
              <a:ext cx="269875" cy="460375"/>
              <a:chOff x="4120" y="2308"/>
              <a:chExt cx="305" cy="415"/>
            </a:xfrm>
          </p:grpSpPr>
          <p:sp>
            <p:nvSpPr>
              <p:cNvPr id="60" name="Freeform 35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61" name="Rectangle 36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62" name="Oval 37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grpSp>
            <p:nvGrpSpPr>
              <p:cNvPr id="63" name="Group 38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67" name="Line 39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68" name="Line 40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69" name="Line 41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70" name="Line 42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64" name="Freeform 43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65" name="Oval 44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66" name="Oval 45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grpSp>
          <p:nvGrpSpPr>
            <p:cNvPr id="48" name="Group 618"/>
            <p:cNvGrpSpPr>
              <a:grpSpLocks/>
            </p:cNvGrpSpPr>
            <p:nvPr/>
          </p:nvGrpSpPr>
          <p:grpSpPr bwMode="auto">
            <a:xfrm>
              <a:off x="6324600" y="2046287"/>
              <a:ext cx="269875" cy="460375"/>
              <a:chOff x="4120" y="2308"/>
              <a:chExt cx="305" cy="415"/>
            </a:xfrm>
          </p:grpSpPr>
          <p:sp>
            <p:nvSpPr>
              <p:cNvPr id="49" name="Freeform 619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50" name="Rectangle 620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51" name="Oval 621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grpSp>
            <p:nvGrpSpPr>
              <p:cNvPr id="52" name="Group 622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56" name="Line 623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57" name="Line 624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58" name="Line 625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59" name="Line 626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53" name="Freeform 627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54" name="Oval 628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55" name="Oval 629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</p:grpSp>
      <p:grpSp>
        <p:nvGrpSpPr>
          <p:cNvPr id="114" name="Group 113"/>
          <p:cNvGrpSpPr/>
          <p:nvPr/>
        </p:nvGrpSpPr>
        <p:grpSpPr>
          <a:xfrm>
            <a:off x="7520910" y="3016196"/>
            <a:ext cx="532437" cy="381000"/>
            <a:chOff x="7481888" y="3079208"/>
            <a:chExt cx="595312" cy="425992"/>
          </a:xfrm>
        </p:grpSpPr>
        <p:sp>
          <p:nvSpPr>
            <p:cNvPr id="99" name="Freeform 14"/>
            <p:cNvSpPr>
              <a:spLocks/>
            </p:cNvSpPr>
            <p:nvPr/>
          </p:nvSpPr>
          <p:spPr bwMode="auto">
            <a:xfrm>
              <a:off x="7641802" y="3429946"/>
              <a:ext cx="327892" cy="752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0"/>
                </a:cxn>
                <a:cxn ang="0">
                  <a:pos x="499" y="90"/>
                </a:cxn>
                <a:cxn ang="0">
                  <a:pos x="499" y="0"/>
                </a:cxn>
              </a:cxnLst>
              <a:rect l="0" t="0" r="r" b="b"/>
              <a:pathLst>
                <a:path w="499" h="90">
                  <a:moveTo>
                    <a:pt x="0" y="0"/>
                  </a:moveTo>
                  <a:lnTo>
                    <a:pt x="0" y="90"/>
                  </a:lnTo>
                  <a:lnTo>
                    <a:pt x="499" y="90"/>
                  </a:lnTo>
                  <a:lnTo>
                    <a:pt x="499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0" tIns="0"/>
            <a:lstStyle/>
            <a:p>
              <a:endParaRPr lang="en-US"/>
            </a:p>
          </p:txBody>
        </p:sp>
        <p:sp>
          <p:nvSpPr>
            <p:cNvPr id="100" name="AutoShape 22"/>
            <p:cNvSpPr>
              <a:spLocks noChangeArrowheads="1"/>
            </p:cNvSpPr>
            <p:nvPr/>
          </p:nvSpPr>
          <p:spPr bwMode="auto">
            <a:xfrm>
              <a:off x="7481888" y="3167900"/>
              <a:ext cx="305047" cy="276827"/>
            </a:xfrm>
            <a:prstGeom prst="can">
              <a:avLst>
                <a:gd name="adj" fmla="val 25000"/>
              </a:avLst>
            </a:prstGeom>
            <a:solidFill>
              <a:srgbClr val="66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sz="1600">
                <a:ea typeface="ＭＳ Ｐゴシック" pitchFamily="34" charset="-128"/>
              </a:endParaRPr>
            </a:p>
          </p:txBody>
        </p:sp>
        <p:grpSp>
          <p:nvGrpSpPr>
            <p:cNvPr id="101" name="Group 122"/>
            <p:cNvGrpSpPr>
              <a:grpSpLocks/>
            </p:cNvGrpSpPr>
            <p:nvPr/>
          </p:nvGrpSpPr>
          <p:grpSpPr bwMode="auto">
            <a:xfrm>
              <a:off x="7848751" y="3079208"/>
              <a:ext cx="228449" cy="389708"/>
              <a:chOff x="4120" y="2308"/>
              <a:chExt cx="305" cy="415"/>
            </a:xfrm>
          </p:grpSpPr>
          <p:sp>
            <p:nvSpPr>
              <p:cNvPr id="102" name="Freeform 123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Rectangle 124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" name="Oval 125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05" name="Group 126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109" name="Line 127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" name="Line 128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" name="Line 129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2" name="Line 130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06" name="Freeform 131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" name="Oval 132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" name="Oval 133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pic>
        <p:nvPicPr>
          <p:cNvPr id="8" name="Picture 157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0" y="3429000"/>
            <a:ext cx="352425" cy="2238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 may need broader scope</a:t>
            </a:r>
            <a:br>
              <a:rPr lang="en-US"/>
            </a:br>
            <a:r>
              <a:rPr lang="en-US"/>
              <a:t> e.g. </a:t>
            </a:r>
            <a:r>
              <a:rPr lang="en-US" smtClean="0"/>
              <a:t>Hetereogeneous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User-Terminals have to support</a:t>
            </a:r>
          </a:p>
          <a:p>
            <a:pPr lvl="1"/>
            <a:r>
              <a:rPr lang="en-US" b="1" dirty="0" smtClean="0"/>
              <a:t>multiple network interfaces</a:t>
            </a:r>
          </a:p>
          <a:p>
            <a:pPr lvl="2"/>
            <a:r>
              <a:rPr lang="en-US" dirty="0" smtClean="0"/>
              <a:t>e.g. Cellular, IEEE 802.3, IEEE 802.11, … </a:t>
            </a:r>
          </a:p>
          <a:p>
            <a:pPr lvl="1"/>
            <a:r>
              <a:rPr lang="en-US" b="1" dirty="0" smtClean="0"/>
              <a:t>multiple access network topologies</a:t>
            </a:r>
          </a:p>
          <a:p>
            <a:pPr lvl="2"/>
            <a:r>
              <a:rPr lang="en-US" dirty="0" smtClean="0"/>
              <a:t>e.g. IEEE802.11 in residential, corporate and public</a:t>
            </a:r>
          </a:p>
          <a:p>
            <a:pPr lvl="4"/>
            <a:endParaRPr lang="en-US" dirty="0" smtClean="0"/>
          </a:p>
          <a:p>
            <a:pPr lvl="4"/>
            <a:endParaRPr lang="en-US" dirty="0" smtClean="0"/>
          </a:p>
          <a:p>
            <a:pPr lvl="1"/>
            <a:r>
              <a:rPr lang="en-US" b="1" dirty="0" smtClean="0"/>
              <a:t>multiple network subscriptions</a:t>
            </a:r>
          </a:p>
          <a:p>
            <a:pPr lvl="2"/>
            <a:r>
              <a:rPr lang="en-US" dirty="0" smtClean="0"/>
              <a:t>e.g. multiple subscriptions for same interface</a:t>
            </a:r>
          </a:p>
          <a:p>
            <a:r>
              <a:rPr lang="en-US" dirty="0" smtClean="0"/>
              <a:t>Generic solution to cope with complexity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  <p:pic>
        <p:nvPicPr>
          <p:cNvPr id="5" name="Picture 4" descr="olwi2-publicWiFi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0" y="4191000"/>
            <a:ext cx="3143252" cy="762000"/>
          </a:xfrm>
          <a:prstGeom prst="rect">
            <a:avLst/>
          </a:prstGeom>
        </p:spPr>
      </p:pic>
      <p:pic>
        <p:nvPicPr>
          <p:cNvPr id="6" name="Picture 5" descr="olwi2-residentialWiFi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3306" y="4038600"/>
            <a:ext cx="3002694" cy="685800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 bwMode="auto">
          <a:xfrm>
            <a:off x="7089492" y="1295400"/>
            <a:ext cx="968967" cy="59214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11" name="Group 61"/>
          <p:cNvGrpSpPr/>
          <p:nvPr/>
        </p:nvGrpSpPr>
        <p:grpSpPr>
          <a:xfrm>
            <a:off x="7245475" y="1340950"/>
            <a:ext cx="678233" cy="501047"/>
            <a:chOff x="6324600" y="1828800"/>
            <a:chExt cx="917575" cy="677862"/>
          </a:xfrm>
        </p:grpSpPr>
        <p:grpSp>
          <p:nvGrpSpPr>
            <p:cNvPr id="23" name="Group 10"/>
            <p:cNvGrpSpPr>
              <a:grpSpLocks/>
            </p:cNvGrpSpPr>
            <p:nvPr/>
          </p:nvGrpSpPr>
          <p:grpSpPr bwMode="auto">
            <a:xfrm>
              <a:off x="6972300" y="1828800"/>
              <a:ext cx="269875" cy="460375"/>
              <a:chOff x="4120" y="2308"/>
              <a:chExt cx="305" cy="415"/>
            </a:xfrm>
          </p:grpSpPr>
          <p:sp>
            <p:nvSpPr>
              <p:cNvPr id="60" name="Freeform 11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61" name="Rectangle 12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62" name="Oval 13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grpSp>
            <p:nvGrpSpPr>
              <p:cNvPr id="63" name="Group 14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67" name="Line 15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68" name="Line 16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69" name="Line 17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70" name="Line 18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64" name="Freeform 19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65" name="Oval 20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66" name="Oval 21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grpSp>
          <p:nvGrpSpPr>
            <p:cNvPr id="24" name="Group 22"/>
            <p:cNvGrpSpPr>
              <a:grpSpLocks/>
            </p:cNvGrpSpPr>
            <p:nvPr/>
          </p:nvGrpSpPr>
          <p:grpSpPr bwMode="auto">
            <a:xfrm>
              <a:off x="6756400" y="1901825"/>
              <a:ext cx="269875" cy="460375"/>
              <a:chOff x="4120" y="2308"/>
              <a:chExt cx="305" cy="415"/>
            </a:xfrm>
          </p:grpSpPr>
          <p:sp>
            <p:nvSpPr>
              <p:cNvPr id="49" name="Freeform 23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50" name="Rectangle 24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51" name="Oval 25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grpSp>
            <p:nvGrpSpPr>
              <p:cNvPr id="52" name="Group 26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56" name="Line 27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57" name="Line 28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58" name="Line 29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59" name="Line 30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53" name="Freeform 31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54" name="Oval 32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55" name="Oval 33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grpSp>
          <p:nvGrpSpPr>
            <p:cNvPr id="25" name="Group 34"/>
            <p:cNvGrpSpPr>
              <a:grpSpLocks/>
            </p:cNvGrpSpPr>
            <p:nvPr/>
          </p:nvGrpSpPr>
          <p:grpSpPr bwMode="auto">
            <a:xfrm>
              <a:off x="6540500" y="1973262"/>
              <a:ext cx="269875" cy="460375"/>
              <a:chOff x="4120" y="2308"/>
              <a:chExt cx="305" cy="415"/>
            </a:xfrm>
          </p:grpSpPr>
          <p:sp>
            <p:nvSpPr>
              <p:cNvPr id="38" name="Freeform 35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39" name="Rectangle 36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40" name="Oval 37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grpSp>
            <p:nvGrpSpPr>
              <p:cNvPr id="41" name="Group 38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45" name="Line 39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46" name="Line 40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47" name="Line 41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48" name="Line 42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42" name="Freeform 43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43" name="Oval 44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44" name="Oval 45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grpSp>
          <p:nvGrpSpPr>
            <p:cNvPr id="26" name="Group 618"/>
            <p:cNvGrpSpPr>
              <a:grpSpLocks/>
            </p:cNvGrpSpPr>
            <p:nvPr/>
          </p:nvGrpSpPr>
          <p:grpSpPr bwMode="auto">
            <a:xfrm>
              <a:off x="6324600" y="2046287"/>
              <a:ext cx="269875" cy="460375"/>
              <a:chOff x="4120" y="2308"/>
              <a:chExt cx="305" cy="415"/>
            </a:xfrm>
          </p:grpSpPr>
          <p:sp>
            <p:nvSpPr>
              <p:cNvPr id="27" name="Freeform 619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28" name="Rectangle 620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29" name="Oval 621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grpSp>
            <p:nvGrpSpPr>
              <p:cNvPr id="30" name="Group 622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34" name="Line 623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35" name="Line 624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36" name="Line 625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37" name="Line 626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31" name="Freeform 627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32" name="Oval 628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33" name="Oval 629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</p:grpSp>
      <p:sp>
        <p:nvSpPr>
          <p:cNvPr id="12" name="Freeform 11"/>
          <p:cNvSpPr/>
          <p:nvPr/>
        </p:nvSpPr>
        <p:spPr bwMode="auto">
          <a:xfrm>
            <a:off x="7690417" y="1832887"/>
            <a:ext cx="954722" cy="1011204"/>
          </a:xfrm>
          <a:custGeom>
            <a:avLst/>
            <a:gdLst>
              <a:gd name="connsiteX0" fmla="*/ 0 w 1597152"/>
              <a:gd name="connsiteY0" fmla="*/ 0 h 2292096"/>
              <a:gd name="connsiteX1" fmla="*/ 1548384 w 1597152"/>
              <a:gd name="connsiteY1" fmla="*/ 963168 h 2292096"/>
              <a:gd name="connsiteX2" fmla="*/ 292608 w 1597152"/>
              <a:gd name="connsiteY2" fmla="*/ 2292096 h 2292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7152" h="2292096">
                <a:moveTo>
                  <a:pt x="0" y="0"/>
                </a:moveTo>
                <a:cubicBezTo>
                  <a:pt x="749808" y="290576"/>
                  <a:pt x="1499616" y="581152"/>
                  <a:pt x="1548384" y="963168"/>
                </a:cubicBezTo>
                <a:cubicBezTo>
                  <a:pt x="1597152" y="1345184"/>
                  <a:pt x="944880" y="1818640"/>
                  <a:pt x="292608" y="2292096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lgDashDot"/>
            <a:round/>
            <a:headEnd type="none" w="lg" len="lg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Freeform 12"/>
          <p:cNvSpPr/>
          <p:nvPr/>
        </p:nvSpPr>
        <p:spPr bwMode="auto">
          <a:xfrm flipH="1">
            <a:off x="6956762" y="1831065"/>
            <a:ext cx="646199" cy="967476"/>
          </a:xfrm>
          <a:custGeom>
            <a:avLst/>
            <a:gdLst>
              <a:gd name="connsiteX0" fmla="*/ 0 w 1597152"/>
              <a:gd name="connsiteY0" fmla="*/ 0 h 2292096"/>
              <a:gd name="connsiteX1" fmla="*/ 1548384 w 1597152"/>
              <a:gd name="connsiteY1" fmla="*/ 963168 h 2292096"/>
              <a:gd name="connsiteX2" fmla="*/ 292608 w 1597152"/>
              <a:gd name="connsiteY2" fmla="*/ 2292096 h 2292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7152" h="2292096">
                <a:moveTo>
                  <a:pt x="0" y="0"/>
                </a:moveTo>
                <a:cubicBezTo>
                  <a:pt x="749808" y="290576"/>
                  <a:pt x="1499616" y="581152"/>
                  <a:pt x="1548384" y="963168"/>
                </a:cubicBezTo>
                <a:cubicBezTo>
                  <a:pt x="1597152" y="1345184"/>
                  <a:pt x="944880" y="1818640"/>
                  <a:pt x="292608" y="2292096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lgDashDot"/>
            <a:round/>
            <a:headEnd type="none" w="lg" len="lg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Freeform 13"/>
          <p:cNvSpPr/>
          <p:nvPr/>
        </p:nvSpPr>
        <p:spPr bwMode="auto">
          <a:xfrm>
            <a:off x="7648511" y="1827421"/>
            <a:ext cx="180377" cy="971120"/>
          </a:xfrm>
          <a:custGeom>
            <a:avLst/>
            <a:gdLst>
              <a:gd name="connsiteX0" fmla="*/ 0 w 1597152"/>
              <a:gd name="connsiteY0" fmla="*/ 0 h 2292096"/>
              <a:gd name="connsiteX1" fmla="*/ 1548384 w 1597152"/>
              <a:gd name="connsiteY1" fmla="*/ 963168 h 2292096"/>
              <a:gd name="connsiteX2" fmla="*/ 292608 w 1597152"/>
              <a:gd name="connsiteY2" fmla="*/ 2292096 h 2292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7152" h="2292096">
                <a:moveTo>
                  <a:pt x="0" y="0"/>
                </a:moveTo>
                <a:cubicBezTo>
                  <a:pt x="749808" y="290576"/>
                  <a:pt x="1499616" y="581152"/>
                  <a:pt x="1548384" y="963168"/>
                </a:cubicBezTo>
                <a:cubicBezTo>
                  <a:pt x="1597152" y="1345184"/>
                  <a:pt x="944880" y="1818640"/>
                  <a:pt x="292608" y="2292096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lgDashDot"/>
            <a:round/>
            <a:headEnd type="none" w="lg" len="lg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pic>
        <p:nvPicPr>
          <p:cNvPr id="15" name="Picture 25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20909" y="2115295"/>
            <a:ext cx="745801" cy="455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6620774" y="2209800"/>
            <a:ext cx="7489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Cellular</a:t>
            </a:r>
          </a:p>
        </p:txBody>
      </p:sp>
      <p:pic>
        <p:nvPicPr>
          <p:cNvPr id="17" name="Picture 25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89529" y="2115295"/>
            <a:ext cx="737298" cy="455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/>
        </p:nvSpPr>
        <p:spPr>
          <a:xfrm>
            <a:off x="7444987" y="2209800"/>
            <a:ext cx="6442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802.11</a:t>
            </a:r>
          </a:p>
        </p:txBody>
      </p:sp>
      <p:pic>
        <p:nvPicPr>
          <p:cNvPr id="19" name="Picture 25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41056" y="2160845"/>
            <a:ext cx="774345" cy="409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/>
          <p:nvPr/>
        </p:nvSpPr>
        <p:spPr>
          <a:xfrm>
            <a:off x="8196629" y="2209800"/>
            <a:ext cx="652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802.15</a:t>
            </a:r>
          </a:p>
        </p:txBody>
      </p:sp>
      <p:pic>
        <p:nvPicPr>
          <p:cNvPr id="21" name="Picture 65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12260" y="2752991"/>
            <a:ext cx="400173" cy="592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3" descr="olwi2-corporateWiFi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7200" y="4114800"/>
            <a:ext cx="3124200" cy="7243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 may need cookbook solutions</a:t>
            </a:r>
            <a:br>
              <a:rPr lang="en-US"/>
            </a:br>
            <a:r>
              <a:rPr lang="en-US"/>
              <a:t>e.g. </a:t>
            </a:r>
            <a:r>
              <a:rPr lang="en-US" smtClean="0"/>
              <a:t>Emerging Networking Markets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Many more (huge) networks are coming up by everything gets connected</a:t>
            </a:r>
          </a:p>
          <a:p>
            <a:pPr lvl="1"/>
            <a:r>
              <a:rPr lang="en-US" dirty="0" smtClean="0"/>
              <a:t>e.g. </a:t>
            </a:r>
            <a:r>
              <a:rPr lang="en-US" dirty="0" err="1" smtClean="0"/>
              <a:t>SmartGrid</a:t>
            </a:r>
            <a:r>
              <a:rPr lang="en-US" dirty="0" smtClean="0"/>
              <a:t>, </a:t>
            </a:r>
            <a:r>
              <a:rPr lang="en-US" dirty="0" err="1" smtClean="0"/>
              <a:t>HomeAutomation</a:t>
            </a:r>
            <a:r>
              <a:rPr lang="en-US" dirty="0" smtClean="0"/>
              <a:t>, Car, …</a:t>
            </a:r>
          </a:p>
          <a:p>
            <a:r>
              <a:rPr lang="en-US" dirty="0" smtClean="0"/>
              <a:t>Many new markets for IEEE 802 access technologies</a:t>
            </a:r>
          </a:p>
          <a:p>
            <a:pPr lvl="1"/>
            <a:r>
              <a:rPr lang="en-US" dirty="0" smtClean="0"/>
              <a:t>e.g. factory automation, in-car communication</a:t>
            </a:r>
          </a:p>
          <a:p>
            <a:r>
              <a:rPr lang="en-US" dirty="0" smtClean="0"/>
              <a:t>New deployments often suffering by the same old networking issues</a:t>
            </a:r>
          </a:p>
          <a:p>
            <a:pPr lvl="1"/>
            <a:r>
              <a:rPr lang="en-US" dirty="0" smtClean="0"/>
              <a:t>e.g. service control, security, provisioning</a:t>
            </a:r>
          </a:p>
          <a:p>
            <a:pPr lvl="1"/>
            <a:r>
              <a:rPr lang="en-US" dirty="0" smtClean="0"/>
              <a:t>new operators lacking long-time experience</a:t>
            </a:r>
          </a:p>
          <a:p>
            <a:r>
              <a:rPr lang="en-US" dirty="0" smtClean="0"/>
              <a:t>Generic solution to foster market growth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82000" cy="1143000"/>
          </a:xfrm>
        </p:spPr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tructuring the effort:</a:t>
            </a:r>
            <a:br>
              <a:rPr lang="en-US" dirty="0" smtClean="0"/>
            </a:br>
            <a:r>
              <a:rPr lang="en-US" dirty="0" smtClean="0"/>
              <a:t>OmniRAN Architecture and Reference Points</a:t>
            </a:r>
            <a:endParaRPr lang="en-US" dirty="0"/>
          </a:p>
        </p:txBody>
      </p:sp>
      <p:grpSp>
        <p:nvGrpSpPr>
          <p:cNvPr id="124" name="Group 123"/>
          <p:cNvGrpSpPr/>
          <p:nvPr/>
        </p:nvGrpSpPr>
        <p:grpSpPr>
          <a:xfrm>
            <a:off x="2124075" y="1733550"/>
            <a:ext cx="1000125" cy="990600"/>
            <a:chOff x="7315200" y="3886200"/>
            <a:chExt cx="1000125" cy="990600"/>
          </a:xfrm>
        </p:grpSpPr>
        <p:sp>
          <p:nvSpPr>
            <p:cNvPr id="8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1" name="Group 158"/>
            <p:cNvGrpSpPr>
              <a:grpSpLocks noChangeAspect="1"/>
            </p:cNvGrpSpPr>
            <p:nvPr/>
          </p:nvGrpSpPr>
          <p:grpSpPr bwMode="auto">
            <a:xfrm flipH="1">
              <a:off x="7696199" y="4259473"/>
              <a:ext cx="411161" cy="494972"/>
              <a:chOff x="5" y="2480"/>
              <a:chExt cx="237" cy="430"/>
            </a:xfrm>
          </p:grpSpPr>
          <p:grpSp>
            <p:nvGrpSpPr>
              <p:cNvPr id="12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16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24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32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3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4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5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6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7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8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25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6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7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8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9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0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1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7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19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0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3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8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3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9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Access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3886200" y="1733550"/>
            <a:ext cx="990600" cy="990600"/>
            <a:chOff x="7315200" y="2819400"/>
            <a:chExt cx="990600" cy="990600"/>
          </a:xfrm>
        </p:grpSpPr>
        <p:sp>
          <p:nvSpPr>
            <p:cNvPr id="6" name="AutoShape 154"/>
            <p:cNvSpPr>
              <a:spLocks noChangeArrowheads="1"/>
            </p:cNvSpPr>
            <p:nvPr/>
          </p:nvSpPr>
          <p:spPr bwMode="auto">
            <a:xfrm>
              <a:off x="7315200" y="2819400"/>
              <a:ext cx="99060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" name="Picture 15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648575" y="3509962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40" name="Rectangle 188"/>
            <p:cNvSpPr>
              <a:spLocks noChangeArrowheads="1"/>
            </p:cNvSpPr>
            <p:nvPr/>
          </p:nvSpPr>
          <p:spPr bwMode="auto">
            <a:xfrm>
              <a:off x="7373937" y="2867025"/>
              <a:ext cx="855663" cy="866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Core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08" name="Group 107"/>
            <p:cNvGrpSpPr/>
            <p:nvPr/>
          </p:nvGrpSpPr>
          <p:grpSpPr>
            <a:xfrm>
              <a:off x="7520910" y="3095706"/>
              <a:ext cx="532437" cy="381000"/>
              <a:chOff x="7481888" y="3079208"/>
              <a:chExt cx="595312" cy="425992"/>
            </a:xfrm>
          </p:grpSpPr>
          <p:sp>
            <p:nvSpPr>
              <p:cNvPr id="109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110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111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112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15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119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0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1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2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16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8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583" name="Group 582"/>
          <p:cNvGrpSpPr/>
          <p:nvPr/>
        </p:nvGrpSpPr>
        <p:grpSpPr>
          <a:xfrm>
            <a:off x="5257800" y="1733550"/>
            <a:ext cx="990600" cy="990600"/>
            <a:chOff x="5257800" y="1733550"/>
            <a:chExt cx="990600" cy="990600"/>
          </a:xfrm>
        </p:grpSpPr>
        <p:sp>
          <p:nvSpPr>
            <p:cNvPr id="43" name="Rounded Rectangle 42"/>
            <p:cNvSpPr/>
            <p:nvPr/>
          </p:nvSpPr>
          <p:spPr bwMode="auto">
            <a:xfrm>
              <a:off x="5257800" y="1733550"/>
              <a:ext cx="990600" cy="99060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44" name="Group 61"/>
            <p:cNvGrpSpPr/>
            <p:nvPr/>
          </p:nvGrpSpPr>
          <p:grpSpPr>
            <a:xfrm>
              <a:off x="5410201" y="1816606"/>
              <a:ext cx="609600" cy="450344"/>
              <a:chOff x="6324600" y="1828800"/>
              <a:chExt cx="917575" cy="677862"/>
            </a:xfrm>
          </p:grpSpPr>
          <p:grpSp>
            <p:nvGrpSpPr>
              <p:cNvPr id="45" name="Group 10"/>
              <p:cNvGrpSpPr>
                <a:grpSpLocks/>
              </p:cNvGrpSpPr>
              <p:nvPr/>
            </p:nvGrpSpPr>
            <p:grpSpPr bwMode="auto">
              <a:xfrm>
                <a:off x="6972300" y="1828800"/>
                <a:ext cx="269875" cy="460375"/>
                <a:chOff x="4120" y="2308"/>
                <a:chExt cx="305" cy="415"/>
              </a:xfrm>
            </p:grpSpPr>
            <p:sp>
              <p:nvSpPr>
                <p:cNvPr id="82" name="Freeform 11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83" name="Rectangle 12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84" name="Oval 13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85" name="Group 14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89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90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91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92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86" name="Freeform 19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87" name="Oval 20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88" name="Oval 21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46" name="Group 22"/>
              <p:cNvGrpSpPr>
                <a:grpSpLocks/>
              </p:cNvGrpSpPr>
              <p:nvPr/>
            </p:nvGrpSpPr>
            <p:grpSpPr bwMode="auto">
              <a:xfrm>
                <a:off x="6756400" y="1901825"/>
                <a:ext cx="269875" cy="460375"/>
                <a:chOff x="4120" y="2308"/>
                <a:chExt cx="305" cy="415"/>
              </a:xfrm>
            </p:grpSpPr>
            <p:sp>
              <p:nvSpPr>
                <p:cNvPr id="71" name="Freeform 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72" name="Rectangle 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73" name="Oval 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74" name="Group 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78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79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80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81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75" name="Freeform 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76" name="Oval 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77" name="Oval 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47" name="Group 34"/>
              <p:cNvGrpSpPr>
                <a:grpSpLocks/>
              </p:cNvGrpSpPr>
              <p:nvPr/>
            </p:nvGrpSpPr>
            <p:grpSpPr bwMode="auto">
              <a:xfrm>
                <a:off x="6540500" y="1973262"/>
                <a:ext cx="269875" cy="460375"/>
                <a:chOff x="4120" y="2308"/>
                <a:chExt cx="305" cy="415"/>
              </a:xfrm>
            </p:grpSpPr>
            <p:sp>
              <p:nvSpPr>
                <p:cNvPr id="60" name="Freeform 35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61" name="Rectangle 36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62" name="Oval 37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63" name="Group 38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67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68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69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70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64" name="Freeform 43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65" name="Oval 44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66" name="Oval 45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48" name="Group 618"/>
              <p:cNvGrpSpPr>
                <a:grpSpLocks/>
              </p:cNvGrpSpPr>
              <p:nvPr/>
            </p:nvGrpSpPr>
            <p:grpSpPr bwMode="auto">
              <a:xfrm>
                <a:off x="6324600" y="2046287"/>
                <a:ext cx="269875" cy="460375"/>
                <a:chOff x="4120" y="2308"/>
                <a:chExt cx="305" cy="415"/>
              </a:xfrm>
            </p:grpSpPr>
            <p:sp>
              <p:nvSpPr>
                <p:cNvPr id="49" name="Freeform 619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50" name="Rectangle 620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51" name="Oval 621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52" name="Group 622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56" name="Line 623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57" name="Line 624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58" name="Line 62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59" name="Line 62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53" name="Freeform 627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54" name="Oval 628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55" name="Oval 629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</p:grpSp>
        <p:graphicFrame>
          <p:nvGraphicFramePr>
            <p:cNvPr id="126" name="Object 15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5341951" y="2253186"/>
            <a:ext cx="798445" cy="4299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58" name="Clip" r:id="rId4" imgW="5759280" imgH="3222360" progId="">
                    <p:embed/>
                  </p:oleObj>
                </mc:Choice>
                <mc:Fallback>
                  <p:oleObj name="Clip" r:id="rId4" imgW="5759280" imgH="3222360" progId="">
                    <p:embed/>
                    <p:pic>
                      <p:nvPicPr>
                        <p:cNvPr id="0" name="Object 15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41951" y="2253186"/>
                          <a:ext cx="798445" cy="42993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7" name="Text Box 16"/>
            <p:cNvSpPr txBox="1">
              <a:spLocks noChangeArrowheads="1"/>
            </p:cNvSpPr>
            <p:nvPr/>
          </p:nvSpPr>
          <p:spPr bwMode="auto">
            <a:xfrm>
              <a:off x="5428250" y="2315396"/>
              <a:ext cx="637242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050" dirty="0" smtClean="0"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Internet</a:t>
              </a:r>
              <a:endParaRPr lang="en-US" sz="1050" dirty="0">
                <a:latin typeface="Arial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</p:grpSp>
      <p:cxnSp>
        <p:nvCxnSpPr>
          <p:cNvPr id="130" name="Straight Connector 129"/>
          <p:cNvCxnSpPr>
            <a:stCxn id="7" idx="3"/>
            <a:endCxn id="8" idx="1"/>
          </p:cNvCxnSpPr>
          <p:nvPr/>
        </p:nvCxnSpPr>
        <p:spPr bwMode="auto">
          <a:xfrm>
            <a:off x="1371600" y="2284731"/>
            <a:ext cx="75247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96" name="Group 95"/>
          <p:cNvGrpSpPr/>
          <p:nvPr/>
        </p:nvGrpSpPr>
        <p:grpSpPr>
          <a:xfrm>
            <a:off x="1524000" y="2209800"/>
            <a:ext cx="479618" cy="457200"/>
            <a:chOff x="1524000" y="2209800"/>
            <a:chExt cx="479618" cy="457200"/>
          </a:xfrm>
        </p:grpSpPr>
        <p:sp>
          <p:nvSpPr>
            <p:cNvPr id="131" name="Oval 130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1524000" y="22976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36" name="Straight Connector 135"/>
          <p:cNvCxnSpPr>
            <a:stCxn id="8" idx="3"/>
            <a:endCxn id="6" idx="1"/>
          </p:cNvCxnSpPr>
          <p:nvPr/>
        </p:nvCxnSpPr>
        <p:spPr bwMode="auto">
          <a:xfrm>
            <a:off x="3124200" y="2228850"/>
            <a:ext cx="762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41" name="Group 40"/>
          <p:cNvGrpSpPr/>
          <p:nvPr/>
        </p:nvGrpSpPr>
        <p:grpSpPr>
          <a:xfrm>
            <a:off x="3276600" y="2156671"/>
            <a:ext cx="479618" cy="461425"/>
            <a:chOff x="3276600" y="2156671"/>
            <a:chExt cx="479618" cy="461425"/>
          </a:xfrm>
        </p:grpSpPr>
        <p:sp>
          <p:nvSpPr>
            <p:cNvPr id="137" name="Oval 136"/>
            <p:cNvSpPr/>
            <p:nvPr/>
          </p:nvSpPr>
          <p:spPr bwMode="auto">
            <a:xfrm>
              <a:off x="3429000" y="2156671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3276600" y="2248764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34" name="Straight Connector 133"/>
          <p:cNvCxnSpPr>
            <a:stCxn id="6" idx="3"/>
            <a:endCxn id="43" idx="1"/>
          </p:cNvCxnSpPr>
          <p:nvPr/>
        </p:nvCxnSpPr>
        <p:spPr bwMode="auto">
          <a:xfrm>
            <a:off x="4876800" y="2228850"/>
            <a:ext cx="381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99" name="Group 98"/>
          <p:cNvGrpSpPr/>
          <p:nvPr/>
        </p:nvGrpSpPr>
        <p:grpSpPr>
          <a:xfrm>
            <a:off x="2133600" y="2724150"/>
            <a:ext cx="571500" cy="400050"/>
            <a:chOff x="2133600" y="2724150"/>
            <a:chExt cx="571500" cy="400050"/>
          </a:xfrm>
        </p:grpSpPr>
        <p:cxnSp>
          <p:nvCxnSpPr>
            <p:cNvPr id="129" name="Straight Connector 128"/>
            <p:cNvCxnSpPr>
              <a:stCxn id="8" idx="2"/>
              <a:endCxn id="145" idx="0"/>
            </p:cNvCxnSpPr>
            <p:nvPr/>
          </p:nvCxnSpPr>
          <p:spPr bwMode="auto">
            <a:xfrm>
              <a:off x="2624138" y="2724150"/>
              <a:ext cx="9525" cy="4000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32" name="TextBox 131"/>
            <p:cNvSpPr txBox="1"/>
            <p:nvPr/>
          </p:nvSpPr>
          <p:spPr>
            <a:xfrm>
              <a:off x="2133600" y="274320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R4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8" name="Oval 177"/>
            <p:cNvSpPr/>
            <p:nvPr/>
          </p:nvSpPr>
          <p:spPr bwMode="auto">
            <a:xfrm>
              <a:off x="2552700" y="28479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582" name="Group 581"/>
          <p:cNvGrpSpPr/>
          <p:nvPr/>
        </p:nvGrpSpPr>
        <p:grpSpPr>
          <a:xfrm>
            <a:off x="2124075" y="2724150"/>
            <a:ext cx="4124325" cy="2686050"/>
            <a:chOff x="2124075" y="2724150"/>
            <a:chExt cx="4124325" cy="2686050"/>
          </a:xfrm>
        </p:grpSpPr>
        <p:grpSp>
          <p:nvGrpSpPr>
            <p:cNvPr id="180" name="Group 179"/>
            <p:cNvGrpSpPr/>
            <p:nvPr/>
          </p:nvGrpSpPr>
          <p:grpSpPr>
            <a:xfrm>
              <a:off x="2124075" y="4419600"/>
              <a:ext cx="1000125" cy="990600"/>
              <a:chOff x="7315200" y="3886200"/>
              <a:chExt cx="1000125" cy="990600"/>
            </a:xfrm>
          </p:grpSpPr>
          <p:sp>
            <p:nvSpPr>
              <p:cNvPr id="181" name="AutoShape 154"/>
              <p:cNvSpPr>
                <a:spLocks noChangeArrowheads="1"/>
              </p:cNvSpPr>
              <p:nvPr/>
            </p:nvSpPr>
            <p:spPr bwMode="auto">
              <a:xfrm>
                <a:off x="7315200" y="3886200"/>
                <a:ext cx="1000125" cy="990600"/>
              </a:xfrm>
              <a:prstGeom prst="flowChartAlternateProcess">
                <a:avLst/>
              </a:prstGeom>
              <a:solidFill>
                <a:srgbClr val="A7E8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84" name="Group 158"/>
              <p:cNvGrpSpPr>
                <a:grpSpLocks noChangeAspect="1"/>
              </p:cNvGrpSpPr>
              <p:nvPr/>
            </p:nvGrpSpPr>
            <p:grpSpPr bwMode="auto">
              <a:xfrm flipH="1">
                <a:off x="7696199" y="4259473"/>
                <a:ext cx="411161" cy="494972"/>
                <a:chOff x="5" y="2480"/>
                <a:chExt cx="237" cy="430"/>
              </a:xfrm>
            </p:grpSpPr>
            <p:grpSp>
              <p:nvGrpSpPr>
                <p:cNvPr id="186" name="Group 159"/>
                <p:cNvGrpSpPr>
                  <a:grpSpLocks noChangeAspect="1"/>
                </p:cNvGrpSpPr>
                <p:nvPr/>
              </p:nvGrpSpPr>
              <p:grpSpPr bwMode="auto">
                <a:xfrm>
                  <a:off x="5" y="2521"/>
                  <a:ext cx="145" cy="389"/>
                  <a:chOff x="5" y="2521"/>
                  <a:chExt cx="145" cy="389"/>
                </a:xfrm>
              </p:grpSpPr>
              <p:grpSp>
                <p:nvGrpSpPr>
                  <p:cNvPr id="190" name="Group 16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54"/>
                    <a:ext cx="143" cy="256"/>
                    <a:chOff x="7" y="2654"/>
                    <a:chExt cx="143" cy="256"/>
                  </a:xfrm>
                </p:grpSpPr>
                <p:grpSp>
                  <p:nvGrpSpPr>
                    <p:cNvPr id="198" name="Group 161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7" y="2661"/>
                      <a:ext cx="93" cy="247"/>
                      <a:chOff x="7" y="2661"/>
                      <a:chExt cx="93" cy="247"/>
                    </a:xfrm>
                  </p:grpSpPr>
                  <p:sp>
                    <p:nvSpPr>
                      <p:cNvPr id="206" name="Line 162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3" cy="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07" name="Line 16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34" y="2664"/>
                        <a:ext cx="42" cy="5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08" name="Line 164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33" y="2716"/>
                        <a:ext cx="57" cy="110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09" name="Line 165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7" y="2824"/>
                        <a:ext cx="83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10" name="Line 166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19" y="2824"/>
                        <a:ext cx="81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11" name="Line 167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17" y="2716"/>
                        <a:ext cx="64" cy="10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12" name="Line 168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9" cy="5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  <p:sp>
                  <p:nvSpPr>
                    <p:cNvPr id="199" name="Line 16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7" y="2808"/>
                      <a:ext cx="34" cy="102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0" name="Line 17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" y="2718"/>
                      <a:ext cx="48" cy="9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1" name="Line 171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84" y="2655"/>
                      <a:ext cx="12" cy="63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2" name="Line 172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8" y="2654"/>
                      <a:ext cx="20" cy="9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3" name="Line 173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9" y="2663"/>
                      <a:ext cx="30" cy="45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4" name="Line 174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3" y="2708"/>
                      <a:ext cx="13" cy="117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5" name="Line 17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93" y="2824"/>
                      <a:ext cx="57" cy="5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grpSp>
                <p:nvGrpSpPr>
                  <p:cNvPr id="191" name="Group 17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" y="2533"/>
                    <a:ext cx="141" cy="374"/>
                    <a:chOff x="5" y="2533"/>
                    <a:chExt cx="141" cy="374"/>
                  </a:xfrm>
                </p:grpSpPr>
                <p:sp>
                  <p:nvSpPr>
                    <p:cNvPr id="193" name="Line 17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5" y="2533"/>
                      <a:ext cx="55" cy="37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4" name="Line 17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2" y="2544"/>
                      <a:ext cx="35" cy="363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5" name="Line 17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8" y="2876"/>
                      <a:ext cx="48" cy="3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6" name="Line 18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9" y="2541"/>
                      <a:ext cx="77" cy="337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7" name="Line 181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" y="2904"/>
                      <a:ext cx="93" cy="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192" name="Oval 18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8" y="2521"/>
                    <a:ext cx="39" cy="45"/>
                  </a:xfrm>
                  <a:prstGeom prst="ellipse">
                    <a:avLst/>
                  </a:prstGeom>
                  <a:solidFill>
                    <a:srgbClr val="FFFF00">
                      <a:alpha val="50000"/>
                    </a:srgbClr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87" name="Arc 183"/>
                <p:cNvSpPr>
                  <a:spLocks noChangeAspect="1"/>
                </p:cNvSpPr>
                <p:nvPr/>
              </p:nvSpPr>
              <p:spPr bwMode="auto">
                <a:xfrm>
                  <a:off x="152" y="2480"/>
                  <a:ext cx="90" cy="198"/>
                </a:xfrm>
                <a:custGeom>
                  <a:avLst/>
                  <a:gdLst>
                    <a:gd name="G0" fmla="+- 0 0 0"/>
                    <a:gd name="G1" fmla="+- 21172 0 0"/>
                    <a:gd name="G2" fmla="+- 21600 0 0"/>
                    <a:gd name="T0" fmla="*/ 4276 w 21600"/>
                    <a:gd name="T1" fmla="*/ 0 h 42015"/>
                    <a:gd name="T2" fmla="*/ 5669 w 21600"/>
                    <a:gd name="T3" fmla="*/ 42015 h 42015"/>
                    <a:gd name="T4" fmla="*/ 0 w 21600"/>
                    <a:gd name="T5" fmla="*/ 21172 h 420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15" fill="none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</a:path>
                    <a:path w="21600" h="42015" stroke="0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  <a:lnTo>
                        <a:pt x="0" y="21172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8" name="Arc 184"/>
                <p:cNvSpPr>
                  <a:spLocks noChangeAspect="1"/>
                </p:cNvSpPr>
                <p:nvPr/>
              </p:nvSpPr>
              <p:spPr bwMode="auto">
                <a:xfrm>
                  <a:off x="116" y="2508"/>
                  <a:ext cx="78" cy="154"/>
                </a:xfrm>
                <a:custGeom>
                  <a:avLst/>
                  <a:gdLst>
                    <a:gd name="G0" fmla="+- 0 0 0"/>
                    <a:gd name="G1" fmla="+- 21159 0 0"/>
                    <a:gd name="G2" fmla="+- 21600 0 0"/>
                    <a:gd name="T0" fmla="*/ 4340 w 21600"/>
                    <a:gd name="T1" fmla="*/ 0 h 41998"/>
                    <a:gd name="T2" fmla="*/ 5682 w 21600"/>
                    <a:gd name="T3" fmla="*/ 41998 h 41998"/>
                    <a:gd name="T4" fmla="*/ 0 w 21600"/>
                    <a:gd name="T5" fmla="*/ 21159 h 419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1998" fill="none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</a:path>
                    <a:path w="21600" h="41998" stroke="0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  <a:lnTo>
                        <a:pt x="0" y="21159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9" name="Arc 185"/>
                <p:cNvSpPr>
                  <a:spLocks noChangeAspect="1"/>
                </p:cNvSpPr>
                <p:nvPr/>
              </p:nvSpPr>
              <p:spPr bwMode="auto">
                <a:xfrm>
                  <a:off x="102" y="2530"/>
                  <a:ext cx="47" cy="117"/>
                </a:xfrm>
                <a:custGeom>
                  <a:avLst/>
                  <a:gdLst>
                    <a:gd name="G0" fmla="+- 0 0 0"/>
                    <a:gd name="G1" fmla="+- 21206 0 0"/>
                    <a:gd name="G2" fmla="+- 21600 0 0"/>
                    <a:gd name="T0" fmla="*/ 4104 w 21600"/>
                    <a:gd name="T1" fmla="*/ 0 h 42099"/>
                    <a:gd name="T2" fmla="*/ 5483 w 21600"/>
                    <a:gd name="T3" fmla="*/ 42099 h 42099"/>
                    <a:gd name="T4" fmla="*/ 0 w 21600"/>
                    <a:gd name="T5" fmla="*/ 21206 h 420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99" fill="none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</a:path>
                    <a:path w="21600" h="42099" stroke="0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  <a:lnTo>
                        <a:pt x="0" y="21206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85" name="Rectangle 187"/>
              <p:cNvSpPr>
                <a:spLocks noChangeArrowheads="1"/>
              </p:cNvSpPr>
              <p:nvPr/>
            </p:nvSpPr>
            <p:spPr bwMode="auto">
              <a:xfrm>
                <a:off x="7373937" y="3962400"/>
                <a:ext cx="863600" cy="838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600" b="1" dirty="0" smtClean="0">
                    <a:latin typeface="Arial" pitchFamily="34" charset="0"/>
                    <a:cs typeface="Arial" pitchFamily="34" charset="0"/>
                  </a:rPr>
                  <a:t>Access</a:t>
                </a:r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13" name="Group 212"/>
            <p:cNvGrpSpPr/>
            <p:nvPr/>
          </p:nvGrpSpPr>
          <p:grpSpPr>
            <a:xfrm>
              <a:off x="3886200" y="4419600"/>
              <a:ext cx="990600" cy="990600"/>
              <a:chOff x="7315200" y="2819400"/>
              <a:chExt cx="990600" cy="990600"/>
            </a:xfrm>
          </p:grpSpPr>
          <p:sp>
            <p:nvSpPr>
              <p:cNvPr id="214" name="AutoShape 154"/>
              <p:cNvSpPr>
                <a:spLocks noChangeArrowheads="1"/>
              </p:cNvSpPr>
              <p:nvPr/>
            </p:nvSpPr>
            <p:spPr bwMode="auto">
              <a:xfrm>
                <a:off x="7315200" y="2819400"/>
                <a:ext cx="990600" cy="990600"/>
              </a:xfrm>
              <a:prstGeom prst="flowChartAlternateProcess">
                <a:avLst/>
              </a:prstGeom>
              <a:solidFill>
                <a:srgbClr val="8BB2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215" name="Picture 157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648575" y="3509962"/>
                <a:ext cx="352425" cy="22383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216" name="Rectangle 188"/>
              <p:cNvSpPr>
                <a:spLocks noChangeArrowheads="1"/>
              </p:cNvSpPr>
              <p:nvPr/>
            </p:nvSpPr>
            <p:spPr bwMode="auto">
              <a:xfrm>
                <a:off x="7373937" y="2867025"/>
                <a:ext cx="855663" cy="866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600" b="1" dirty="0" smtClean="0">
                    <a:latin typeface="Arial" pitchFamily="34" charset="0"/>
                    <a:cs typeface="Arial" pitchFamily="34" charset="0"/>
                  </a:rPr>
                  <a:t>Core</a:t>
                </a:r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217" name="Group 216"/>
              <p:cNvGrpSpPr/>
              <p:nvPr/>
            </p:nvGrpSpPr>
            <p:grpSpPr>
              <a:xfrm>
                <a:off x="7520910" y="3095706"/>
                <a:ext cx="532437" cy="381000"/>
                <a:chOff x="7481888" y="3079208"/>
                <a:chExt cx="595312" cy="425992"/>
              </a:xfrm>
            </p:grpSpPr>
            <p:sp>
              <p:nvSpPr>
                <p:cNvPr id="218" name="Freeform 14"/>
                <p:cNvSpPr>
                  <a:spLocks/>
                </p:cNvSpPr>
                <p:nvPr/>
              </p:nvSpPr>
              <p:spPr bwMode="auto">
                <a:xfrm>
                  <a:off x="7641802" y="3429946"/>
                  <a:ext cx="327892" cy="7525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90"/>
                    </a:cxn>
                    <a:cxn ang="0">
                      <a:pos x="499" y="90"/>
                    </a:cxn>
                    <a:cxn ang="0">
                      <a:pos x="499" y="0"/>
                    </a:cxn>
                  </a:cxnLst>
                  <a:rect l="0" t="0" r="r" b="b"/>
                  <a:pathLst>
                    <a:path w="499" h="90">
                      <a:moveTo>
                        <a:pt x="0" y="0"/>
                      </a:moveTo>
                      <a:lnTo>
                        <a:pt x="0" y="90"/>
                      </a:lnTo>
                      <a:lnTo>
                        <a:pt x="499" y="90"/>
                      </a:lnTo>
                      <a:lnTo>
                        <a:pt x="499" y="0"/>
                      </a:ln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lIns="0" tIns="0"/>
                <a:lstStyle/>
                <a:p>
                  <a:endParaRPr lang="en-US"/>
                </a:p>
              </p:txBody>
            </p:sp>
            <p:sp>
              <p:nvSpPr>
                <p:cNvPr id="219" name="AutoShape 22"/>
                <p:cNvSpPr>
                  <a:spLocks noChangeArrowheads="1"/>
                </p:cNvSpPr>
                <p:nvPr/>
              </p:nvSpPr>
              <p:spPr bwMode="auto">
                <a:xfrm>
                  <a:off x="7481888" y="3167900"/>
                  <a:ext cx="305047" cy="276827"/>
                </a:xfrm>
                <a:prstGeom prst="can">
                  <a:avLst>
                    <a:gd name="adj" fmla="val 25000"/>
                  </a:avLst>
                </a:prstGeom>
                <a:solidFill>
                  <a:srgbClr val="66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lang="en-US" sz="1600">
                    <a:ea typeface="ＭＳ Ｐゴシック" pitchFamily="34" charset="-128"/>
                  </a:endParaRPr>
                </a:p>
              </p:txBody>
            </p:sp>
            <p:grpSp>
              <p:nvGrpSpPr>
                <p:cNvPr id="220" name="Group 122"/>
                <p:cNvGrpSpPr>
                  <a:grpSpLocks/>
                </p:cNvGrpSpPr>
                <p:nvPr/>
              </p:nvGrpSpPr>
              <p:grpSpPr bwMode="auto">
                <a:xfrm>
                  <a:off x="7848751" y="3079208"/>
                  <a:ext cx="228449" cy="389708"/>
                  <a:chOff x="4120" y="2308"/>
                  <a:chExt cx="305" cy="415"/>
                </a:xfrm>
              </p:grpSpPr>
              <p:sp>
                <p:nvSpPr>
                  <p:cNvPr id="221" name="Freeform 123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2" name="Rectangle 12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3" name="Oval 12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224" name="Group 126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228" name="Line 1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9" name="Line 1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0" name="Line 1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1" name="Line 1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25" name="Freeform 131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6" name="Oval 13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7" name="Oval 13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580" name="Group 579"/>
            <p:cNvGrpSpPr/>
            <p:nvPr/>
          </p:nvGrpSpPr>
          <p:grpSpPr>
            <a:xfrm>
              <a:off x="5257800" y="4419600"/>
              <a:ext cx="990600" cy="990600"/>
              <a:chOff x="5257800" y="4419600"/>
              <a:chExt cx="990600" cy="990600"/>
            </a:xfrm>
          </p:grpSpPr>
          <p:sp>
            <p:nvSpPr>
              <p:cNvPr id="233" name="Rounded Rectangle 232"/>
              <p:cNvSpPr/>
              <p:nvPr/>
            </p:nvSpPr>
            <p:spPr bwMode="auto">
              <a:xfrm>
                <a:off x="5257800" y="4419600"/>
                <a:ext cx="990600" cy="990600"/>
              </a:xfrm>
              <a:prstGeom prst="round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grpSp>
            <p:nvGrpSpPr>
              <p:cNvPr id="234" name="Group 61"/>
              <p:cNvGrpSpPr/>
              <p:nvPr/>
            </p:nvGrpSpPr>
            <p:grpSpPr>
              <a:xfrm>
                <a:off x="5410201" y="4502656"/>
                <a:ext cx="609600" cy="450344"/>
                <a:chOff x="6324600" y="1828800"/>
                <a:chExt cx="917575" cy="677862"/>
              </a:xfrm>
            </p:grpSpPr>
            <p:grpSp>
              <p:nvGrpSpPr>
                <p:cNvPr id="237" name="Group 10"/>
                <p:cNvGrpSpPr>
                  <a:grpSpLocks/>
                </p:cNvGrpSpPr>
                <p:nvPr/>
              </p:nvGrpSpPr>
              <p:grpSpPr bwMode="auto">
                <a:xfrm>
                  <a:off x="6972300" y="1828800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274" name="Freeform 11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75" name="Rectangle 1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76" name="Oval 1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grpSp>
                <p:nvGrpSpPr>
                  <p:cNvPr id="277" name="Group 14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281" name="Line 1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82" name="Line 1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83" name="Line 1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84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sp>
                <p:nvSpPr>
                  <p:cNvPr id="278" name="Freeform 19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79" name="Oval 2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280" name="Oval 2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grpSp>
              <p:nvGrpSpPr>
                <p:cNvPr id="238" name="Group 22"/>
                <p:cNvGrpSpPr>
                  <a:grpSpLocks/>
                </p:cNvGrpSpPr>
                <p:nvPr/>
              </p:nvGrpSpPr>
              <p:grpSpPr bwMode="auto">
                <a:xfrm>
                  <a:off x="6756400" y="1901825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263" name="Freeform 23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64" name="Rectangle 2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65" name="Oval 2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grpSp>
                <p:nvGrpSpPr>
                  <p:cNvPr id="266" name="Group 26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270" name="Line 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71" name="Line 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72" name="Line 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73" name="Line 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sp>
                <p:nvSpPr>
                  <p:cNvPr id="267" name="Freeform 31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68" name="Oval 3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269" name="Oval 3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grpSp>
              <p:nvGrpSpPr>
                <p:cNvPr id="239" name="Group 34"/>
                <p:cNvGrpSpPr>
                  <a:grpSpLocks/>
                </p:cNvGrpSpPr>
                <p:nvPr/>
              </p:nvGrpSpPr>
              <p:grpSpPr bwMode="auto">
                <a:xfrm>
                  <a:off x="6540500" y="1973262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252" name="Freeform 35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53" name="Rectangle 36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54" name="Oval 3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grpSp>
                <p:nvGrpSpPr>
                  <p:cNvPr id="255" name="Group 38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259" name="Line 3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60" name="Line 4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61" name="Line 4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62" name="Line 4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sp>
                <p:nvSpPr>
                  <p:cNvPr id="256" name="Freeform 43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57" name="Oval 4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258" name="Oval 4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grpSp>
              <p:nvGrpSpPr>
                <p:cNvPr id="240" name="Group 618"/>
                <p:cNvGrpSpPr>
                  <a:grpSpLocks/>
                </p:cNvGrpSpPr>
                <p:nvPr/>
              </p:nvGrpSpPr>
              <p:grpSpPr bwMode="auto">
                <a:xfrm>
                  <a:off x="6324600" y="2046287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241" name="Freeform 619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42" name="Rectangle 62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43" name="Oval 62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grpSp>
                <p:nvGrpSpPr>
                  <p:cNvPr id="244" name="Group 622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248" name="Line 62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49" name="Line 6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50" name="Line 6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51" name="Line 62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sp>
                <p:nvSpPr>
                  <p:cNvPr id="245" name="Freeform 627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46" name="Oval 62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247" name="Oval 62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</p:grpSp>
          <p:graphicFrame>
            <p:nvGraphicFramePr>
              <p:cNvPr id="235" name="Object 15">
                <a:hlinkClick r:id="" action="ppaction://ole?verb=0"/>
              </p:cNvPr>
              <p:cNvGraphicFramePr>
                <a:graphicFrameLocks/>
              </p:cNvGraphicFramePr>
              <p:nvPr/>
            </p:nvGraphicFramePr>
            <p:xfrm>
              <a:off x="5341951" y="4939236"/>
              <a:ext cx="798445" cy="42993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7459" name="Clip" r:id="rId6" imgW="5759280" imgH="3222360" progId="">
                      <p:embed/>
                    </p:oleObj>
                  </mc:Choice>
                  <mc:Fallback>
                    <p:oleObj name="Clip" r:id="rId6" imgW="5759280" imgH="3222360" progId="">
                      <p:embed/>
                      <p:pic>
                        <p:nvPicPr>
                          <p:cNvPr id="0" name="Picture 3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341951" y="4939236"/>
                            <a:ext cx="798445" cy="42993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12700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36" name="Text Box 16"/>
              <p:cNvSpPr txBox="1">
                <a:spLocks noChangeArrowheads="1"/>
              </p:cNvSpPr>
              <p:nvPr/>
            </p:nvSpPr>
            <p:spPr bwMode="auto">
              <a:xfrm>
                <a:off x="5428250" y="5001446"/>
                <a:ext cx="637242" cy="2539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050" dirty="0" smtClean="0">
                    <a:latin typeface="Arial" pitchFamily="34" charset="0"/>
                    <a:ea typeface="ＭＳ Ｐゴシック" pitchFamily="34" charset="-128"/>
                    <a:cs typeface="Arial" pitchFamily="34" charset="0"/>
                  </a:rPr>
                  <a:t>Internet</a:t>
                </a:r>
                <a:endParaRPr lang="en-US" sz="1050" dirty="0">
                  <a:latin typeface="Arial" pitchFamily="34" charset="0"/>
                  <a:ea typeface="ＭＳ Ｐゴシック" pitchFamily="34" charset="-128"/>
                  <a:cs typeface="Arial" pitchFamily="34" charset="0"/>
                </a:endParaRPr>
              </a:p>
            </p:txBody>
          </p:sp>
        </p:grpSp>
        <p:cxnSp>
          <p:nvCxnSpPr>
            <p:cNvPr id="285" name="Straight Connector 284"/>
            <p:cNvCxnSpPr>
              <a:stCxn id="181" idx="3"/>
              <a:endCxn id="214" idx="1"/>
            </p:cNvCxnSpPr>
            <p:nvPr/>
          </p:nvCxnSpPr>
          <p:spPr bwMode="auto">
            <a:xfrm>
              <a:off x="3124200" y="4914900"/>
              <a:ext cx="7620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86" name="Oval 285"/>
            <p:cNvSpPr/>
            <p:nvPr/>
          </p:nvSpPr>
          <p:spPr bwMode="auto">
            <a:xfrm>
              <a:off x="3429000" y="4849494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87" name="TextBox 286"/>
            <p:cNvSpPr txBox="1"/>
            <p:nvPr/>
          </p:nvSpPr>
          <p:spPr>
            <a:xfrm>
              <a:off x="3276600" y="4544694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88" name="Straight Connector 287"/>
            <p:cNvCxnSpPr>
              <a:stCxn id="214" idx="3"/>
              <a:endCxn id="233" idx="1"/>
            </p:cNvCxnSpPr>
            <p:nvPr/>
          </p:nvCxnSpPr>
          <p:spPr bwMode="auto">
            <a:xfrm>
              <a:off x="4876800" y="4914900"/>
              <a:ext cx="3810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89" name="Straight Connector 288"/>
            <p:cNvCxnSpPr>
              <a:stCxn id="6" idx="2"/>
              <a:endCxn id="214" idx="0"/>
            </p:cNvCxnSpPr>
            <p:nvPr/>
          </p:nvCxnSpPr>
          <p:spPr bwMode="auto">
            <a:xfrm>
              <a:off x="4381500" y="2724150"/>
              <a:ext cx="0" cy="16954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92" name="Oval 291"/>
            <p:cNvSpPr/>
            <p:nvPr/>
          </p:nvSpPr>
          <p:spPr bwMode="auto">
            <a:xfrm>
              <a:off x="4314611" y="383897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93" name="TextBox 292"/>
            <p:cNvSpPr txBox="1"/>
            <p:nvPr/>
          </p:nvSpPr>
          <p:spPr>
            <a:xfrm>
              <a:off x="3886200" y="373380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R5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95" name="Group 294"/>
          <p:cNvGrpSpPr/>
          <p:nvPr/>
        </p:nvGrpSpPr>
        <p:grpSpPr>
          <a:xfrm>
            <a:off x="381000" y="1733550"/>
            <a:ext cx="990600" cy="990600"/>
            <a:chOff x="381000" y="1962150"/>
            <a:chExt cx="990600" cy="990600"/>
          </a:xfrm>
        </p:grpSpPr>
        <p:sp>
          <p:nvSpPr>
            <p:cNvPr id="7" name="AutoShape 153"/>
            <p:cNvSpPr>
              <a:spLocks noChangeArrowheads="1"/>
            </p:cNvSpPr>
            <p:nvPr/>
          </p:nvSpPr>
          <p:spPr bwMode="auto">
            <a:xfrm>
              <a:off x="381000" y="1962150"/>
              <a:ext cx="990600" cy="990600"/>
            </a:xfrm>
            <a:prstGeom prst="flowChartAlternateProcess">
              <a:avLst/>
            </a:prstGeom>
            <a:solidFill>
              <a:srgbClr val="6DC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t" anchorCtr="1"/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Terminal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94" name="Picture 293" descr="MC900439836.PNG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09600" y="2286000"/>
              <a:ext cx="533400" cy="533400"/>
            </a:xfrm>
            <a:prstGeom prst="rect">
              <a:avLst/>
            </a:prstGeom>
          </p:spPr>
        </p:pic>
      </p:grpSp>
      <p:grpSp>
        <p:nvGrpSpPr>
          <p:cNvPr id="579" name="Group 578"/>
          <p:cNvGrpSpPr/>
          <p:nvPr/>
        </p:nvGrpSpPr>
        <p:grpSpPr>
          <a:xfrm>
            <a:off x="304800" y="2362200"/>
            <a:ext cx="8442055" cy="3962400"/>
            <a:chOff x="304800" y="2362200"/>
            <a:chExt cx="8442055" cy="3962400"/>
          </a:xfrm>
        </p:grpSpPr>
        <p:cxnSp>
          <p:nvCxnSpPr>
            <p:cNvPr id="330" name="Straight Connector 329"/>
            <p:cNvCxnSpPr>
              <a:stCxn id="309" idx="0"/>
              <a:endCxn id="401" idx="0"/>
            </p:cNvCxnSpPr>
            <p:nvPr/>
          </p:nvCxnSpPr>
          <p:spPr bwMode="auto">
            <a:xfrm flipV="1">
              <a:off x="3556193" y="2362200"/>
              <a:ext cx="3554219" cy="4844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31" name="Straight Connector 330"/>
            <p:cNvCxnSpPr>
              <a:stCxn id="309" idx="3"/>
              <a:endCxn id="401" idx="3"/>
            </p:cNvCxnSpPr>
            <p:nvPr/>
          </p:nvCxnSpPr>
          <p:spPr bwMode="auto">
            <a:xfrm>
              <a:off x="3502311" y="2976778"/>
              <a:ext cx="2513633" cy="202770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368" name="Group 367"/>
            <p:cNvGrpSpPr/>
            <p:nvPr/>
          </p:nvGrpSpPr>
          <p:grpSpPr>
            <a:xfrm>
              <a:off x="5562600" y="2362200"/>
              <a:ext cx="3095624" cy="3095624"/>
              <a:chOff x="5715000" y="1628775"/>
              <a:chExt cx="3095624" cy="3095624"/>
            </a:xfrm>
          </p:grpSpPr>
          <p:sp>
            <p:nvSpPr>
              <p:cNvPr id="369" name="Oval 368"/>
              <p:cNvSpPr/>
              <p:nvPr/>
            </p:nvSpPr>
            <p:spPr bwMode="auto">
              <a:xfrm>
                <a:off x="5791200" y="1651994"/>
                <a:ext cx="2971800" cy="3030071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70" name="Rectangle 369"/>
              <p:cNvSpPr/>
              <p:nvPr/>
            </p:nvSpPr>
            <p:spPr bwMode="auto">
              <a:xfrm>
                <a:off x="7642324" y="2045494"/>
                <a:ext cx="595312" cy="2321718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71" name="Rectangle 370"/>
              <p:cNvSpPr/>
              <p:nvPr/>
            </p:nvSpPr>
            <p:spPr bwMode="auto">
              <a:xfrm>
                <a:off x="8207870" y="2045494"/>
                <a:ext cx="59531" cy="2262187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72" name="Rectangle 371"/>
              <p:cNvSpPr/>
              <p:nvPr/>
            </p:nvSpPr>
            <p:spPr bwMode="auto">
              <a:xfrm>
                <a:off x="6332637" y="2045494"/>
                <a:ext cx="595312" cy="2321718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73" name="Rectangle 372"/>
              <p:cNvSpPr/>
              <p:nvPr/>
            </p:nvSpPr>
            <p:spPr bwMode="auto">
              <a:xfrm>
                <a:off x="6295430" y="2060376"/>
                <a:ext cx="59531" cy="2262187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74" name="Oval 26"/>
              <p:cNvSpPr>
                <a:spLocks noChangeArrowheads="1"/>
              </p:cNvSpPr>
              <p:nvPr/>
            </p:nvSpPr>
            <p:spPr bwMode="auto">
              <a:xfrm>
                <a:off x="7166074" y="2402681"/>
                <a:ext cx="230684" cy="163710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00"/>
              </a:p>
            </p:txBody>
          </p:sp>
          <p:sp>
            <p:nvSpPr>
              <p:cNvPr id="375" name="Text Box 27"/>
              <p:cNvSpPr txBox="1">
                <a:spLocks noChangeArrowheads="1"/>
              </p:cNvSpPr>
              <p:nvPr/>
            </p:nvSpPr>
            <p:spPr bwMode="auto">
              <a:xfrm>
                <a:off x="7106543" y="2164556"/>
                <a:ext cx="380232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b="1" dirty="0">
                    <a:latin typeface="Arial" pitchFamily="34" charset="0"/>
                    <a:cs typeface="Arial" pitchFamily="34" charset="0"/>
                  </a:rPr>
                  <a:t>R3</a:t>
                </a:r>
              </a:p>
            </p:txBody>
          </p:sp>
          <p:sp>
            <p:nvSpPr>
              <p:cNvPr id="376" name="Rectangle 375"/>
              <p:cNvSpPr/>
              <p:nvPr/>
            </p:nvSpPr>
            <p:spPr bwMode="auto">
              <a:xfrm>
                <a:off x="6034980" y="2402681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Authentication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77" name="Rectangle 376"/>
              <p:cNvSpPr/>
              <p:nvPr/>
            </p:nvSpPr>
            <p:spPr bwMode="auto">
              <a:xfrm>
                <a:off x="6034980" y="2640806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Authorization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78" name="Rectangle 377"/>
              <p:cNvSpPr/>
              <p:nvPr/>
            </p:nvSpPr>
            <p:spPr bwMode="auto">
              <a:xfrm>
                <a:off x="6034980" y="2878931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000" dirty="0" smtClean="0">
                    <a:latin typeface="Arial" pitchFamily="34" charset="0"/>
                    <a:cs typeface="Arial" pitchFamily="34" charset="0"/>
                  </a:rPr>
                  <a:t>Accounting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79" name="Rectangle 378"/>
              <p:cNvSpPr/>
              <p:nvPr/>
            </p:nvSpPr>
            <p:spPr bwMode="auto">
              <a:xfrm>
                <a:off x="6034980" y="3117056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Location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0" name="Rectangle 379"/>
              <p:cNvSpPr/>
              <p:nvPr/>
            </p:nvSpPr>
            <p:spPr bwMode="auto">
              <a:xfrm>
                <a:off x="6034980" y="3355181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CoA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1" name="Rectangle 380"/>
              <p:cNvSpPr/>
              <p:nvPr/>
            </p:nvSpPr>
            <p:spPr bwMode="auto">
              <a:xfrm>
                <a:off x="6034980" y="3593306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Mobility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2" name="Rectangle 381"/>
              <p:cNvSpPr/>
              <p:nvPr/>
            </p:nvSpPr>
            <p:spPr bwMode="auto">
              <a:xfrm>
                <a:off x="6034980" y="3831431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Encapsulation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3" name="Rectangle 382"/>
              <p:cNvSpPr/>
              <p:nvPr/>
            </p:nvSpPr>
            <p:spPr bwMode="auto">
              <a:xfrm>
                <a:off x="7701855" y="2402681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Authentication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4" name="Rectangle 383"/>
              <p:cNvSpPr/>
              <p:nvPr/>
            </p:nvSpPr>
            <p:spPr bwMode="auto">
              <a:xfrm>
                <a:off x="7701855" y="2640806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Authorization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5" name="Rectangle 384"/>
              <p:cNvSpPr/>
              <p:nvPr/>
            </p:nvSpPr>
            <p:spPr bwMode="auto">
              <a:xfrm>
                <a:off x="7701855" y="2878931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000" dirty="0" smtClean="0">
                    <a:latin typeface="Arial" pitchFamily="34" charset="0"/>
                    <a:cs typeface="Arial" pitchFamily="34" charset="0"/>
                  </a:rPr>
                  <a:t>Accounting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6" name="Rectangle 385"/>
              <p:cNvSpPr/>
              <p:nvPr/>
            </p:nvSpPr>
            <p:spPr bwMode="auto">
              <a:xfrm>
                <a:off x="7701855" y="3117056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Location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7" name="Rectangle 386"/>
              <p:cNvSpPr/>
              <p:nvPr/>
            </p:nvSpPr>
            <p:spPr bwMode="auto">
              <a:xfrm>
                <a:off x="7701855" y="3355181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CoA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8" name="Rectangle 387"/>
              <p:cNvSpPr/>
              <p:nvPr/>
            </p:nvSpPr>
            <p:spPr bwMode="auto">
              <a:xfrm>
                <a:off x="7701855" y="3593306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Mobility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9" name="Rectangle 388"/>
              <p:cNvSpPr/>
              <p:nvPr/>
            </p:nvSpPr>
            <p:spPr bwMode="auto">
              <a:xfrm>
                <a:off x="7701855" y="3831431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Encapsulation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390" name="Straight Arrow Connector 389"/>
              <p:cNvCxnSpPr>
                <a:stCxn id="376" idx="3"/>
                <a:endCxn id="383" idx="1"/>
              </p:cNvCxnSpPr>
              <p:nvPr/>
            </p:nvCxnSpPr>
            <p:spPr bwMode="auto">
              <a:xfrm>
                <a:off x="6868418" y="2491978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391" name="Straight Arrow Connector 390"/>
              <p:cNvCxnSpPr>
                <a:stCxn id="377" idx="3"/>
                <a:endCxn id="384" idx="1"/>
              </p:cNvCxnSpPr>
              <p:nvPr/>
            </p:nvCxnSpPr>
            <p:spPr bwMode="auto">
              <a:xfrm>
                <a:off x="6868418" y="2730103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392" name="Straight Arrow Connector 391"/>
              <p:cNvCxnSpPr>
                <a:stCxn id="378" idx="3"/>
                <a:endCxn id="385" idx="1"/>
              </p:cNvCxnSpPr>
              <p:nvPr/>
            </p:nvCxnSpPr>
            <p:spPr bwMode="auto">
              <a:xfrm>
                <a:off x="6868418" y="2968228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393" name="Straight Arrow Connector 392"/>
              <p:cNvCxnSpPr>
                <a:stCxn id="379" idx="3"/>
                <a:endCxn id="386" idx="1"/>
              </p:cNvCxnSpPr>
              <p:nvPr/>
            </p:nvCxnSpPr>
            <p:spPr bwMode="auto">
              <a:xfrm>
                <a:off x="6868418" y="3206353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394" name="Straight Arrow Connector 393"/>
              <p:cNvCxnSpPr>
                <a:stCxn id="380" idx="3"/>
                <a:endCxn id="387" idx="1"/>
              </p:cNvCxnSpPr>
              <p:nvPr/>
            </p:nvCxnSpPr>
            <p:spPr bwMode="auto">
              <a:xfrm>
                <a:off x="6868418" y="3444478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395" name="Straight Arrow Connector 394"/>
              <p:cNvCxnSpPr>
                <a:stCxn id="381" idx="3"/>
                <a:endCxn id="388" idx="1"/>
              </p:cNvCxnSpPr>
              <p:nvPr/>
            </p:nvCxnSpPr>
            <p:spPr bwMode="auto">
              <a:xfrm>
                <a:off x="6868418" y="3682602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396" name="Straight Arrow Connector 395"/>
              <p:cNvCxnSpPr>
                <a:stCxn id="382" idx="3"/>
                <a:endCxn id="389" idx="1"/>
              </p:cNvCxnSpPr>
              <p:nvPr/>
            </p:nvCxnSpPr>
            <p:spPr bwMode="auto">
              <a:xfrm>
                <a:off x="6868418" y="3920727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97" name="TextBox 396"/>
              <p:cNvSpPr txBox="1"/>
              <p:nvPr/>
            </p:nvSpPr>
            <p:spPr>
              <a:xfrm>
                <a:off x="6890742" y="3719809"/>
                <a:ext cx="79701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b="1" dirty="0" err="1" smtClean="0">
                    <a:latin typeface="Arial" pitchFamily="34" charset="0"/>
                    <a:cs typeface="Arial" pitchFamily="34" charset="0"/>
                  </a:rPr>
                  <a:t>DataPath</a:t>
                </a:r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" name="Text Box 27"/>
              <p:cNvSpPr txBox="1">
                <a:spLocks noChangeArrowheads="1"/>
              </p:cNvSpPr>
              <p:nvPr/>
            </p:nvSpPr>
            <p:spPr bwMode="auto">
              <a:xfrm>
                <a:off x="6172200" y="2045494"/>
                <a:ext cx="811441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400" b="1" dirty="0" smtClean="0">
                    <a:latin typeface="Arial" pitchFamily="34" charset="0"/>
                    <a:cs typeface="Arial" pitchFamily="34" charset="0"/>
                  </a:rPr>
                  <a:t>Access</a:t>
                </a:r>
                <a:endParaRPr lang="en-US" sz="140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9" name="Text Box 27"/>
              <p:cNvSpPr txBox="1">
                <a:spLocks noChangeArrowheads="1"/>
              </p:cNvSpPr>
              <p:nvPr/>
            </p:nvSpPr>
            <p:spPr bwMode="auto">
              <a:xfrm>
                <a:off x="7642324" y="2045494"/>
                <a:ext cx="59343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400" b="1" dirty="0" smtClean="0">
                    <a:latin typeface="Arial" pitchFamily="34" charset="0"/>
                    <a:cs typeface="Arial" pitchFamily="34" charset="0"/>
                  </a:rPr>
                  <a:t>Core</a:t>
                </a:r>
                <a:endParaRPr lang="en-US" sz="140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0" name="Rectangle 399"/>
              <p:cNvSpPr/>
              <p:nvPr/>
            </p:nvSpPr>
            <p:spPr bwMode="auto">
              <a:xfrm>
                <a:off x="6927949" y="4069555"/>
                <a:ext cx="714375" cy="238125"/>
              </a:xfrm>
              <a:prstGeom prst="rect">
                <a:avLst/>
              </a:prstGeom>
              <a:solidFill>
                <a:schemeClr val="bg2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Transport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1" name="Donut 400"/>
              <p:cNvSpPr/>
              <p:nvPr/>
            </p:nvSpPr>
            <p:spPr bwMode="auto">
              <a:xfrm>
                <a:off x="5715000" y="1628775"/>
                <a:ext cx="3095624" cy="3095624"/>
              </a:xfrm>
              <a:prstGeom prst="donut">
                <a:avLst>
                  <a:gd name="adj" fmla="val 3120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sp>
          <p:nvSpPr>
            <p:cNvPr id="578" name="TextBox 577"/>
            <p:cNvSpPr txBox="1"/>
            <p:nvPr/>
          </p:nvSpPr>
          <p:spPr>
            <a:xfrm>
              <a:off x="304800" y="5616714"/>
              <a:ext cx="844205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9388" indent="-179388">
                <a:buFont typeface="Arial" pitchFamily="34" charset="0"/>
                <a:buChar char="•"/>
              </a:pP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Reference Points represent a bundle of protocols between peer entities</a:t>
              </a:r>
            </a:p>
            <a:p>
              <a:pPr marL="630238" lvl="1" indent="-173038"/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-	Similar to real IP network interfaces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371600" y="1676400"/>
            <a:ext cx="2514600" cy="457200"/>
            <a:chOff x="1371600" y="1676400"/>
            <a:chExt cx="2514600" cy="457200"/>
          </a:xfrm>
        </p:grpSpPr>
        <p:sp>
          <p:nvSpPr>
            <p:cNvPr id="143" name="Oval 142"/>
            <p:cNvSpPr/>
            <p:nvPr/>
          </p:nvSpPr>
          <p:spPr bwMode="auto">
            <a:xfrm>
              <a:off x="1666875" y="19812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1514475" y="167640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R2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 bwMode="auto">
            <a:xfrm>
              <a:off x="1371600" y="2043694"/>
              <a:ext cx="2514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100" name="Group 99"/>
          <p:cNvGrpSpPr/>
          <p:nvPr/>
        </p:nvGrpSpPr>
        <p:grpSpPr>
          <a:xfrm>
            <a:off x="2133600" y="2394944"/>
            <a:ext cx="1762125" cy="1719856"/>
            <a:chOff x="2133600" y="2394944"/>
            <a:chExt cx="1762125" cy="1719856"/>
          </a:xfrm>
        </p:grpSpPr>
        <p:sp>
          <p:nvSpPr>
            <p:cNvPr id="309" name="Oval 308"/>
            <p:cNvSpPr/>
            <p:nvPr/>
          </p:nvSpPr>
          <p:spPr bwMode="auto">
            <a:xfrm>
              <a:off x="3479993" y="2846696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175" name="Group 174"/>
            <p:cNvGrpSpPr/>
            <p:nvPr/>
          </p:nvGrpSpPr>
          <p:grpSpPr>
            <a:xfrm>
              <a:off x="2133600" y="3124200"/>
              <a:ext cx="1000125" cy="990600"/>
              <a:chOff x="2286000" y="3352800"/>
              <a:chExt cx="1000125" cy="990600"/>
            </a:xfrm>
          </p:grpSpPr>
          <p:sp>
            <p:nvSpPr>
              <p:cNvPr id="145" name="AutoShape 154"/>
              <p:cNvSpPr>
                <a:spLocks noChangeArrowheads="1"/>
              </p:cNvSpPr>
              <p:nvPr/>
            </p:nvSpPr>
            <p:spPr bwMode="auto">
              <a:xfrm>
                <a:off x="2286000" y="3352800"/>
                <a:ext cx="1000125" cy="990600"/>
              </a:xfrm>
              <a:prstGeom prst="flowChartAlternateProcess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46" name="Group 158"/>
              <p:cNvGrpSpPr>
                <a:grpSpLocks noChangeAspect="1"/>
              </p:cNvGrpSpPr>
              <p:nvPr/>
            </p:nvGrpSpPr>
            <p:grpSpPr bwMode="auto">
              <a:xfrm flipH="1">
                <a:off x="2666999" y="3726073"/>
                <a:ext cx="411161" cy="494972"/>
                <a:chOff x="5" y="2480"/>
                <a:chExt cx="237" cy="430"/>
              </a:xfrm>
            </p:grpSpPr>
            <p:grpSp>
              <p:nvGrpSpPr>
                <p:cNvPr id="148" name="Group 159"/>
                <p:cNvGrpSpPr>
                  <a:grpSpLocks noChangeAspect="1"/>
                </p:cNvGrpSpPr>
                <p:nvPr/>
              </p:nvGrpSpPr>
              <p:grpSpPr bwMode="auto">
                <a:xfrm>
                  <a:off x="5" y="2521"/>
                  <a:ext cx="145" cy="389"/>
                  <a:chOff x="5" y="2521"/>
                  <a:chExt cx="145" cy="389"/>
                </a:xfrm>
              </p:grpSpPr>
              <p:grpSp>
                <p:nvGrpSpPr>
                  <p:cNvPr id="152" name="Group 16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54"/>
                    <a:ext cx="143" cy="256"/>
                    <a:chOff x="7" y="2654"/>
                    <a:chExt cx="143" cy="256"/>
                  </a:xfrm>
                </p:grpSpPr>
                <p:grpSp>
                  <p:nvGrpSpPr>
                    <p:cNvPr id="160" name="Group 161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7" y="2661"/>
                      <a:ext cx="93" cy="247"/>
                      <a:chOff x="7" y="2661"/>
                      <a:chExt cx="93" cy="247"/>
                    </a:xfrm>
                  </p:grpSpPr>
                  <p:sp>
                    <p:nvSpPr>
                      <p:cNvPr id="168" name="Line 162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3" cy="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69" name="Line 16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34" y="2664"/>
                        <a:ext cx="42" cy="5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70" name="Line 164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33" y="2716"/>
                        <a:ext cx="57" cy="110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71" name="Line 165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7" y="2824"/>
                        <a:ext cx="83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72" name="Line 166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19" y="2824"/>
                        <a:ext cx="81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73" name="Line 167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17" y="2716"/>
                        <a:ext cx="64" cy="10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74" name="Line 168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9" cy="5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  <p:sp>
                  <p:nvSpPr>
                    <p:cNvPr id="161" name="Line 16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7" y="2808"/>
                      <a:ext cx="34" cy="102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2" name="Line 17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" y="2718"/>
                      <a:ext cx="48" cy="9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3" name="Line 171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84" y="2655"/>
                      <a:ext cx="12" cy="63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4" name="Line 172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8" y="2654"/>
                      <a:ext cx="20" cy="9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5" name="Line 173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9" y="2663"/>
                      <a:ext cx="30" cy="45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6" name="Line 174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3" y="2708"/>
                      <a:ext cx="13" cy="117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7" name="Line 17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93" y="2824"/>
                      <a:ext cx="57" cy="5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grpSp>
                <p:nvGrpSpPr>
                  <p:cNvPr id="153" name="Group 17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" y="2533"/>
                    <a:ext cx="141" cy="374"/>
                    <a:chOff x="5" y="2533"/>
                    <a:chExt cx="141" cy="374"/>
                  </a:xfrm>
                </p:grpSpPr>
                <p:sp>
                  <p:nvSpPr>
                    <p:cNvPr id="155" name="Line 17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5" y="2533"/>
                      <a:ext cx="55" cy="37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6" name="Line 17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2" y="2544"/>
                      <a:ext cx="35" cy="363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7" name="Line 17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8" y="2876"/>
                      <a:ext cx="48" cy="3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8" name="Line 18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9" y="2541"/>
                      <a:ext cx="77" cy="337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9" name="Line 181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" y="2904"/>
                      <a:ext cx="93" cy="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154" name="Oval 18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8" y="2521"/>
                    <a:ext cx="39" cy="45"/>
                  </a:xfrm>
                  <a:prstGeom prst="ellipse">
                    <a:avLst/>
                  </a:prstGeom>
                  <a:solidFill>
                    <a:srgbClr val="FFFF00">
                      <a:alpha val="50000"/>
                    </a:srgbClr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49" name="Arc 183"/>
                <p:cNvSpPr>
                  <a:spLocks noChangeAspect="1"/>
                </p:cNvSpPr>
                <p:nvPr/>
              </p:nvSpPr>
              <p:spPr bwMode="auto">
                <a:xfrm>
                  <a:off x="152" y="2480"/>
                  <a:ext cx="90" cy="198"/>
                </a:xfrm>
                <a:custGeom>
                  <a:avLst/>
                  <a:gdLst>
                    <a:gd name="G0" fmla="+- 0 0 0"/>
                    <a:gd name="G1" fmla="+- 21172 0 0"/>
                    <a:gd name="G2" fmla="+- 21600 0 0"/>
                    <a:gd name="T0" fmla="*/ 4276 w 21600"/>
                    <a:gd name="T1" fmla="*/ 0 h 42015"/>
                    <a:gd name="T2" fmla="*/ 5669 w 21600"/>
                    <a:gd name="T3" fmla="*/ 42015 h 42015"/>
                    <a:gd name="T4" fmla="*/ 0 w 21600"/>
                    <a:gd name="T5" fmla="*/ 21172 h 420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15" fill="none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</a:path>
                    <a:path w="21600" h="42015" stroke="0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  <a:lnTo>
                        <a:pt x="0" y="21172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0" name="Arc 184"/>
                <p:cNvSpPr>
                  <a:spLocks noChangeAspect="1"/>
                </p:cNvSpPr>
                <p:nvPr/>
              </p:nvSpPr>
              <p:spPr bwMode="auto">
                <a:xfrm>
                  <a:off x="116" y="2508"/>
                  <a:ext cx="78" cy="154"/>
                </a:xfrm>
                <a:custGeom>
                  <a:avLst/>
                  <a:gdLst>
                    <a:gd name="G0" fmla="+- 0 0 0"/>
                    <a:gd name="G1" fmla="+- 21159 0 0"/>
                    <a:gd name="G2" fmla="+- 21600 0 0"/>
                    <a:gd name="T0" fmla="*/ 4340 w 21600"/>
                    <a:gd name="T1" fmla="*/ 0 h 41998"/>
                    <a:gd name="T2" fmla="*/ 5682 w 21600"/>
                    <a:gd name="T3" fmla="*/ 41998 h 41998"/>
                    <a:gd name="T4" fmla="*/ 0 w 21600"/>
                    <a:gd name="T5" fmla="*/ 21159 h 419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1998" fill="none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</a:path>
                    <a:path w="21600" h="41998" stroke="0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  <a:lnTo>
                        <a:pt x="0" y="21159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1" name="Arc 185"/>
                <p:cNvSpPr>
                  <a:spLocks noChangeAspect="1"/>
                </p:cNvSpPr>
                <p:nvPr/>
              </p:nvSpPr>
              <p:spPr bwMode="auto">
                <a:xfrm>
                  <a:off x="102" y="2530"/>
                  <a:ext cx="47" cy="117"/>
                </a:xfrm>
                <a:custGeom>
                  <a:avLst/>
                  <a:gdLst>
                    <a:gd name="G0" fmla="+- 0 0 0"/>
                    <a:gd name="G1" fmla="+- 21206 0 0"/>
                    <a:gd name="G2" fmla="+- 21600 0 0"/>
                    <a:gd name="T0" fmla="*/ 4104 w 21600"/>
                    <a:gd name="T1" fmla="*/ 0 h 42099"/>
                    <a:gd name="T2" fmla="*/ 5483 w 21600"/>
                    <a:gd name="T3" fmla="*/ 42099 h 42099"/>
                    <a:gd name="T4" fmla="*/ 0 w 21600"/>
                    <a:gd name="T5" fmla="*/ 21206 h 420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99" fill="none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</a:path>
                    <a:path w="21600" h="42099" stroke="0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  <a:lnTo>
                        <a:pt x="0" y="21206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47" name="Rectangle 187"/>
              <p:cNvSpPr>
                <a:spLocks noChangeArrowheads="1"/>
              </p:cNvSpPr>
              <p:nvPr/>
            </p:nvSpPr>
            <p:spPr bwMode="auto">
              <a:xfrm>
                <a:off x="2344737" y="3429000"/>
                <a:ext cx="863600" cy="838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600" b="1" dirty="0" smtClean="0">
                    <a:latin typeface="Arial" pitchFamily="34" charset="0"/>
                    <a:cs typeface="Arial" pitchFamily="34" charset="0"/>
                  </a:rPr>
                  <a:t>Access</a:t>
                </a:r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306" name="Straight Connector 305"/>
            <p:cNvCxnSpPr>
              <a:stCxn id="145" idx="3"/>
            </p:cNvCxnSpPr>
            <p:nvPr/>
          </p:nvCxnSpPr>
          <p:spPr bwMode="auto">
            <a:xfrm flipV="1">
              <a:off x="3133725" y="2394944"/>
              <a:ext cx="762000" cy="122455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10" name="TextBox 309"/>
            <p:cNvSpPr txBox="1"/>
            <p:nvPr/>
          </p:nvSpPr>
          <p:spPr>
            <a:xfrm>
              <a:off x="3078033" y="274599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Deliverables:</a:t>
            </a:r>
            <a:br>
              <a:rPr lang="en-US" dirty="0" smtClean="0"/>
            </a:br>
            <a:r>
              <a:rPr lang="en-US" dirty="0" smtClean="0"/>
              <a:t>Specifications of Network Interfaces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R1: Access link, </a:t>
            </a:r>
            <a:r>
              <a:rPr lang="en-US" i="1" dirty="0" smtClean="0"/>
              <a:t>technology specific</a:t>
            </a:r>
          </a:p>
          <a:p>
            <a:r>
              <a:rPr lang="en-US" dirty="0" smtClean="0"/>
              <a:t>R2: User &amp; terminal authentication, subscription &amp; terminal management</a:t>
            </a:r>
          </a:p>
          <a:p>
            <a:r>
              <a:rPr lang="en-US" dirty="0" smtClean="0"/>
              <a:t>R3: Authorization, service management, user data connection, mobility support, accounting, location</a:t>
            </a:r>
          </a:p>
          <a:p>
            <a:r>
              <a:rPr lang="en-US" dirty="0" smtClean="0"/>
              <a:t>R4: Inter-access network coordination and cooperation, fast inter-technology handover</a:t>
            </a:r>
          </a:p>
          <a:p>
            <a:r>
              <a:rPr lang="en-US" dirty="0" smtClean="0"/>
              <a:t>R5: Inter-operator roaming control interface</a:t>
            </a:r>
          </a:p>
          <a:p>
            <a:pPr lvl="3"/>
            <a:endParaRPr lang="en-US" sz="1500" dirty="0" smtClean="0"/>
          </a:p>
          <a:p>
            <a:pPr marL="0" indent="0">
              <a:buNone/>
            </a:pPr>
            <a:r>
              <a:rPr lang="en-US" i="1" dirty="0" smtClean="0"/>
              <a:t>All interfaces may comprise a number of different protocols. However, only the protocols related to required functionality have to be present on the interfaces.</a:t>
            </a:r>
          </a:p>
          <a:p>
            <a:pPr marL="400050" lvl="1" indent="0"/>
            <a:r>
              <a:rPr lang="en-US" i="1" dirty="0" smtClean="0"/>
              <a:t> Approach allows for a common specification framework for various applications covering very simple to extremely complex network functionality.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omniran_template</Template>
  <TotalTime>214</TotalTime>
  <Words>785</Words>
  <Application>Microsoft Macintosh PowerPoint</Application>
  <PresentationFormat>On-screen Show (4:3)</PresentationFormat>
  <Paragraphs>179</Paragraphs>
  <Slides>14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Template</vt:lpstr>
      <vt:lpstr>Clip</vt:lpstr>
      <vt:lpstr>Introduction to  OmniRAN EC SG</vt:lpstr>
      <vt:lpstr>OmniRAN EC SG</vt:lpstr>
      <vt:lpstr>Dynamic attachment of terminals to networks</vt:lpstr>
      <vt:lpstr>Network Support Functions for  Dynamic Attachements of Terminals</vt:lpstr>
      <vt:lpstr>‘Legacy’ Communication Networks  have solved the issues</vt:lpstr>
      <vt:lpstr>IEEE 802 may need broader scope  e.g. Hetereogeneous Networks</vt:lpstr>
      <vt:lpstr>IEEE 802 may need cookbook solutions e.g. Emerging Networking Markets</vt:lpstr>
      <vt:lpstr>Structuring the effort: OmniRAN Architecture and Reference Points</vt:lpstr>
      <vt:lpstr>OmniRAN Deliverables: Specifications of Network Interfaces</vt:lpstr>
      <vt:lpstr>Heterogeneous Networking w/ OmniRAN</vt:lpstr>
      <vt:lpstr>What OmniRAN would provide to 3GPP</vt:lpstr>
      <vt:lpstr>No desire to re-invent the wheel… Limiting the effort to create beneficial results</vt:lpstr>
      <vt:lpstr>Planned Timeline of OmniRAN EC SG</vt:lpstr>
      <vt:lpstr>Questions and Comments?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Max Riegel</cp:lastModifiedBy>
  <cp:revision>167</cp:revision>
  <cp:lastPrinted>1998-02-10T13:28:06Z</cp:lastPrinted>
  <dcterms:created xsi:type="dcterms:W3CDTF">2011-12-30T17:06:23Z</dcterms:created>
  <dcterms:modified xsi:type="dcterms:W3CDTF">2013-03-18T14:10:42Z</dcterms:modified>
</cp:coreProperties>
</file>