
<file path=[Content_Types].xml><?xml version="1.0" encoding="utf-8"?>
<Types xmlns="http://schemas.openxmlformats.org/package/2006/content-types">
  <Override PartName="/ppt/tags/tag1.xml" ContentType="application/vnd.openxmlformats-officedocument.presentationml.tags+xml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embeddings/oleObject1.bin" ContentType="application/vnd.openxmlformats-officedocument.oleObject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Default Extension="wmf" ContentType="image/x-wmf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Default Extension="vml" ContentType="application/vnd.openxmlformats-officedocument.vmlDrawing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52" r:id="rId1"/>
  </p:sldMasterIdLst>
  <p:notesMasterIdLst>
    <p:notesMasterId r:id="rId20"/>
  </p:notesMasterIdLst>
  <p:handoutMasterIdLst>
    <p:handoutMasterId r:id="rId21"/>
  </p:handoutMasterIdLst>
  <p:sldIdLst>
    <p:sldId id="684" r:id="rId2"/>
    <p:sldId id="552" r:id="rId3"/>
    <p:sldId id="559" r:id="rId4"/>
    <p:sldId id="578" r:id="rId5"/>
    <p:sldId id="603" r:id="rId6"/>
    <p:sldId id="604" r:id="rId7"/>
    <p:sldId id="606" r:id="rId8"/>
    <p:sldId id="610" r:id="rId9"/>
    <p:sldId id="611" r:id="rId10"/>
    <p:sldId id="653" r:id="rId11"/>
    <p:sldId id="627" r:id="rId12"/>
    <p:sldId id="628" r:id="rId13"/>
    <p:sldId id="629" r:id="rId14"/>
    <p:sldId id="651" r:id="rId15"/>
    <p:sldId id="687" r:id="rId16"/>
    <p:sldId id="682" r:id="rId17"/>
    <p:sldId id="686" r:id="rId18"/>
    <p:sldId id="685" r:id="rId19"/>
  </p:sldIdLst>
  <p:sldSz cx="9906000" cy="6858000" type="A4"/>
  <p:notesSz cx="6797675" cy="9874250"/>
  <p:custDataLst>
    <p:tags r:id="rId2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1pPr>
    <a:lvl2pPr marL="388938" indent="68263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2pPr>
    <a:lvl3pPr marL="777875" indent="136525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3pPr>
    <a:lvl4pPr marL="1168400" indent="203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4pPr>
    <a:lvl5pPr marL="1557338" indent="271463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 Unicode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FF66"/>
    <a:srgbClr val="FFFF99"/>
    <a:srgbClr val="2A73B3"/>
    <a:srgbClr val="006600"/>
    <a:srgbClr val="009900"/>
    <a:srgbClr val="CCFFCC"/>
    <a:srgbClr val="9999FF"/>
    <a:srgbClr val="34B4E4"/>
    <a:srgbClr val="FFFFFF"/>
    <a:srgbClr val="34B2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2389" autoAdjust="0"/>
    <p:restoredTop sz="77778" autoAdjust="0"/>
  </p:normalViewPr>
  <p:slideViewPr>
    <p:cSldViewPr snapToGrid="0" snapToObjects="1">
      <p:cViewPr varScale="1">
        <p:scale>
          <a:sx n="120" d="100"/>
          <a:sy n="120" d="100"/>
        </p:scale>
        <p:origin x="-125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tags" Target="tags/tag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>
            <a:lvl1pPr algn="l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971120-21 Les Echos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511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>
            <a:lvl1pPr algn="r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78913D6-A00A-4E2F-9565-AC0042EDD4E8}" type="datetime1">
              <a:rPr lang="en-US"/>
              <a:pPr>
                <a:defRPr/>
              </a:pPr>
              <a:t>20.03.2013</a:t>
            </a:fld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2950" y="757238"/>
            <a:ext cx="53403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700588"/>
            <a:ext cx="5006975" cy="441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8475"/>
            <a:ext cx="2951163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b" anchorCtr="0" compatLnSpc="1">
            <a:prstTxWarp prst="textNoShape">
              <a:avLst/>
            </a:prstTxWarp>
          </a:bodyPr>
          <a:lstStyle>
            <a:lvl1pPr algn="l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MEDEA Presentation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388475"/>
            <a:ext cx="295116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5" tIns="46469" rIns="92935" bIns="46469" numCol="1" anchor="b" anchorCtr="0" compatLnSpc="1">
            <a:prstTxWarp prst="textNoShape">
              <a:avLst/>
            </a:prstTxWarp>
          </a:bodyPr>
          <a:lstStyle>
            <a:lvl1pPr algn="r" defTabSz="940544" eaLnBrk="0" hangingPunct="0">
              <a:spcBef>
                <a:spcPct val="0"/>
              </a:spcBef>
              <a:defRPr sz="18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0B5C537-C608-4720-AE24-D0C470DC435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889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77787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168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55733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948129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2950" y="757238"/>
            <a:ext cx="5340350" cy="369887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971120-21 Les Echos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MEDEA Presentation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800"/>
            <a:fld id="{3C9BEDEF-EE37-4006-A4AF-8257F76F5651}" type="slidenum">
              <a:rPr lang="en-US" smtClean="0"/>
              <a:pPr defTabSz="939800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42950" y="757238"/>
            <a:ext cx="5340350" cy="369887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Importance of addressing recommendations</a:t>
            </a:r>
          </a:p>
          <a:p>
            <a:pPr eaLnBrk="1" hangingPunct="1"/>
            <a:r>
              <a:rPr lang="en-US" smtClean="0"/>
              <a:t>Open, listen</a:t>
            </a:r>
          </a:p>
          <a:p>
            <a:pPr eaLnBrk="1" hangingPunct="1"/>
            <a:r>
              <a:rPr lang="en-US" smtClean="0"/>
              <a:t>Treat</a:t>
            </a:r>
          </a:p>
          <a:p>
            <a:pPr eaLnBrk="1" hangingPunct="1"/>
            <a:r>
              <a:rPr lang="en-US" smtClean="0"/>
              <a:t>Outline what remains open.</a:t>
            </a:r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971120-21 Les Echos</a:t>
            </a:r>
          </a:p>
        </p:txBody>
      </p:sp>
      <p:sp>
        <p:nvSpPr>
          <p:cNvPr id="36869" name="Footer Placeholder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39800"/>
            <a:r>
              <a:rPr lang="en-US" smtClean="0"/>
              <a:t>MEDEA Presentation</a:t>
            </a:r>
          </a:p>
        </p:txBody>
      </p:sp>
      <p:sp>
        <p:nvSpPr>
          <p:cNvPr id="36870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800"/>
            <a:fld id="{3C9BEDEF-EE37-4006-A4AF-8257F76F5651}" type="slidenum">
              <a:rPr lang="en-US" smtClean="0"/>
              <a:pPr defTabSz="939800"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309511"/>
            <a:ext cx="9236075" cy="4989688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sz="1800"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6D71B-46DE-4C66-8C2D-24D01684DE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92076"/>
            <a:ext cx="9236075" cy="760413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25451" y="1235075"/>
            <a:ext cx="4541838" cy="506412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 sz="1800"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/>
          </p:nvPr>
        </p:nvSpPr>
        <p:spPr>
          <a:xfrm>
            <a:off x="5119748" y="1235075"/>
            <a:ext cx="4541838" cy="5064124"/>
          </a:xfrm>
          <a:prstGeom prst="rect">
            <a:avLst/>
          </a:prstGeom>
        </p:spPr>
        <p:txBody>
          <a:bodyPr lIns="77925" tIns="38963" rIns="77925" bIns="38963"/>
          <a:lstStyle>
            <a:lvl1pPr>
              <a:buFont typeface="Wingdings" pitchFamily="2" charset="2"/>
              <a:buChar char="§"/>
              <a:defRPr sz="2000">
                <a:latin typeface="Calibri" pitchFamily="34" charset="0"/>
              </a:defRPr>
            </a:lvl1pPr>
            <a:lvl2pPr>
              <a:buFont typeface="Courier New" pitchFamily="49" charset="0"/>
              <a:buChar char="o"/>
              <a:defRPr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>
                <a:solidFill>
                  <a:srgbClr val="0070C0"/>
                </a:solidFill>
                <a:latin typeface="Calibri" pitchFamily="34" charset="0"/>
              </a:defRPr>
            </a:lvl3pPr>
            <a:lvl4pPr>
              <a:defRPr>
                <a:solidFill>
                  <a:srgbClr val="0070C0"/>
                </a:solidFill>
                <a:latin typeface="Calibri" pitchFamily="34" charset="0"/>
              </a:defRPr>
            </a:lvl4pPr>
            <a:lvl5pPr>
              <a:defRPr>
                <a:solidFill>
                  <a:srgbClr val="0070C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77D8D-63D0-466E-B81A-89D4C03C0A5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7016"/>
            <a:ext cx="8420100" cy="1362075"/>
          </a:xfrm>
          <a:prstGeom prst="rect">
            <a:avLst/>
          </a:prstGeom>
        </p:spPr>
        <p:txBody>
          <a:bodyPr lIns="77925" tIns="38963" rIns="77925" bIns="38963" anchor="t"/>
          <a:lstStyle>
            <a:lvl1pPr algn="l">
              <a:defRPr sz="34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lIns="77925" tIns="38963" rIns="77925" bIns="38963" anchor="b"/>
          <a:lstStyle>
            <a:lvl1pPr marL="0" indent="0">
              <a:buNone/>
              <a:defRPr sz="1700"/>
            </a:lvl1pPr>
            <a:lvl2pPr marL="389626" indent="0">
              <a:buNone/>
              <a:defRPr sz="1500"/>
            </a:lvl2pPr>
            <a:lvl3pPr marL="779252" indent="0">
              <a:buNone/>
              <a:defRPr sz="1400"/>
            </a:lvl3pPr>
            <a:lvl4pPr marL="1168878" indent="0">
              <a:buNone/>
              <a:defRPr sz="1200"/>
            </a:lvl4pPr>
            <a:lvl5pPr marL="1558503" indent="0">
              <a:buNone/>
              <a:defRPr sz="1200"/>
            </a:lvl5pPr>
            <a:lvl6pPr marL="1948129" indent="0">
              <a:buNone/>
              <a:defRPr sz="1200"/>
            </a:lvl6pPr>
            <a:lvl7pPr marL="2337755" indent="0">
              <a:buNone/>
              <a:defRPr sz="1200"/>
            </a:lvl7pPr>
            <a:lvl8pPr marL="2727381" indent="0">
              <a:buNone/>
              <a:defRPr sz="1200"/>
            </a:lvl8pPr>
            <a:lvl9pPr marL="311700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52B3-04C8-4678-89B1-E371D860BAF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92076"/>
            <a:ext cx="9236075" cy="760413"/>
          </a:xfrm>
          <a:prstGeom prst="rect">
            <a:avLst/>
          </a:prstGeom>
        </p:spPr>
        <p:txBody>
          <a:bodyPr lIns="77925" tIns="38963" rIns="77925" bIns="38963"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FCFE-2F83-4783-8D28-81A1C67D70F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B28AB-5431-474B-8DFD-6249B13592D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333" name="AutoShape 5"/>
          <p:cNvSpPr>
            <a:spLocks noChangeAspect="1" noChangeArrowheads="1" noTextEdit="1"/>
          </p:cNvSpPr>
          <p:nvPr/>
        </p:nvSpPr>
        <p:spPr bwMode="auto">
          <a:xfrm>
            <a:off x="609603" y="2225675"/>
            <a:ext cx="8685213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ctr" eaLnBrk="0" hangingPunct="0">
              <a:spcBef>
                <a:spcPct val="50000"/>
              </a:spcBef>
              <a:defRPr/>
            </a:pPr>
            <a:endParaRPr lang="en-US">
              <a:latin typeface="Calibri" pitchFamily="34" charset="0"/>
              <a:cs typeface="+mn-cs"/>
            </a:endParaRPr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425450" y="6451600"/>
            <a:ext cx="3943350" cy="304800"/>
          </a:xfrm>
          <a:prstGeom prst="rect">
            <a:avLst/>
          </a:prstGeom>
        </p:spPr>
        <p:txBody>
          <a:bodyPr lIns="77925" tIns="38963" rIns="77925" bIns="38963"/>
          <a:lstStyle>
            <a:lvl1pPr algn="l" eaLnBrk="0" hangingPunct="0">
              <a:spcBef>
                <a:spcPct val="50000"/>
              </a:spcBef>
              <a:defRPr sz="900" b="0" dirty="0" smtClean="0">
                <a:solidFill>
                  <a:srgbClr val="7030A0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4488" y="6429375"/>
            <a:ext cx="427037" cy="304800"/>
          </a:xfrm>
          <a:prstGeom prst="rect">
            <a:avLst/>
          </a:prstGeom>
        </p:spPr>
        <p:txBody>
          <a:bodyPr lIns="77925" tIns="38963" rIns="77925" bIns="38963"/>
          <a:lstStyle>
            <a:lvl1pPr algn="r" eaLnBrk="0" hangingPunct="0">
              <a:spcBef>
                <a:spcPct val="50000"/>
              </a:spcBef>
              <a:defRPr sz="900" b="0" smtClean="0">
                <a:solidFill>
                  <a:srgbClr val="7030A0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CAFA806A-771A-4D85-A0DF-F2B88568B5E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5" name="Rectangle 1"/>
          <p:cNvSpPr/>
          <p:nvPr userDrawn="1"/>
        </p:nvSpPr>
        <p:spPr>
          <a:xfrm>
            <a:off x="6227658" y="76200"/>
            <a:ext cx="26877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</a:t>
            </a:r>
            <a:r>
              <a:rPr lang="en-US" sz="1400" b="1" dirty="0" smtClean="0"/>
              <a:t>-13-0020-01-</a:t>
            </a:r>
            <a:r>
              <a:rPr lang="en-US" sz="1400" b="1" dirty="0" smtClean="0"/>
              <a:t>0000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hdr="0" ft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Calibri" pitchFamily="34" charset="0"/>
        </a:defRPr>
      </a:lvl5pPr>
      <a:lvl6pPr marL="389626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6pPr>
      <a:lvl7pPr marL="779252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7pPr>
      <a:lvl8pPr marL="1168878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8pPr>
      <a:lvl9pPr marL="1558503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kumimoji="1" sz="2200" b="1">
          <a:solidFill>
            <a:srgbClr val="6E448E"/>
          </a:solidFill>
          <a:latin typeface="Arial" charset="0"/>
        </a:defRPr>
      </a:lvl9pPr>
    </p:titleStyle>
    <p:bodyStyle>
      <a:lvl1pPr marL="292100" indent="-292100" algn="l" rtl="0" fontAlgn="base">
        <a:lnSpc>
          <a:spcPct val="90000"/>
        </a:lnSpc>
        <a:spcBef>
          <a:spcPct val="50000"/>
        </a:spcBef>
        <a:spcAft>
          <a:spcPct val="0"/>
        </a:spcAft>
        <a:buClr>
          <a:srgbClr val="4F81BD"/>
        </a:buClr>
        <a:buSzPct val="120000"/>
        <a:buFont typeface="Wingdings" pitchFamily="2" charset="2"/>
        <a:buChar char="m"/>
        <a:defRPr kumimoji="1" sz="1700" b="1">
          <a:solidFill>
            <a:srgbClr val="2A73B3"/>
          </a:solidFill>
          <a:latin typeface="Calibri" pitchFamily="34" charset="0"/>
          <a:ea typeface="+mn-ea"/>
          <a:cs typeface="+mn-cs"/>
        </a:defRPr>
      </a:lvl1pPr>
      <a:lvl2pPr marL="631825" indent="-242888" algn="l" rtl="0" fontAlgn="base">
        <a:lnSpc>
          <a:spcPct val="90000"/>
        </a:lnSpc>
        <a:spcBef>
          <a:spcPct val="40000"/>
        </a:spcBef>
        <a:spcAft>
          <a:spcPct val="0"/>
        </a:spcAft>
        <a:buClr>
          <a:srgbClr val="210195"/>
        </a:buClr>
        <a:buFont typeface="Wingdings" pitchFamily="2" charset="2"/>
        <a:buChar char="Ø"/>
        <a:defRPr kumimoji="1">
          <a:solidFill>
            <a:srgbClr val="210195"/>
          </a:solidFill>
          <a:latin typeface="Calibri" pitchFamily="34" charset="0"/>
        </a:defRPr>
      </a:lvl2pPr>
      <a:lvl3pPr marL="973138" indent="-193675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kumimoji="1" sz="1400">
          <a:solidFill>
            <a:srgbClr val="21007E"/>
          </a:solidFill>
          <a:latin typeface="Calibri" pitchFamily="34" charset="0"/>
        </a:defRPr>
      </a:lvl3pPr>
      <a:lvl4pPr marL="1330325" indent="-193675" algn="l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kumimoji="1" sz="1200">
          <a:solidFill>
            <a:srgbClr val="3B016B"/>
          </a:solidFill>
          <a:latin typeface="Calibri" pitchFamily="34" charset="0"/>
        </a:defRPr>
      </a:lvl4pPr>
      <a:lvl5pPr marL="1687513" indent="-193675" algn="l" rtl="0" fontAlgn="base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Calibri" pitchFamily="34" charset="0"/>
        </a:defRPr>
      </a:lvl5pPr>
      <a:lvl6pPr marL="2078004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6pPr>
      <a:lvl7pPr marL="2467630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7pPr>
      <a:lvl8pPr marL="2857256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8pPr>
      <a:lvl9pPr marL="3246882" indent="-194813" algn="l" rtl="0" eaLnBrk="1" fontAlgn="base" hangingPunct="1">
        <a:spcBef>
          <a:spcPct val="20000"/>
        </a:spcBef>
        <a:spcAft>
          <a:spcPct val="0"/>
        </a:spcAft>
        <a:buChar char="»"/>
        <a:defRPr kumimoji="1" sz="1000">
          <a:solidFill>
            <a:srgbClr val="2A73B3"/>
          </a:solidFill>
          <a:latin typeface="+mn-lt"/>
        </a:defRPr>
      </a:lvl9pPr>
    </p:bodyStyle>
    <p:otherStyle>
      <a:defPPr>
        <a:defRPr lang="fr-FR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3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image" Target="../media/image1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png"/><Relationship Id="rId12" Type="http://schemas.openxmlformats.org/officeDocument/2006/relationships/image" Target="../media/image22.jpeg"/><Relationship Id="rId13" Type="http://schemas.openxmlformats.org/officeDocument/2006/relationships/image" Target="../media/image23.png"/><Relationship Id="rId14" Type="http://schemas.openxmlformats.org/officeDocument/2006/relationships/image" Target="../media/image24.png"/><Relationship Id="rId15" Type="http://schemas.openxmlformats.org/officeDocument/2006/relationships/image" Target="../media/image25.png"/><Relationship Id="rId16" Type="http://schemas.openxmlformats.org/officeDocument/2006/relationships/image" Target="../media/image26.png"/><Relationship Id="rId17" Type="http://schemas.openxmlformats.org/officeDocument/2006/relationships/image" Target="../media/image27.png"/><Relationship Id="rId18" Type="http://schemas.openxmlformats.org/officeDocument/2006/relationships/image" Target="../media/image28.png"/><Relationship Id="rId1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0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77851" y="483091"/>
          <a:ext cx="8750302" cy="3523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7350"/>
                <a:gridCol w="2227350"/>
                <a:gridCol w="2227350"/>
                <a:gridCol w="2068252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A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Unified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Management Framework</a:t>
                      </a:r>
                      <a:r>
                        <a:rPr lang="de-DE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for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/>
                      </a:r>
                      <a:b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</a:b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autonomic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and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software-defined</a:t>
                      </a:r>
                      <a:r>
                        <a:rPr lang="de-DE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 </a:t>
                      </a:r>
                      <a:r>
                        <a:rPr lang="de-DE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networks</a:t>
                      </a:r>
                      <a:endParaRPr lang="de-DE" sz="2000" dirty="0" smtClean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9000" marR="39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2013-03-20</a:t>
                      </a:r>
                      <a:endParaRPr lang="en-US" sz="1200" dirty="0"/>
                    </a:p>
                  </a:txBody>
                  <a:tcPr marL="39000" marR="39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Marc Emmelmann</a:t>
                      </a:r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Fraunhofer FOKUS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+49 30 3463 7268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emmelmann@ieee.org</a:t>
                      </a:r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9000" marR="39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9000" marR="39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9000" marR="39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9000" marR="39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7850" y="3886200"/>
            <a:ext cx="87503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Overview on Unified Management Framework of the </a:t>
            </a:r>
            <a:r>
              <a:rPr lang="en-US" sz="1600" dirty="0" err="1" smtClean="0">
                <a:latin typeface="+mn-lt"/>
              </a:rPr>
              <a:t>Univerself</a:t>
            </a:r>
            <a:r>
              <a:rPr lang="en-US" sz="1600" dirty="0" smtClean="0">
                <a:latin typeface="+mn-lt"/>
              </a:rPr>
              <a:t> Project.</a:t>
            </a:r>
          </a:p>
          <a:p>
            <a:r>
              <a:rPr lang="en-US" sz="1600" dirty="0" smtClean="0">
                <a:latin typeface="+mn-lt"/>
              </a:rPr>
              <a:t>Objective is to query </a:t>
            </a:r>
            <a:r>
              <a:rPr lang="en-US" sz="1600" dirty="0" err="1" smtClean="0">
                <a:latin typeface="+mn-lt"/>
              </a:rPr>
              <a:t>OmniRAN’s</a:t>
            </a:r>
            <a:r>
              <a:rPr lang="en-US" sz="1600" dirty="0" smtClean="0">
                <a:latin typeface="+mn-lt"/>
              </a:rPr>
              <a:t> interest in receiving further information on considered use cased, requirements, and generic </a:t>
            </a:r>
            <a:r>
              <a:rPr lang="en-US" sz="1600" dirty="0" err="1" smtClean="0">
                <a:latin typeface="+mn-lt"/>
              </a:rPr>
              <a:t>KPIs</a:t>
            </a:r>
            <a:r>
              <a:rPr lang="en-US" sz="1600" dirty="0" smtClean="0">
                <a:latin typeface="+mn-lt"/>
              </a:rPr>
              <a:t> and parameters used for applying UMF for heterogeneous network.</a:t>
            </a:r>
            <a:endParaRPr lang="en-US" sz="1600" dirty="0">
              <a:latin typeface="+mn-lt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UMF CORE FUNCTIONAL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309511"/>
            <a:ext cx="4579949" cy="49896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Seamless deployment  and trustworthy interworking of NEM army require:</a:t>
            </a:r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for the operators to deploy, pilot, control and track progress of NEMs in a unified way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GOVERNANCE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b="1" dirty="0" smtClean="0">
              <a:solidFill>
                <a:srgbClr val="7030A0"/>
              </a:solidFill>
            </a:endParaRPr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to identify</a:t>
            </a:r>
            <a:r>
              <a:rPr lang="fr-FR" dirty="0" smtClean="0"/>
              <a:t>/</a:t>
            </a:r>
            <a:r>
              <a:rPr lang="en-US" dirty="0" smtClean="0"/>
              <a:t>avoid conflicts and ensure stability and performance when several NEMs are concurrently working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COORDINATION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dirty="0" smtClean="0"/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dirty="0" smtClean="0"/>
              <a:t>Tools to make NEMs find, formulate and share relevant information to enable or improve their operation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KNOWLEDGE functional block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GB" dirty="0" smtClean="0"/>
          </a:p>
          <a:p>
            <a:pPr marL="285750" lvl="1" indent="-285750">
              <a:lnSpc>
                <a:spcPct val="110000"/>
              </a:lnSpc>
              <a:defRPr/>
            </a:pPr>
            <a:r>
              <a:rPr lang="en-US" spc="-20" dirty="0" smtClean="0"/>
              <a:t>APIs to enable NEMs “plug and play” deployment, interoperability and monitoring/configuration</a:t>
            </a:r>
            <a:endParaRPr lang="en-GB" spc="-20" dirty="0" smtClean="0"/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NEM Skin</a:t>
            </a:r>
          </a:p>
          <a:p>
            <a:pPr marL="627063" lvl="2" indent="-285750">
              <a:lnSpc>
                <a:spcPct val="110000"/>
              </a:lnSpc>
              <a:defRPr/>
            </a:pPr>
            <a:r>
              <a:rPr lang="en-US" b="1" dirty="0" smtClean="0">
                <a:solidFill>
                  <a:srgbClr val="7030A0"/>
                </a:solidFill>
              </a:rPr>
              <a:t>Specific adaptors</a:t>
            </a:r>
            <a:br>
              <a:rPr lang="en-US" b="1" dirty="0" smtClean="0">
                <a:solidFill>
                  <a:srgbClr val="7030A0"/>
                </a:solidFill>
              </a:rPr>
            </a:b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25450" y="1461911"/>
            <a:ext cx="7377113" cy="4989688"/>
          </a:xfrm>
          <a:prstGeom prst="rect">
            <a:avLst/>
          </a:prstGeom>
        </p:spPr>
        <p:txBody>
          <a:bodyPr lIns="77925" tIns="38963" rIns="77925" bIns="38963">
            <a:normAutofit/>
          </a:bodyPr>
          <a:lstStyle/>
          <a:p>
            <a:pPr marL="285750" marR="0" lvl="1" indent="-285750" algn="l" defTabSz="914400" rtl="0" eaLnBrk="1" fontAlgn="base" latinLnBrk="0" hangingPunct="1">
              <a:lnSpc>
                <a:spcPct val="110000"/>
              </a:lnSpc>
              <a:spcBef>
                <a:spcPct val="40000"/>
              </a:spcBef>
              <a:spcAft>
                <a:spcPct val="0"/>
              </a:spcAft>
              <a:buClr>
                <a:srgbClr val="210195"/>
              </a:buClr>
              <a:buSzTx/>
              <a:tabLst/>
              <a:defRPr/>
            </a:pPr>
            <a:endParaRPr kumimoji="1" lang="en-US" sz="1800" b="0" kern="0" dirty="0" smtClean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826" y="1370610"/>
            <a:ext cx="4836419" cy="28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1"/>
          <p:cNvSpPr/>
          <p:nvPr/>
        </p:nvSpPr>
        <p:spPr>
          <a:xfrm>
            <a:off x="5254420" y="4141780"/>
            <a:ext cx="2519540" cy="676057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  <a:buFont typeface="Wingdings" pitchFamily="2" charset="2"/>
              <a:buNone/>
            </a:pPr>
            <a:r>
              <a:rPr kumimoji="1" lang="en-US" b="1" dirty="0">
                <a:solidFill>
                  <a:srgbClr val="0070C0"/>
                </a:solidFill>
                <a:latin typeface="Calibri" pitchFamily="34" charset="0"/>
              </a:rPr>
              <a:t>Objective of the UMF Core:</a:t>
            </a:r>
          </a:p>
          <a:p>
            <a:pPr indent="95250" algn="ctr">
              <a:buClr>
                <a:srgbClr val="404040"/>
              </a:buClr>
              <a:buFont typeface="Wingdings" pitchFamily="2" charset="2"/>
              <a:buNone/>
            </a:pPr>
            <a:r>
              <a:rPr lang="en-US" b="1" dirty="0">
                <a:solidFill>
                  <a:srgbClr val="404040"/>
                </a:solidFill>
                <a:latin typeface="Calibri" pitchFamily="34" charset="0"/>
              </a:rPr>
              <a:t>Seamless and trustworthy deployment of </a:t>
            </a:r>
            <a:r>
              <a:rPr lang="en-US" b="1" dirty="0" err="1">
                <a:solidFill>
                  <a:srgbClr val="404040"/>
                </a:solidFill>
                <a:latin typeface="Calibri" pitchFamily="34" charset="0"/>
              </a:rPr>
              <a:t>NEMs</a:t>
            </a:r>
            <a:endParaRPr lang="en-US" b="1" dirty="0">
              <a:solidFill>
                <a:srgbClr val="404040"/>
              </a:solidFill>
              <a:latin typeface="Calibri" pitchFamily="34" charset="0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V="1">
            <a:off x="5979240" y="3793167"/>
            <a:ext cx="0" cy="31540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6847542" y="4942120"/>
            <a:ext cx="2730973" cy="15458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Interfaces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Coordination schemes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Communication patterns 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Knowledge structures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Policy translation levels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Ontology</a:t>
            </a:r>
          </a:p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sz="1100" b="1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Recommendations for </a:t>
            </a:r>
            <a:r>
              <a:rPr kumimoji="1" lang="en-US" sz="1100" b="1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NEM development </a:t>
            </a:r>
            <a:br>
              <a:rPr kumimoji="1" lang="en-US" sz="1100" b="1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</a:br>
            <a:r>
              <a:rPr kumimoji="1" lang="en-US" sz="1050" b="0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(</a:t>
            </a:r>
            <a:r>
              <a:rPr kumimoji="1" lang="en-US" sz="1050" b="0" dirty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lifecycle, generic </a:t>
            </a:r>
            <a:r>
              <a:rPr kumimoji="1" lang="en-US" sz="1050" b="0" dirty="0" smtClean="0">
                <a:solidFill>
                  <a:srgbClr val="404040"/>
                </a:solidFill>
                <a:latin typeface="Calibri" pitchFamily="34" charset="0"/>
                <a:cs typeface="Arial" pitchFamily="34" charset="0"/>
              </a:rPr>
              <a:t>structure…)</a:t>
            </a:r>
            <a:endParaRPr kumimoji="1" lang="en-US" sz="1050" b="0" dirty="0">
              <a:solidFill>
                <a:srgbClr val="40404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4772978" y="5287194"/>
            <a:ext cx="2061725" cy="7685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1520825">
              <a:lnSpc>
                <a:spcPct val="80000"/>
              </a:lnSpc>
              <a:spcBef>
                <a:spcPct val="20000"/>
              </a:spcBef>
            </a:pPr>
            <a:r>
              <a:rPr kumimoji="1" lang="en-US" b="1" dirty="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Accomplished </a:t>
            </a:r>
            <a:r>
              <a:rPr kumimoji="1" lang="en-US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by specification, and then </a:t>
            </a:r>
            <a:r>
              <a:rPr kumimoji="1" lang="en-US" b="1" u="sng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standardization</a:t>
            </a:r>
            <a:r>
              <a:rPr kumimoji="1" lang="en-US" b="1" dirty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, of:</a:t>
            </a:r>
          </a:p>
        </p:txBody>
      </p:sp>
      <p:sp>
        <p:nvSpPr>
          <p:cNvPr id="13" name="AutoShape 15"/>
          <p:cNvSpPr>
            <a:spLocks/>
          </p:cNvSpPr>
          <p:nvPr/>
        </p:nvSpPr>
        <p:spPr bwMode="auto">
          <a:xfrm>
            <a:off x="6668683" y="4942120"/>
            <a:ext cx="178859" cy="1509480"/>
          </a:xfrm>
          <a:prstGeom prst="leftBrace">
            <a:avLst>
              <a:gd name="adj1" fmla="val 11129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42854EE5-149A-4EBA-8710-067E94AE4FF0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11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5" y="1095375"/>
            <a:ext cx="4603883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The interaction between human operator and its network→ express  business goals report on critical states of self-managed operations/devices</a:t>
            </a: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endParaRPr kumimoji="1" lang="en-US" sz="800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Driving NEMs’ behavior→ policy-based framework for translating business-level, service specific goals/requests into low level, policies and configuration commands</a:t>
            </a:r>
          </a:p>
          <a:p>
            <a:pPr indent="95250">
              <a:buClr>
                <a:srgbClr val="404040"/>
              </a:buClr>
            </a:pP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6054" y="623888"/>
            <a:ext cx="4953000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GOVERNANCE </a:t>
            </a: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set NEM’s status/mode (e.g. active, idle, stopped) and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configure its operational parameters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. 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Report on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the NEM’s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operational conditions and configuration characteristics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(</a:t>
            </a:r>
            <a:r>
              <a:rPr lang="en-US" sz="1600" dirty="0" err="1">
                <a:solidFill>
                  <a:srgbClr val="404040"/>
                </a:solidFill>
                <a:latin typeface="Calibri" pitchFamily="34" charset="0"/>
              </a:rPr>
              <a:t>e,g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. performance indicators, capabilities/</a:t>
            </a:r>
            <a:r>
              <a:rPr lang="en-US" sz="1600" dirty="0" err="1">
                <a:solidFill>
                  <a:srgbClr val="404040"/>
                </a:solidFill>
                <a:latin typeface="Calibri" pitchFamily="34" charset="0"/>
              </a:rPr>
              <a:t>behaviour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, interaction with other NEMs).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6396" name="37 Imagen" descr="UMF_Governance_B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1673" y="4005263"/>
            <a:ext cx="4213490" cy="243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654675" y="3400425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 rot="5400000">
            <a:off x="5393135" y="3511550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0A456750-8CCD-4393-8DFB-756CE85C3FBC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12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9" y="1095375"/>
            <a:ext cx="4681273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Ensuring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 the proper sequence in triggering of NEMs and the conditions under which they will be invoked taking into account:</a:t>
            </a:r>
          </a:p>
          <a:p>
            <a:pPr marL="1143000" lvl="2" indent="-22860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Operator and service requirements,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Needs for Conflict avoidance, joint optimization and stability control.</a:t>
            </a:r>
            <a:endParaRPr kumimoji="1" lang="en-US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COORDINATION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drive coordination including: tokens, timing, constraints, status (active/idle), etc.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Information on 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the NEMs </a:t>
            </a:r>
            <a:r>
              <a:rPr lang="en-US" sz="1600" dirty="0">
                <a:solidFill>
                  <a:srgbClr val="FF0000"/>
                </a:solidFill>
                <a:latin typeface="Calibri" pitchFamily="34" charset="0"/>
              </a:rPr>
              <a:t>operation including</a:t>
            </a: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: parameters, metrics, scope, utility functions, etc.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654675" y="3400425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9469" name="AutoShape 13"/>
          <p:cNvSpPr>
            <a:spLocks noChangeArrowheads="1"/>
          </p:cNvSpPr>
          <p:nvPr/>
        </p:nvSpPr>
        <p:spPr bwMode="auto">
          <a:xfrm rot="5400000">
            <a:off x="5393135" y="3511550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94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3393" y="3933825"/>
            <a:ext cx="3933163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34335" y="622301"/>
            <a:ext cx="4896246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 txBox="1">
            <a:spLocks noGrp="1"/>
          </p:cNvSpPr>
          <p:nvPr/>
        </p:nvSpPr>
        <p:spPr bwMode="auto">
          <a:xfrm>
            <a:off x="9634273" y="6621470"/>
            <a:ext cx="233892" cy="16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7925" tIns="38963" rIns="77925" bIns="38963"/>
          <a:lstStyle/>
          <a:p>
            <a:pPr algn="r" eaLnBrk="0" hangingPunct="0">
              <a:spcBef>
                <a:spcPct val="50000"/>
              </a:spcBef>
            </a:pPr>
            <a:fld id="{BE99FB5D-E8BA-48FC-8C70-1E14AF836847}" type="slidenum">
              <a:rPr lang="en-US" sz="900">
                <a:solidFill>
                  <a:srgbClr val="7030A0"/>
                </a:solidFill>
                <a:latin typeface="Calibri" pitchFamily="34" charset="0"/>
              </a:rPr>
              <a:pPr algn="r" eaLnBrk="0" hangingPunct="0">
                <a:spcBef>
                  <a:spcPct val="50000"/>
                </a:spcBef>
              </a:pPr>
              <a:t>13</a:t>
            </a:fld>
            <a:endParaRPr lang="en-US" sz="90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7835" y="1052513"/>
            <a:ext cx="4603883" cy="2376487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Responsible for: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</a:t>
            </a: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Providing the suitable probabilistic models methods and mechanisms for derivation and exchange of Knowledge, based on :</a:t>
            </a:r>
          </a:p>
          <a:p>
            <a:pPr marL="1143000" lvl="2" indent="-22860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Context and configuration information from NEMs,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Policies from Governance,</a:t>
            </a:r>
          </a:p>
          <a:p>
            <a:pPr marL="1143000" lvl="2" indent="-228600">
              <a:spcBef>
                <a:spcPct val="15000"/>
              </a:spcBef>
              <a:buClr>
                <a:srgbClr val="404040"/>
              </a:buClr>
              <a:buFont typeface="Wingdings" pitchFamily="2" charset="2"/>
              <a:buChar char="ü"/>
            </a:pPr>
            <a:r>
              <a:rPr kumimoji="1" lang="en-US" sz="1600" dirty="0">
                <a:solidFill>
                  <a:srgbClr val="404040"/>
                </a:solidFill>
                <a:latin typeface="Calibri" pitchFamily="34" charset="0"/>
              </a:rPr>
              <a:t>Information on NEM interactions from coordination</a:t>
            </a:r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6054" y="623888"/>
            <a:ext cx="4953000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1"/>
          <p:cNvSpPr/>
          <p:nvPr/>
        </p:nvSpPr>
        <p:spPr>
          <a:xfrm>
            <a:off x="37839" y="3789370"/>
            <a:ext cx="4447381" cy="2232025"/>
          </a:xfrm>
          <a:prstGeom prst="rect">
            <a:avLst/>
          </a:prstGeom>
          <a:ln>
            <a:noFill/>
            <a:prstDash val="dash"/>
          </a:ln>
        </p:spPr>
        <p:txBody>
          <a:bodyPr lIns="77925" tIns="38963" rIns="77925" bIns="38963"/>
          <a:lstStyle/>
          <a:p>
            <a:pPr indent="95250">
              <a:buClr>
                <a:srgbClr val="404040"/>
              </a:buClr>
            </a:pPr>
            <a:r>
              <a:rPr kumimoji="1" lang="en-US" sz="2000" b="1" dirty="0" smtClean="0">
                <a:solidFill>
                  <a:srgbClr val="0070C0"/>
                </a:solidFill>
                <a:latin typeface="Calibri" pitchFamily="34" charset="0"/>
              </a:rPr>
              <a:t>KNOWLEDGE 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  <a:sym typeface="Wingdings" pitchFamily="2" charset="2"/>
              </a:rPr>
              <a:t> NEM</a:t>
            </a:r>
            <a:r>
              <a:rPr kumimoji="1" lang="en-US" sz="2000" b="1" dirty="0">
                <a:solidFill>
                  <a:srgbClr val="0070C0"/>
                </a:solidFill>
                <a:latin typeface="Calibri" pitchFamily="34" charset="0"/>
              </a:rPr>
              <a:t>: </a:t>
            </a:r>
          </a:p>
          <a:p>
            <a:pPr indent="95250">
              <a:buClr>
                <a:srgbClr val="404040"/>
              </a:buClr>
            </a:pPr>
            <a:endParaRPr kumimoji="1" lang="en-US" sz="800" b="1" dirty="0">
              <a:solidFill>
                <a:srgbClr val="404040"/>
              </a:solidFill>
              <a:latin typeface="Calibri" pitchFamily="34" charset="0"/>
            </a:endParaRPr>
          </a:p>
          <a:p>
            <a:pPr marL="388938" lvl="1" indent="95250"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Commands to retrieve, share, derive and manage knowledge including: publish, subscribe, push, pull, request, store, notify … messages.</a:t>
            </a:r>
          </a:p>
          <a:p>
            <a:pPr marL="388938" lvl="1" indent="95250">
              <a:spcBef>
                <a:spcPct val="30000"/>
              </a:spcBef>
              <a:buClr>
                <a:srgbClr val="404040"/>
              </a:buClr>
              <a:buFont typeface="Wingdings" pitchFamily="2" charset="2"/>
              <a:buChar char="§"/>
            </a:pPr>
            <a:r>
              <a:rPr lang="en-US" sz="1600" dirty="0">
                <a:solidFill>
                  <a:srgbClr val="404040"/>
                </a:solidFill>
                <a:latin typeface="Calibri" pitchFamily="34" charset="0"/>
              </a:rPr>
              <a:t> Registration of NEMs.</a:t>
            </a:r>
            <a:endParaRPr kumimoji="1" lang="en-US" sz="2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654675" y="3238500"/>
            <a:ext cx="24150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Clr>
                <a:srgbClr val="404040"/>
              </a:buClr>
            </a:pPr>
            <a:r>
              <a:rPr kumimoji="1" lang="en-US" sz="1600" b="1" dirty="0">
                <a:solidFill>
                  <a:srgbClr val="0070C0"/>
                </a:solidFill>
                <a:latin typeface="Calibri" pitchFamily="34" charset="0"/>
              </a:rPr>
              <a:t>Functional </a:t>
            </a:r>
            <a:r>
              <a:rPr kumimoji="1" lang="en-US" sz="1600" b="1" dirty="0" smtClean="0">
                <a:solidFill>
                  <a:srgbClr val="0070C0"/>
                </a:solidFill>
                <a:latin typeface="Calibri" pitchFamily="34" charset="0"/>
              </a:rPr>
              <a:t>decomposition</a:t>
            </a:r>
            <a:endParaRPr kumimoji="1" lang="en-US" sz="1600" dirty="0">
              <a:latin typeface="Calibri" pitchFamily="34" charset="0"/>
            </a:endParaRP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 rot="5400000">
            <a:off x="5393135" y="3349625"/>
            <a:ext cx="533400" cy="1651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25A2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8450" name="Picture 5" descr="ikm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393" y="3711582"/>
            <a:ext cx="3960680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25450" y="259645"/>
            <a:ext cx="9236075" cy="5928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IN A NUTSHELL</a:t>
            </a:r>
            <a:br>
              <a:rPr kumimoji="1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6E448E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1" lang="fr-FR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4B4E4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UMF CORE FUNCTIONAL BLOCKS</a:t>
            </a:r>
            <a:endParaRPr kumimoji="1" lang="en-US" sz="2200" b="1" i="0" u="none" strike="noStrike" kern="0" cap="none" spc="0" normalizeH="0" baseline="0" noProof="0" dirty="0">
              <a:ln>
                <a:noFill/>
              </a:ln>
              <a:solidFill>
                <a:srgbClr val="6E448E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2EB28AB-5431-474B-8DFD-6249B13592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en-US" b="0" dirty="0" smtClean="0">
                <a:solidFill>
                  <a:srgbClr val="34B4E4"/>
                </a:solidFill>
              </a:rPr>
              <a:t>SUMMARY</a:t>
            </a:r>
            <a:endParaRPr lang="en-US" b="0" dirty="0">
              <a:solidFill>
                <a:srgbClr val="34B4E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unified framework to deploy and control self-managing functions</a:t>
            </a:r>
          </a:p>
          <a:p>
            <a:pPr lvl="1"/>
            <a:r>
              <a:rPr lang="en-US" dirty="0" smtClean="0"/>
              <a:t>Specifications of the UMF core functional blocks</a:t>
            </a:r>
          </a:p>
          <a:p>
            <a:pPr lvl="1"/>
            <a:r>
              <a:rPr lang="en-US" dirty="0" smtClean="0"/>
              <a:t>Specifications of the NEM</a:t>
            </a:r>
          </a:p>
          <a:p>
            <a:pPr lvl="1"/>
            <a:r>
              <a:rPr lang="en-US" dirty="0" smtClean="0"/>
              <a:t>UMF and NEM APIs (skin) and workflows/sequence charts</a:t>
            </a:r>
          </a:p>
          <a:p>
            <a:pPr lvl="1"/>
            <a:r>
              <a:rPr lang="en-US" dirty="0" smtClean="0"/>
              <a:t>Publicly available specifications, developer guidelines</a:t>
            </a:r>
          </a:p>
          <a:p>
            <a:pPr lvl="1"/>
            <a:r>
              <a:rPr lang="en-US" dirty="0" smtClean="0"/>
              <a:t>Implemented, tested, modular and re-usable components</a:t>
            </a:r>
          </a:p>
          <a:p>
            <a:pPr lvl="2"/>
            <a:r>
              <a:rPr lang="en-US" dirty="0" smtClean="0"/>
              <a:t>NEM skin</a:t>
            </a:r>
          </a:p>
          <a:p>
            <a:pPr lvl="2"/>
            <a:r>
              <a:rPr lang="en-US" dirty="0" err="1" smtClean="0"/>
              <a:t>RESTful</a:t>
            </a:r>
            <a:r>
              <a:rPr lang="en-US" dirty="0" smtClean="0"/>
              <a:t> APIs</a:t>
            </a:r>
          </a:p>
          <a:p>
            <a:r>
              <a:rPr lang="en-US" dirty="0" smtClean="0"/>
              <a:t>The UMF is applied within UNIVERSELF to use cases exploiting key performance indicators (</a:t>
            </a:r>
            <a:r>
              <a:rPr lang="en-US" dirty="0" err="1" smtClean="0"/>
              <a:t>KPIs</a:t>
            </a:r>
            <a:r>
              <a:rPr lang="en-US" dirty="0" smtClean="0"/>
              <a:t>) and parameters of underlying networks.</a:t>
            </a:r>
          </a:p>
          <a:p>
            <a:pPr lvl="1"/>
            <a:r>
              <a:rPr lang="en-US" dirty="0" smtClean="0"/>
              <a:t>Need to be standardized</a:t>
            </a:r>
          </a:p>
          <a:p>
            <a:pPr lvl="1"/>
            <a:r>
              <a:rPr lang="en-US" dirty="0" smtClean="0"/>
              <a:t>Relates to functional scope </a:t>
            </a:r>
            <a:r>
              <a:rPr lang="en-US" dirty="0" smtClean="0">
                <a:sym typeface="Wingdings"/>
              </a:rPr>
              <a:t>of </a:t>
            </a:r>
            <a:r>
              <a:rPr lang="en-US" dirty="0" err="1" smtClean="0">
                <a:sym typeface="Wingdings"/>
              </a:rPr>
              <a:t>OmniRAN</a:t>
            </a:r>
            <a:endParaRPr lang="en-US" dirty="0" smtClean="0">
              <a:sym typeface="Wingdings"/>
            </a:endParaRPr>
          </a:p>
          <a:p>
            <a:pPr lvl="2"/>
            <a:r>
              <a:rPr lang="en-US" dirty="0" smtClean="0"/>
              <a:t>Usage and inventory reporting:  Accounting, service monitoring, location</a:t>
            </a:r>
          </a:p>
          <a:p>
            <a:pPr lvl="2"/>
            <a:r>
              <a:rPr lang="en-US" dirty="0" smtClean="0"/>
              <a:t>Setting up the e2e communication link:  service management</a:t>
            </a:r>
          </a:p>
          <a:p>
            <a:pPr lvl="2"/>
            <a:r>
              <a:rPr lang="en-US" dirty="0" smtClean="0"/>
              <a:t>Management:  configuration and provisioning and update of policies</a:t>
            </a:r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Espace réservé de la date 2"/>
          <p:cNvSpPr>
            <a:spLocks noGrp="1"/>
          </p:cNvSpPr>
          <p:nvPr>
            <p:ph type="dt" sz="quarter" idx="10"/>
          </p:nvPr>
        </p:nvSpPr>
        <p:spPr bwMode="auto">
          <a:xfrm>
            <a:off x="425450" y="6451600"/>
            <a:ext cx="3943350" cy="304800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Univerself</a:t>
            </a:r>
            <a:r>
              <a:rPr lang="en-US" dirty="0" smtClean="0"/>
              <a:t> and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1" descr="CS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1319022" y="1032400"/>
            <a:ext cx="7926049" cy="5700711"/>
          </a:xfrm>
          <a:prstGeom prst="rect">
            <a:avLst/>
          </a:prstGeom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3159" y="411721"/>
            <a:ext cx="4836419" cy="2843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OmniRAN</a:t>
            </a:r>
            <a:r>
              <a:rPr lang="en-US" dirty="0" smtClean="0"/>
              <a:t> could be interested in: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3"/>
          </p:nvPr>
        </p:nvSpPr>
        <p:spPr>
          <a:xfrm>
            <a:off x="425451" y="1583675"/>
            <a:ext cx="4541838" cy="5064124"/>
          </a:xfrm>
        </p:spPr>
        <p:txBody>
          <a:bodyPr/>
          <a:lstStyle/>
          <a:p>
            <a:r>
              <a:rPr lang="en-US" dirty="0" smtClean="0"/>
              <a:t>Scenarios</a:t>
            </a:r>
          </a:p>
          <a:p>
            <a:r>
              <a:rPr lang="en-US" dirty="0" smtClean="0"/>
              <a:t>Use-Cases, and </a:t>
            </a:r>
          </a:p>
          <a:p>
            <a:r>
              <a:rPr lang="en-US" dirty="0" smtClean="0"/>
              <a:t>Requirements</a:t>
            </a:r>
          </a:p>
          <a:p>
            <a:r>
              <a:rPr lang="en-US" dirty="0" smtClean="0"/>
              <a:t>Derived (abstraction of) key </a:t>
            </a:r>
            <a:r>
              <a:rPr lang="en-US" dirty="0" err="1" smtClean="0"/>
              <a:t>KPIs</a:t>
            </a:r>
            <a:r>
              <a:rPr lang="en-US" dirty="0" smtClean="0"/>
              <a:t> and parameters needed to support heterogeneous access network technologies</a:t>
            </a:r>
          </a:p>
          <a:p>
            <a:endParaRPr lang="en-US" dirty="0" smtClean="0"/>
          </a:p>
          <a:p>
            <a:r>
              <a:rPr lang="en-US" dirty="0" smtClean="0"/>
              <a:t>Likely relating to </a:t>
            </a:r>
            <a:r>
              <a:rPr lang="en-US" dirty="0" err="1" smtClean="0"/>
              <a:t>OmniRAN</a:t>
            </a:r>
            <a:r>
              <a:rPr lang="en-US" dirty="0" smtClean="0"/>
              <a:t> Reference Points R2, R3, and R5</a:t>
            </a:r>
          </a:p>
          <a:p>
            <a:endParaRPr lang="en-US" dirty="0" smtClean="0"/>
          </a:p>
          <a:p>
            <a:r>
              <a:rPr lang="en-US" dirty="0" smtClean="0"/>
              <a:t>Help in drafting PAR, </a:t>
            </a:r>
            <a:r>
              <a:rPr lang="en-US" dirty="0" err="1" smtClean="0"/>
              <a:t>OmniRAN</a:t>
            </a:r>
            <a:r>
              <a:rPr lang="en-US" dirty="0" smtClean="0"/>
              <a:t> </a:t>
            </a:r>
            <a:r>
              <a:rPr lang="en-US" dirty="0" err="1" smtClean="0"/>
              <a:t>UseCase</a:t>
            </a:r>
            <a:r>
              <a:rPr lang="en-US" dirty="0" smtClean="0"/>
              <a:t> and Requirements documents</a:t>
            </a:r>
          </a:p>
          <a:p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pSp>
        <p:nvGrpSpPr>
          <p:cNvPr id="275" name="Gruppierung 274"/>
          <p:cNvGrpSpPr/>
          <p:nvPr/>
        </p:nvGrpSpPr>
        <p:grpSpPr>
          <a:xfrm>
            <a:off x="3941629" y="562583"/>
            <a:ext cx="5867400" cy="4267200"/>
            <a:chOff x="381000" y="1143000"/>
            <a:chExt cx="5867400" cy="4403709"/>
          </a:xfrm>
        </p:grpSpPr>
        <p:grpSp>
          <p:nvGrpSpPr>
            <p:cNvPr id="7" name="Group 123"/>
            <p:cNvGrpSpPr/>
            <p:nvPr/>
          </p:nvGrpSpPr>
          <p:grpSpPr>
            <a:xfrm>
              <a:off x="2124075" y="1733550"/>
              <a:ext cx="1000125" cy="990600"/>
              <a:chOff x="7315200" y="3886200"/>
              <a:chExt cx="1000125" cy="990600"/>
            </a:xfrm>
          </p:grpSpPr>
          <p:sp>
            <p:nvSpPr>
              <p:cNvPr id="8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9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1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5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23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31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2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3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4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5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6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37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4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5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6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7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8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9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0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6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18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0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1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7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0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8" name="Group 122"/>
            <p:cNvGrpSpPr/>
            <p:nvPr/>
          </p:nvGrpSpPr>
          <p:grpSpPr>
            <a:xfrm>
              <a:off x="3886200" y="1733550"/>
              <a:ext cx="990600" cy="990600"/>
              <a:chOff x="7315200" y="2819400"/>
              <a:chExt cx="990600" cy="990600"/>
            </a:xfrm>
          </p:grpSpPr>
          <p:sp>
            <p:nvSpPr>
              <p:cNvPr id="39" name="AutoShape 154"/>
              <p:cNvSpPr>
                <a:spLocks noChangeArrowheads="1"/>
              </p:cNvSpPr>
              <p:nvPr/>
            </p:nvSpPr>
            <p:spPr bwMode="auto">
              <a:xfrm>
                <a:off x="7315200" y="2819400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40" name="Picture 157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648575" y="3509962"/>
                <a:ext cx="352425" cy="223838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1" name="Rectangle 188"/>
              <p:cNvSpPr>
                <a:spLocks noChangeArrowheads="1"/>
              </p:cNvSpPr>
              <p:nvPr/>
            </p:nvSpPr>
            <p:spPr bwMode="auto">
              <a:xfrm>
                <a:off x="7373937" y="2867025"/>
                <a:ext cx="855663" cy="866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Core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2" name="Group 107"/>
              <p:cNvGrpSpPr/>
              <p:nvPr/>
            </p:nvGrpSpPr>
            <p:grpSpPr>
              <a:xfrm>
                <a:off x="7520898" y="3095714"/>
                <a:ext cx="532462" cy="850795"/>
                <a:chOff x="7481888" y="3079212"/>
                <a:chExt cx="595341" cy="951264"/>
              </a:xfrm>
            </p:grpSpPr>
            <p:sp>
              <p:nvSpPr>
                <p:cNvPr id="43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/>
                </a:p>
              </p:txBody>
            </p:sp>
            <p:sp>
              <p:nvSpPr>
                <p:cNvPr id="44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60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45" name="Group 122"/>
                <p:cNvGrpSpPr>
                  <a:grpSpLocks/>
                </p:cNvGrpSpPr>
                <p:nvPr/>
              </p:nvGrpSpPr>
              <p:grpSpPr bwMode="auto">
                <a:xfrm>
                  <a:off x="7848778" y="3079212"/>
                  <a:ext cx="228451" cy="951264"/>
                  <a:chOff x="4120" y="2308"/>
                  <a:chExt cx="305" cy="1013"/>
                </a:xfrm>
              </p:grpSpPr>
              <p:sp>
                <p:nvSpPr>
                  <p:cNvPr id="46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49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53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4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5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6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0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57" name="Group 582"/>
            <p:cNvGrpSpPr/>
            <p:nvPr/>
          </p:nvGrpSpPr>
          <p:grpSpPr>
            <a:xfrm>
              <a:off x="5257800" y="1733550"/>
              <a:ext cx="990600" cy="990600"/>
              <a:chOff x="5257800" y="1733550"/>
              <a:chExt cx="990600" cy="990600"/>
            </a:xfrm>
          </p:grpSpPr>
          <p:sp>
            <p:nvSpPr>
              <p:cNvPr id="58" name="Rounded Rectangle 42"/>
              <p:cNvSpPr/>
              <p:nvPr/>
            </p:nvSpPr>
            <p:spPr bwMode="auto">
              <a:xfrm>
                <a:off x="5257800" y="173355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59" name="Group 61"/>
              <p:cNvGrpSpPr/>
              <p:nvPr/>
            </p:nvGrpSpPr>
            <p:grpSpPr>
              <a:xfrm>
                <a:off x="5410172" y="1816606"/>
                <a:ext cx="609597" cy="891069"/>
                <a:chOff x="6324573" y="1828802"/>
                <a:chExt cx="917573" cy="1341245"/>
              </a:xfrm>
            </p:grpSpPr>
            <p:grpSp>
              <p:nvGrpSpPr>
                <p:cNvPr id="62" name="Group 10"/>
                <p:cNvGrpSpPr>
                  <a:grpSpLocks/>
                </p:cNvGrpSpPr>
                <p:nvPr/>
              </p:nvGrpSpPr>
              <p:grpSpPr bwMode="auto">
                <a:xfrm>
                  <a:off x="6972273" y="1828802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99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1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102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106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7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8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09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103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04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5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3" name="Group 22"/>
                <p:cNvGrpSpPr>
                  <a:grpSpLocks/>
                </p:cNvGrpSpPr>
                <p:nvPr/>
              </p:nvGrpSpPr>
              <p:grpSpPr bwMode="auto">
                <a:xfrm>
                  <a:off x="6756373" y="1901827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88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90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91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95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6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7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98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92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93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4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4" name="Group 34"/>
                <p:cNvGrpSpPr>
                  <a:grpSpLocks/>
                </p:cNvGrpSpPr>
                <p:nvPr/>
              </p:nvGrpSpPr>
              <p:grpSpPr bwMode="auto">
                <a:xfrm>
                  <a:off x="6540473" y="1973264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77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9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80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84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5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6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87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81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82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3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65" name="Group 618"/>
                <p:cNvGrpSpPr>
                  <a:grpSpLocks/>
                </p:cNvGrpSpPr>
                <p:nvPr/>
              </p:nvGrpSpPr>
              <p:grpSpPr bwMode="auto">
                <a:xfrm>
                  <a:off x="6324573" y="2046289"/>
                  <a:ext cx="269873" cy="1123758"/>
                  <a:chOff x="4120" y="2308"/>
                  <a:chExt cx="305" cy="1013"/>
                </a:xfrm>
              </p:grpSpPr>
              <p:sp>
                <p:nvSpPr>
                  <p:cNvPr id="66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68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69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3177"/>
                    <a:ext cx="152" cy="144"/>
                    <a:chOff x="3216" y="2784"/>
                    <a:chExt cx="192" cy="144"/>
                  </a:xfrm>
                </p:grpSpPr>
                <p:sp>
                  <p:nvSpPr>
                    <p:cNvPr id="73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4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5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76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70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71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2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60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2253186"/>
              <a:ext cx="798445" cy="429931"/>
            </p:xfrm>
            <a:graphic>
              <a:graphicData uri="http://schemas.openxmlformats.org/presentationml/2006/ole">
                <p:oleObj spid="_x0000_s51202" name="Clip" r:id="rId4" imgW="5759280" imgH="3222360" progId="">
                  <p:embed/>
                </p:oleObj>
              </a:graphicData>
            </a:graphic>
          </p:graphicFrame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2315396"/>
                <a:ext cx="637243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grpSp>
          <p:nvGrpSpPr>
            <p:cNvPr id="110" name="Group 572"/>
            <p:cNvGrpSpPr/>
            <p:nvPr/>
          </p:nvGrpSpPr>
          <p:grpSpPr>
            <a:xfrm>
              <a:off x="1371600" y="1850390"/>
              <a:ext cx="752475" cy="455929"/>
              <a:chOff x="1371600" y="1850390"/>
              <a:chExt cx="752475" cy="455929"/>
            </a:xfrm>
          </p:grpSpPr>
          <p:cxnSp>
            <p:nvCxnSpPr>
              <p:cNvPr id="111" name="Straight Connector 129"/>
              <p:cNvCxnSpPr>
                <a:stCxn id="74" idx="3"/>
                <a:endCxn id="8" idx="1"/>
              </p:cNvCxnSpPr>
              <p:nvPr/>
            </p:nvCxnSpPr>
            <p:spPr bwMode="auto">
              <a:xfrm>
                <a:off x="1371600" y="2228850"/>
                <a:ext cx="752475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2" name="Oval 111"/>
              <p:cNvSpPr/>
              <p:nvPr/>
            </p:nvSpPr>
            <p:spPr bwMode="auto">
              <a:xfrm>
                <a:off x="1676400" y="2153919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3" name="TextBox 132"/>
              <p:cNvSpPr txBox="1"/>
              <p:nvPr/>
            </p:nvSpPr>
            <p:spPr>
              <a:xfrm>
                <a:off x="1524000" y="185039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R1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4" name="Group 574"/>
            <p:cNvGrpSpPr/>
            <p:nvPr/>
          </p:nvGrpSpPr>
          <p:grpSpPr>
            <a:xfrm>
              <a:off x="3124200" y="1851871"/>
              <a:ext cx="762000" cy="457200"/>
              <a:chOff x="3124200" y="1851871"/>
              <a:chExt cx="762000" cy="457200"/>
            </a:xfrm>
          </p:grpSpPr>
          <p:cxnSp>
            <p:nvCxnSpPr>
              <p:cNvPr id="115" name="Straight Connector 135"/>
              <p:cNvCxnSpPr>
                <a:stCxn id="8" idx="3"/>
              </p:cNvCxnSpPr>
              <p:nvPr/>
            </p:nvCxnSpPr>
            <p:spPr bwMode="auto">
              <a:xfrm>
                <a:off x="3124200" y="2228850"/>
                <a:ext cx="76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16" name="Oval 115"/>
              <p:cNvSpPr/>
              <p:nvPr/>
            </p:nvSpPr>
            <p:spPr bwMode="auto">
              <a:xfrm>
                <a:off x="3429000" y="2156671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17" name="TextBox 137"/>
              <p:cNvSpPr txBox="1"/>
              <p:nvPr/>
            </p:nvSpPr>
            <p:spPr>
              <a:xfrm>
                <a:off x="3276601" y="1851871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8" name="Group 573"/>
            <p:cNvGrpSpPr/>
            <p:nvPr/>
          </p:nvGrpSpPr>
          <p:grpSpPr>
            <a:xfrm>
              <a:off x="876300" y="1143000"/>
              <a:ext cx="3495675" cy="609600"/>
              <a:chOff x="876300" y="1143000"/>
              <a:chExt cx="3495675" cy="609600"/>
            </a:xfrm>
          </p:grpSpPr>
          <p:sp>
            <p:nvSpPr>
              <p:cNvPr id="119" name="Freeform 141"/>
              <p:cNvSpPr/>
              <p:nvPr/>
            </p:nvSpPr>
            <p:spPr bwMode="auto">
              <a:xfrm>
                <a:off x="876300" y="1524000"/>
                <a:ext cx="3495675" cy="228600"/>
              </a:xfrm>
              <a:custGeom>
                <a:avLst/>
                <a:gdLst>
                  <a:gd name="connsiteX0" fmla="*/ 0 w 3495675"/>
                  <a:gd name="connsiteY0" fmla="*/ 209550 h 228600"/>
                  <a:gd name="connsiteX1" fmla="*/ 9525 w 3495675"/>
                  <a:gd name="connsiteY1" fmla="*/ 9525 h 228600"/>
                  <a:gd name="connsiteX2" fmla="*/ 3486150 w 3495675"/>
                  <a:gd name="connsiteY2" fmla="*/ 0 h 228600"/>
                  <a:gd name="connsiteX3" fmla="*/ 3495675 w 3495675"/>
                  <a:gd name="connsiteY3" fmla="*/ 228600 h 22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95675" h="228600">
                    <a:moveTo>
                      <a:pt x="0" y="209550"/>
                    </a:moveTo>
                    <a:lnTo>
                      <a:pt x="9525" y="9525"/>
                    </a:lnTo>
                    <a:lnTo>
                      <a:pt x="3486150" y="0"/>
                    </a:lnTo>
                    <a:lnTo>
                      <a:pt x="3495675" y="22860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 bwMode="auto">
              <a:xfrm>
                <a:off x="1666875" y="14478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21" name="TextBox 143"/>
              <p:cNvSpPr txBox="1"/>
              <p:nvPr/>
            </p:nvSpPr>
            <p:spPr>
              <a:xfrm>
                <a:off x="1514475" y="11430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R2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122" name="Straight Connector 133"/>
            <p:cNvCxnSpPr>
              <a:endCxn id="58" idx="1"/>
            </p:cNvCxnSpPr>
            <p:nvPr/>
          </p:nvCxnSpPr>
          <p:spPr bwMode="auto">
            <a:xfrm>
              <a:off x="4876800" y="2228850"/>
              <a:ext cx="381000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3" name="Group 575"/>
            <p:cNvGrpSpPr/>
            <p:nvPr/>
          </p:nvGrpSpPr>
          <p:grpSpPr>
            <a:xfrm>
              <a:off x="2133600" y="2362200"/>
              <a:ext cx="1752600" cy="1752600"/>
              <a:chOff x="2133600" y="2362200"/>
              <a:chExt cx="1752600" cy="1752600"/>
            </a:xfrm>
          </p:grpSpPr>
          <p:cxnSp>
            <p:nvCxnSpPr>
              <p:cNvPr id="124" name="Straight Connector 128"/>
              <p:cNvCxnSpPr>
                <a:stCxn id="8" idx="2"/>
                <a:endCxn id="131" idx="0"/>
              </p:cNvCxnSpPr>
              <p:nvPr/>
            </p:nvCxnSpPr>
            <p:spPr bwMode="auto">
              <a:xfrm>
                <a:off x="2624138" y="2724150"/>
                <a:ext cx="9525" cy="4000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5" name="TextBox 131"/>
              <p:cNvSpPr txBox="1"/>
              <p:nvPr/>
            </p:nvSpPr>
            <p:spPr>
              <a:xfrm>
                <a:off x="2133600" y="27432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R4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26" name="Group 174"/>
              <p:cNvGrpSpPr/>
              <p:nvPr/>
            </p:nvGrpSpPr>
            <p:grpSpPr>
              <a:xfrm>
                <a:off x="2133600" y="3124200"/>
                <a:ext cx="1000125" cy="990600"/>
                <a:chOff x="2286000" y="3352800"/>
                <a:chExt cx="1000125" cy="990600"/>
              </a:xfrm>
            </p:grpSpPr>
            <p:sp>
              <p:nvSpPr>
                <p:cNvPr id="131" name="AutoShape 154"/>
                <p:cNvSpPr>
                  <a:spLocks noChangeArrowheads="1"/>
                </p:cNvSpPr>
                <p:nvPr/>
              </p:nvSpPr>
              <p:spPr bwMode="auto">
                <a:xfrm>
                  <a:off x="2286000" y="3352800"/>
                  <a:ext cx="1000125" cy="990600"/>
                </a:xfrm>
                <a:prstGeom prst="flowChartAlternateProcess">
                  <a:avLst/>
                </a:prstGeom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132" name="Group 158"/>
                <p:cNvGrpSpPr>
                  <a:grpSpLocks noChangeAspect="1"/>
                </p:cNvGrpSpPr>
                <p:nvPr/>
              </p:nvGrpSpPr>
              <p:grpSpPr bwMode="auto">
                <a:xfrm flipH="1">
                  <a:off x="2666999" y="3726073"/>
                  <a:ext cx="411161" cy="494972"/>
                  <a:chOff x="5" y="2480"/>
                  <a:chExt cx="237" cy="430"/>
                </a:xfrm>
              </p:grpSpPr>
              <p:grpSp>
                <p:nvGrpSpPr>
                  <p:cNvPr id="134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21"/>
                    <a:ext cx="145" cy="389"/>
                    <a:chOff x="5" y="2521"/>
                    <a:chExt cx="145" cy="389"/>
                  </a:xfrm>
                </p:grpSpPr>
                <p:grpSp>
                  <p:nvGrpSpPr>
                    <p:cNvPr id="138" name="Group 16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54"/>
                      <a:ext cx="143" cy="256"/>
                      <a:chOff x="7" y="2654"/>
                      <a:chExt cx="143" cy="256"/>
                    </a:xfrm>
                  </p:grpSpPr>
                  <p:grpSp>
                    <p:nvGrpSpPr>
                      <p:cNvPr id="146" name="Group 16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7" y="2661"/>
                        <a:ext cx="93" cy="247"/>
                        <a:chOff x="7" y="2661"/>
                        <a:chExt cx="93" cy="247"/>
                      </a:xfrm>
                    </p:grpSpPr>
                    <p:sp>
                      <p:nvSpPr>
                        <p:cNvPr id="154" name="Line 162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3" cy="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5" name="Line 16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34" y="2664"/>
                          <a:ext cx="42" cy="5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6" name="Line 16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3" y="2716"/>
                          <a:ext cx="57" cy="110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7" name="Line 165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7" y="2824"/>
                          <a:ext cx="83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8" name="Line 166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" y="2824"/>
                          <a:ext cx="81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59" name="Line 16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7" y="2716"/>
                          <a:ext cx="64" cy="10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160" name="Line 16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9" cy="5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147" name="Line 16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7" y="2808"/>
                        <a:ext cx="34" cy="102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8" name="Line 17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84" y="2718"/>
                        <a:ext cx="48" cy="9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9" name="Line 17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84" y="2655"/>
                        <a:ext cx="12" cy="63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0" name="Line 17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8" y="2654"/>
                        <a:ext cx="20" cy="9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1" name="Line 17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9" y="2663"/>
                        <a:ext cx="30" cy="45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2" name="Line 17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3" y="2708"/>
                        <a:ext cx="13" cy="117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53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93" y="2824"/>
                        <a:ext cx="57" cy="5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grpSp>
                  <p:nvGrpSpPr>
                    <p:cNvPr id="139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" y="2533"/>
                      <a:ext cx="141" cy="374"/>
                      <a:chOff x="5" y="2533"/>
                      <a:chExt cx="141" cy="374"/>
                    </a:xfrm>
                  </p:grpSpPr>
                  <p:sp>
                    <p:nvSpPr>
                      <p:cNvPr id="141" name="Line 17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5" y="2533"/>
                        <a:ext cx="55" cy="3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2" name="Line 17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2" y="2544"/>
                        <a:ext cx="35" cy="36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3" name="Line 17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8" y="2876"/>
                        <a:ext cx="48" cy="3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4" name="Line 18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9" y="2541"/>
                        <a:ext cx="77" cy="33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45" name="Line 18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" y="2904"/>
                        <a:ext cx="93" cy="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140" name="Oval 18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" y="2521"/>
                      <a:ext cx="39" cy="45"/>
                    </a:xfrm>
                    <a:prstGeom prst="ellipse">
                      <a:avLst/>
                    </a:prstGeom>
                    <a:solidFill>
                      <a:srgbClr val="FFFF00">
                        <a:alpha val="50000"/>
                      </a:srgbClr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5" name="Arc 183"/>
                  <p:cNvSpPr>
                    <a:spLocks noChangeAspect="1"/>
                  </p:cNvSpPr>
                  <p:nvPr/>
                </p:nvSpPr>
                <p:spPr bwMode="auto">
                  <a:xfrm>
                    <a:off x="152" y="2480"/>
                    <a:ext cx="90" cy="198"/>
                  </a:xfrm>
                  <a:custGeom>
                    <a:avLst/>
                    <a:gdLst>
                      <a:gd name="G0" fmla="+- 0 0 0"/>
                      <a:gd name="G1" fmla="+- 21172 0 0"/>
                      <a:gd name="G2" fmla="+- 21600 0 0"/>
                      <a:gd name="T0" fmla="*/ 4276 w 21600"/>
                      <a:gd name="T1" fmla="*/ 0 h 42015"/>
                      <a:gd name="T2" fmla="*/ 5669 w 21600"/>
                      <a:gd name="T3" fmla="*/ 42015 h 42015"/>
                      <a:gd name="T4" fmla="*/ 0 w 21600"/>
                      <a:gd name="T5" fmla="*/ 21172 h 420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15" fill="none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</a:path>
                      <a:path w="21600" h="42015" stroke="0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  <a:lnTo>
                          <a:pt x="0" y="21172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Arc 184"/>
                  <p:cNvSpPr>
                    <a:spLocks noChangeAspect="1"/>
                  </p:cNvSpPr>
                  <p:nvPr/>
                </p:nvSpPr>
                <p:spPr bwMode="auto">
                  <a:xfrm>
                    <a:off x="116" y="2508"/>
                    <a:ext cx="78" cy="154"/>
                  </a:xfrm>
                  <a:custGeom>
                    <a:avLst/>
                    <a:gdLst>
                      <a:gd name="G0" fmla="+- 0 0 0"/>
                      <a:gd name="G1" fmla="+- 21159 0 0"/>
                      <a:gd name="G2" fmla="+- 21600 0 0"/>
                      <a:gd name="T0" fmla="*/ 4340 w 21600"/>
                      <a:gd name="T1" fmla="*/ 0 h 41998"/>
                      <a:gd name="T2" fmla="*/ 5682 w 21600"/>
                      <a:gd name="T3" fmla="*/ 41998 h 41998"/>
                      <a:gd name="T4" fmla="*/ 0 w 21600"/>
                      <a:gd name="T5" fmla="*/ 21159 h 41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1998" fill="none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</a:path>
                      <a:path w="21600" h="41998" stroke="0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  <a:lnTo>
                          <a:pt x="0" y="21159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Arc 185"/>
                  <p:cNvSpPr>
                    <a:spLocks noChangeAspect="1"/>
                  </p:cNvSpPr>
                  <p:nvPr/>
                </p:nvSpPr>
                <p:spPr bwMode="auto">
                  <a:xfrm>
                    <a:off x="102" y="2530"/>
                    <a:ext cx="47" cy="117"/>
                  </a:xfrm>
                  <a:custGeom>
                    <a:avLst/>
                    <a:gdLst>
                      <a:gd name="G0" fmla="+- 0 0 0"/>
                      <a:gd name="G1" fmla="+- 21206 0 0"/>
                      <a:gd name="G2" fmla="+- 21600 0 0"/>
                      <a:gd name="T0" fmla="*/ 4104 w 21600"/>
                      <a:gd name="T1" fmla="*/ 0 h 42099"/>
                      <a:gd name="T2" fmla="*/ 5483 w 21600"/>
                      <a:gd name="T3" fmla="*/ 42099 h 42099"/>
                      <a:gd name="T4" fmla="*/ 0 w 21600"/>
                      <a:gd name="T5" fmla="*/ 21206 h 420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99" fill="none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</a:path>
                      <a:path w="21600" h="42099" stroke="0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  <a:lnTo>
                          <a:pt x="0" y="21206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33" name="Rectangle 187"/>
                <p:cNvSpPr>
                  <a:spLocks noChangeArrowheads="1"/>
                </p:cNvSpPr>
                <p:nvPr/>
              </p:nvSpPr>
              <p:spPr bwMode="auto">
                <a:xfrm>
                  <a:off x="2344737" y="34290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Access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7" name="Oval 126"/>
              <p:cNvSpPr/>
              <p:nvPr/>
            </p:nvSpPr>
            <p:spPr bwMode="auto">
              <a:xfrm>
                <a:off x="2552700" y="28479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28" name="Straight Connector 178"/>
              <p:cNvCxnSpPr>
                <a:endCxn id="131" idx="3"/>
              </p:cNvCxnSpPr>
              <p:nvPr/>
            </p:nvCxnSpPr>
            <p:spPr bwMode="auto">
              <a:xfrm flipH="1">
                <a:off x="3133725" y="2362200"/>
                <a:ext cx="752475" cy="125730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29" name="Oval 128"/>
              <p:cNvSpPr/>
              <p:nvPr/>
            </p:nvSpPr>
            <p:spPr bwMode="auto">
              <a:xfrm>
                <a:off x="3456092" y="289560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30" name="TextBox 182"/>
              <p:cNvSpPr txBox="1"/>
              <p:nvPr/>
            </p:nvSpPr>
            <p:spPr>
              <a:xfrm>
                <a:off x="3014135" y="276225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1" name="Group 581"/>
            <p:cNvGrpSpPr/>
            <p:nvPr/>
          </p:nvGrpSpPr>
          <p:grpSpPr>
            <a:xfrm>
              <a:off x="2124075" y="2724150"/>
              <a:ext cx="4124325" cy="2822559"/>
              <a:chOff x="2124075" y="2724150"/>
              <a:chExt cx="4124325" cy="2822559"/>
            </a:xfrm>
          </p:grpSpPr>
          <p:grpSp>
            <p:nvGrpSpPr>
              <p:cNvPr id="162" name="Group 179"/>
              <p:cNvGrpSpPr/>
              <p:nvPr/>
            </p:nvGrpSpPr>
            <p:grpSpPr>
              <a:xfrm>
                <a:off x="2124075" y="4419600"/>
                <a:ext cx="1000125" cy="990600"/>
                <a:chOff x="7315200" y="3886200"/>
                <a:chExt cx="1000125" cy="990600"/>
              </a:xfrm>
            </p:grpSpPr>
            <p:sp>
              <p:nvSpPr>
                <p:cNvPr id="242" name="AutoShape 154"/>
                <p:cNvSpPr>
                  <a:spLocks noChangeArrowheads="1"/>
                </p:cNvSpPr>
                <p:nvPr/>
              </p:nvSpPr>
              <p:spPr bwMode="auto">
                <a:xfrm>
                  <a:off x="7315200" y="3886200"/>
                  <a:ext cx="1000125" cy="990600"/>
                </a:xfrm>
                <a:prstGeom prst="flowChartAlternateProcess">
                  <a:avLst/>
                </a:prstGeom>
                <a:solidFill>
                  <a:srgbClr val="A7E8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43" name="Group 158"/>
                <p:cNvGrpSpPr>
                  <a:grpSpLocks noChangeAspect="1"/>
                </p:cNvGrpSpPr>
                <p:nvPr/>
              </p:nvGrpSpPr>
              <p:grpSpPr bwMode="auto">
                <a:xfrm flipH="1">
                  <a:off x="7696199" y="4259473"/>
                  <a:ext cx="411161" cy="494972"/>
                  <a:chOff x="5" y="2480"/>
                  <a:chExt cx="237" cy="430"/>
                </a:xfrm>
              </p:grpSpPr>
              <p:grpSp>
                <p:nvGrpSpPr>
                  <p:cNvPr id="245" name="Group 159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21"/>
                    <a:ext cx="145" cy="389"/>
                    <a:chOff x="5" y="2521"/>
                    <a:chExt cx="145" cy="389"/>
                  </a:xfrm>
                </p:grpSpPr>
                <p:grpSp>
                  <p:nvGrpSpPr>
                    <p:cNvPr id="249" name="Group 160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54"/>
                      <a:ext cx="143" cy="256"/>
                      <a:chOff x="7" y="2654"/>
                      <a:chExt cx="143" cy="256"/>
                    </a:xfrm>
                  </p:grpSpPr>
                  <p:grpSp>
                    <p:nvGrpSpPr>
                      <p:cNvPr id="257" name="Group 161"/>
                      <p:cNvGrpSpPr>
                        <a:grpSpLocks noChangeAspect="1"/>
                      </p:cNvGrpSpPr>
                      <p:nvPr/>
                    </p:nvGrpSpPr>
                    <p:grpSpPr bwMode="auto">
                      <a:xfrm>
                        <a:off x="7" y="2661"/>
                        <a:ext cx="93" cy="247"/>
                        <a:chOff x="7" y="2661"/>
                        <a:chExt cx="93" cy="247"/>
                      </a:xfrm>
                    </p:grpSpPr>
                    <p:sp>
                      <p:nvSpPr>
                        <p:cNvPr id="265" name="Line 162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3" cy="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6" name="Line 163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34" y="2664"/>
                          <a:ext cx="42" cy="51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7" name="Line 164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33" y="2716"/>
                          <a:ext cx="57" cy="110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8" name="Line 165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7" y="2824"/>
                          <a:ext cx="83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69" name="Line 166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19" y="2824"/>
                          <a:ext cx="81" cy="84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70" name="Line 167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 flipV="1">
                          <a:off x="17" y="2716"/>
                          <a:ext cx="64" cy="10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  <p:sp>
                      <p:nvSpPr>
                        <p:cNvPr id="271" name="Line 168"/>
                        <p:cNvSpPr>
                          <a:spLocks noChangeAspect="1" noChangeShapeType="1"/>
                        </p:cNvSpPr>
                        <p:nvPr/>
                      </p:nvSpPr>
                      <p:spPr bwMode="auto">
                        <a:xfrm>
                          <a:off x="44" y="2661"/>
                          <a:ext cx="39" cy="58"/>
                        </a:xfrm>
                        <a:prstGeom prst="line">
                          <a:avLst/>
                        </a:prstGeom>
                        <a:noFill/>
                        <a:ln w="6350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 sz="1600" b="1">
                            <a:latin typeface="Arial" pitchFamily="34" charset="0"/>
                            <a:cs typeface="Arial" pitchFamily="34" charset="0"/>
                          </a:endParaRPr>
                        </a:p>
                      </p:txBody>
                    </p:sp>
                  </p:grpSp>
                  <p:sp>
                    <p:nvSpPr>
                      <p:cNvPr id="258" name="Line 16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7" y="2808"/>
                        <a:ext cx="34" cy="102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9" name="Line 17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84" y="2718"/>
                        <a:ext cx="48" cy="9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0" name="Line 17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84" y="2655"/>
                        <a:ext cx="12" cy="63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1" name="Line 17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8" y="2654"/>
                        <a:ext cx="20" cy="9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2" name="Line 17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9" y="2663"/>
                        <a:ext cx="30" cy="45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3" name="Line 17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3" y="2708"/>
                        <a:ext cx="13" cy="117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64" name="Line 17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93" y="2824"/>
                        <a:ext cx="57" cy="5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grpSp>
                  <p:nvGrpSpPr>
                    <p:cNvPr id="250" name="Group 176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5" y="2533"/>
                      <a:ext cx="141" cy="374"/>
                      <a:chOff x="5" y="2533"/>
                      <a:chExt cx="141" cy="374"/>
                    </a:xfrm>
                  </p:grpSpPr>
                  <p:sp>
                    <p:nvSpPr>
                      <p:cNvPr id="252" name="Line 17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5" y="2533"/>
                        <a:ext cx="55" cy="37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3" name="Line 17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2" y="2544"/>
                        <a:ext cx="35" cy="363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4" name="Line 179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98" y="2876"/>
                        <a:ext cx="48" cy="30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5" name="Line 180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69" y="2541"/>
                        <a:ext cx="77" cy="337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56" name="Line 181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7" y="2904"/>
                        <a:ext cx="93" cy="1"/>
                      </a:xfrm>
                      <a:prstGeom prst="line">
                        <a:avLst/>
                      </a:prstGeom>
                      <a:noFill/>
                      <a:ln w="190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51" name="Oval 18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48" y="2521"/>
                      <a:ext cx="39" cy="45"/>
                    </a:xfrm>
                    <a:prstGeom prst="ellipse">
                      <a:avLst/>
                    </a:prstGeom>
                    <a:solidFill>
                      <a:srgbClr val="FFFF00">
                        <a:alpha val="50000"/>
                      </a:srgbClr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46" name="Arc 183"/>
                  <p:cNvSpPr>
                    <a:spLocks noChangeAspect="1"/>
                  </p:cNvSpPr>
                  <p:nvPr/>
                </p:nvSpPr>
                <p:spPr bwMode="auto">
                  <a:xfrm>
                    <a:off x="152" y="2480"/>
                    <a:ext cx="90" cy="198"/>
                  </a:xfrm>
                  <a:custGeom>
                    <a:avLst/>
                    <a:gdLst>
                      <a:gd name="G0" fmla="+- 0 0 0"/>
                      <a:gd name="G1" fmla="+- 21172 0 0"/>
                      <a:gd name="G2" fmla="+- 21600 0 0"/>
                      <a:gd name="T0" fmla="*/ 4276 w 21600"/>
                      <a:gd name="T1" fmla="*/ 0 h 42015"/>
                      <a:gd name="T2" fmla="*/ 5669 w 21600"/>
                      <a:gd name="T3" fmla="*/ 42015 h 42015"/>
                      <a:gd name="T4" fmla="*/ 0 w 21600"/>
                      <a:gd name="T5" fmla="*/ 21172 h 420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15" fill="none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</a:path>
                      <a:path w="21600" h="42015" stroke="0" extrusionOk="0">
                        <a:moveTo>
                          <a:pt x="4276" y="-1"/>
                        </a:moveTo>
                        <a:cubicBezTo>
                          <a:pt x="14353" y="2034"/>
                          <a:pt x="21600" y="10891"/>
                          <a:pt x="21600" y="21172"/>
                        </a:cubicBezTo>
                        <a:cubicBezTo>
                          <a:pt x="21600" y="30918"/>
                          <a:pt x="15073" y="39456"/>
                          <a:pt x="5668" y="42014"/>
                        </a:cubicBezTo>
                        <a:lnTo>
                          <a:pt x="0" y="21172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7" name="Arc 184"/>
                  <p:cNvSpPr>
                    <a:spLocks noChangeAspect="1"/>
                  </p:cNvSpPr>
                  <p:nvPr/>
                </p:nvSpPr>
                <p:spPr bwMode="auto">
                  <a:xfrm>
                    <a:off x="116" y="2508"/>
                    <a:ext cx="78" cy="154"/>
                  </a:xfrm>
                  <a:custGeom>
                    <a:avLst/>
                    <a:gdLst>
                      <a:gd name="G0" fmla="+- 0 0 0"/>
                      <a:gd name="G1" fmla="+- 21159 0 0"/>
                      <a:gd name="G2" fmla="+- 21600 0 0"/>
                      <a:gd name="T0" fmla="*/ 4340 w 21600"/>
                      <a:gd name="T1" fmla="*/ 0 h 41998"/>
                      <a:gd name="T2" fmla="*/ 5682 w 21600"/>
                      <a:gd name="T3" fmla="*/ 41998 h 41998"/>
                      <a:gd name="T4" fmla="*/ 0 w 21600"/>
                      <a:gd name="T5" fmla="*/ 21159 h 419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1998" fill="none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</a:path>
                      <a:path w="21600" h="41998" stroke="0" extrusionOk="0">
                        <a:moveTo>
                          <a:pt x="4340" y="-1"/>
                        </a:moveTo>
                        <a:cubicBezTo>
                          <a:pt x="14387" y="2060"/>
                          <a:pt x="21600" y="10902"/>
                          <a:pt x="21600" y="21159"/>
                        </a:cubicBezTo>
                        <a:cubicBezTo>
                          <a:pt x="21600" y="30900"/>
                          <a:pt x="15080" y="39435"/>
                          <a:pt x="5682" y="41998"/>
                        </a:cubicBezTo>
                        <a:lnTo>
                          <a:pt x="0" y="21159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48" name="Arc 185"/>
                  <p:cNvSpPr>
                    <a:spLocks noChangeAspect="1"/>
                  </p:cNvSpPr>
                  <p:nvPr/>
                </p:nvSpPr>
                <p:spPr bwMode="auto">
                  <a:xfrm>
                    <a:off x="102" y="2530"/>
                    <a:ext cx="47" cy="117"/>
                  </a:xfrm>
                  <a:custGeom>
                    <a:avLst/>
                    <a:gdLst>
                      <a:gd name="G0" fmla="+- 0 0 0"/>
                      <a:gd name="G1" fmla="+- 21206 0 0"/>
                      <a:gd name="G2" fmla="+- 21600 0 0"/>
                      <a:gd name="T0" fmla="*/ 4104 w 21600"/>
                      <a:gd name="T1" fmla="*/ 0 h 42099"/>
                      <a:gd name="T2" fmla="*/ 5483 w 21600"/>
                      <a:gd name="T3" fmla="*/ 42099 h 42099"/>
                      <a:gd name="T4" fmla="*/ 0 w 21600"/>
                      <a:gd name="T5" fmla="*/ 21206 h 4209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21600" h="42099" fill="none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</a:path>
                      <a:path w="21600" h="42099" stroke="0" extrusionOk="0">
                        <a:moveTo>
                          <a:pt x="4104" y="-1"/>
                        </a:moveTo>
                        <a:cubicBezTo>
                          <a:pt x="14262" y="1965"/>
                          <a:pt x="21600" y="10859"/>
                          <a:pt x="21600" y="21206"/>
                        </a:cubicBezTo>
                        <a:cubicBezTo>
                          <a:pt x="21600" y="31023"/>
                          <a:pt x="14979" y="39606"/>
                          <a:pt x="5482" y="42098"/>
                        </a:cubicBezTo>
                        <a:lnTo>
                          <a:pt x="0" y="21206"/>
                        </a:lnTo>
                        <a:close/>
                      </a:path>
                    </a:pathLst>
                  </a:cu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44" name="Rectangle 187"/>
                <p:cNvSpPr>
                  <a:spLocks noChangeArrowheads="1"/>
                </p:cNvSpPr>
                <p:nvPr/>
              </p:nvSpPr>
              <p:spPr bwMode="auto">
                <a:xfrm>
                  <a:off x="7373937" y="3962400"/>
                  <a:ext cx="863600" cy="8382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Access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63" name="Group 212"/>
              <p:cNvGrpSpPr/>
              <p:nvPr/>
            </p:nvGrpSpPr>
            <p:grpSpPr>
              <a:xfrm>
                <a:off x="3886200" y="4419600"/>
                <a:ext cx="990600" cy="1127109"/>
                <a:chOff x="7315200" y="2819400"/>
                <a:chExt cx="990600" cy="1127109"/>
              </a:xfrm>
            </p:grpSpPr>
            <p:sp>
              <p:nvSpPr>
                <p:cNvPr id="224" name="AutoShape 154"/>
                <p:cNvSpPr>
                  <a:spLocks noChangeArrowheads="1"/>
                </p:cNvSpPr>
                <p:nvPr/>
              </p:nvSpPr>
              <p:spPr bwMode="auto">
                <a:xfrm>
                  <a:off x="7315200" y="2819400"/>
                  <a:ext cx="990600" cy="990600"/>
                </a:xfrm>
                <a:prstGeom prst="flowChartAlternateProcess">
                  <a:avLst/>
                </a:prstGeom>
                <a:solidFill>
                  <a:srgbClr val="8BB2FF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anchor="ctr"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pic>
              <p:nvPicPr>
                <p:cNvPr id="225" name="Picture 157"/>
                <p:cNvPicPr>
                  <a:picLocks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7648575" y="3509962"/>
                  <a:ext cx="352425" cy="223838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</p:pic>
            <p:sp>
              <p:nvSpPr>
                <p:cNvPr id="226" name="Rectangle 188"/>
                <p:cNvSpPr>
                  <a:spLocks noChangeArrowheads="1"/>
                </p:cNvSpPr>
                <p:nvPr/>
              </p:nvSpPr>
              <p:spPr bwMode="auto">
                <a:xfrm>
                  <a:off x="7373937" y="2867025"/>
                  <a:ext cx="855663" cy="866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0" tIns="0" rIns="0" bIns="0" anchorCtr="1"/>
                <a:lstStyle/>
                <a:p>
                  <a:pPr algn="ctr" eaLnBrk="0" hangingPunct="0">
                    <a:lnSpc>
                      <a:spcPct val="90000"/>
                    </a:lnSpc>
                    <a:spcBef>
                      <a:spcPct val="0"/>
                    </a:spcBef>
                  </a:pPr>
                  <a:r>
                    <a:rPr lang="de-DE" sz="1600" b="1" dirty="0" smtClean="0">
                      <a:latin typeface="Arial" pitchFamily="34" charset="0"/>
                      <a:cs typeface="Arial" pitchFamily="34" charset="0"/>
                    </a:rPr>
                    <a:t>Core</a:t>
                  </a:r>
                  <a:endParaRPr lang="en-US" sz="1600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227" name="Group 216"/>
                <p:cNvGrpSpPr/>
                <p:nvPr/>
              </p:nvGrpSpPr>
              <p:grpSpPr>
                <a:xfrm>
                  <a:off x="7520898" y="3095714"/>
                  <a:ext cx="532462" cy="850795"/>
                  <a:chOff x="7481888" y="3079212"/>
                  <a:chExt cx="595341" cy="951264"/>
                </a:xfrm>
              </p:grpSpPr>
              <p:sp>
                <p:nvSpPr>
                  <p:cNvPr id="228" name="Freeform 14"/>
                  <p:cNvSpPr>
                    <a:spLocks/>
                  </p:cNvSpPr>
                  <p:nvPr/>
                </p:nvSpPr>
                <p:spPr bwMode="auto">
                  <a:xfrm>
                    <a:off x="7641802" y="3429946"/>
                    <a:ext cx="327892" cy="7525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90"/>
                      </a:cxn>
                      <a:cxn ang="0">
                        <a:pos x="499" y="90"/>
                      </a:cxn>
                      <a:cxn ang="0">
                        <a:pos x="499" y="0"/>
                      </a:cxn>
                    </a:cxnLst>
                    <a:rect l="0" t="0" r="r" b="b"/>
                    <a:pathLst>
                      <a:path w="499" h="90">
                        <a:moveTo>
                          <a:pt x="0" y="0"/>
                        </a:moveTo>
                        <a:lnTo>
                          <a:pt x="0" y="90"/>
                        </a:lnTo>
                        <a:lnTo>
                          <a:pt x="499" y="90"/>
                        </a:lnTo>
                        <a:lnTo>
                          <a:pt x="499" y="0"/>
                        </a:lnTo>
                      </a:path>
                    </a:pathLst>
                  </a:custGeom>
                  <a:noFill/>
                  <a:ln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lIns="0" tIns="0"/>
                  <a:lstStyle/>
                  <a:p>
                    <a:endParaRPr lang="en-US"/>
                  </a:p>
                </p:txBody>
              </p:sp>
              <p:sp>
                <p:nvSpPr>
                  <p:cNvPr id="229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7481888" y="3167900"/>
                    <a:ext cx="305047" cy="276827"/>
                  </a:xfrm>
                  <a:prstGeom prst="can">
                    <a:avLst>
                      <a:gd name="adj" fmla="val 25000"/>
                    </a:avLst>
                  </a:prstGeom>
                  <a:solidFill>
                    <a:srgbClr val="6699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 eaLnBrk="0" hangingPunct="0">
                      <a:lnSpc>
                        <a:spcPct val="100000"/>
                      </a:lnSpc>
                      <a:spcBef>
                        <a:spcPct val="0"/>
                      </a:spcBef>
                      <a:buFontTx/>
                      <a:buNone/>
                    </a:pPr>
                    <a:endParaRPr lang="en-US" sz="1600">
                      <a:ea typeface="ＭＳ Ｐゴシック" pitchFamily="34" charset="-128"/>
                    </a:endParaRPr>
                  </a:p>
                </p:txBody>
              </p:sp>
              <p:grpSp>
                <p:nvGrpSpPr>
                  <p:cNvPr id="230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7848778" y="3079212"/>
                    <a:ext cx="228451" cy="951264"/>
                    <a:chOff x="4120" y="2308"/>
                    <a:chExt cx="305" cy="1013"/>
                  </a:xfrm>
                </p:grpSpPr>
                <p:sp>
                  <p:nvSpPr>
                    <p:cNvPr id="231" name="Freeform 123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2" name="Rectangle 12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3" name="Oval 12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4" name="Group 126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38" name="Line 1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39" name="Line 1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0" name="Line 1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41" name="Line 1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35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6" name="Oval 13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37" name="Oval 13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164" name="Group 579"/>
              <p:cNvGrpSpPr/>
              <p:nvPr/>
            </p:nvGrpSpPr>
            <p:grpSpPr>
              <a:xfrm>
                <a:off x="5257800" y="4419600"/>
                <a:ext cx="990600" cy="990600"/>
                <a:chOff x="5257800" y="4419600"/>
                <a:chExt cx="990600" cy="990600"/>
              </a:xfrm>
            </p:grpSpPr>
            <p:sp>
              <p:nvSpPr>
                <p:cNvPr id="172" name="Rounded Rectangle 232"/>
                <p:cNvSpPr/>
                <p:nvPr/>
              </p:nvSpPr>
              <p:spPr bwMode="auto">
                <a:xfrm>
                  <a:off x="5257800" y="4419600"/>
                  <a:ext cx="990600" cy="990600"/>
                </a:xfrm>
                <a:prstGeom prst="roundRect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 w="12700" cap="flat" cmpd="sng" algn="ctr">
                  <a:noFill/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05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endParaRPr>
                </a:p>
              </p:txBody>
            </p:sp>
            <p:grpSp>
              <p:nvGrpSpPr>
                <p:cNvPr id="173" name="Group 61"/>
                <p:cNvGrpSpPr/>
                <p:nvPr/>
              </p:nvGrpSpPr>
              <p:grpSpPr>
                <a:xfrm>
                  <a:off x="5410172" y="4502656"/>
                  <a:ext cx="609597" cy="891069"/>
                  <a:chOff x="6324573" y="1828802"/>
                  <a:chExt cx="917573" cy="1341245"/>
                </a:xfrm>
              </p:grpSpPr>
              <p:grpSp>
                <p:nvGrpSpPr>
                  <p:cNvPr id="176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6972273" y="1828802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213" name="Freeform 11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4" name="Rectangle 1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5" name="Oval 1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216" name="Group 14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20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1" name="Line 1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2" name="Line 1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23" name="Line 1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217" name="Freeform 19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8" name="Oval 20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19" name="Oval 2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7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6756373" y="1901827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202" name="Freeform 23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3" name="Rectangle 2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4" name="Oval 2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205" name="Group 26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209" name="Line 2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0" name="Line 2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1" name="Line 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12" name="Line 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206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7" name="Oval 32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208" name="Oval 33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8" name="Group 34"/>
                  <p:cNvGrpSpPr>
                    <a:grpSpLocks/>
                  </p:cNvGrpSpPr>
                  <p:nvPr/>
                </p:nvGrpSpPr>
                <p:grpSpPr bwMode="auto">
                  <a:xfrm>
                    <a:off x="6540473" y="1973264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191" name="Freeform 35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2" name="Rectangle 36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3" name="Oval 37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194" name="Group 38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198" name="Line 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99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00" name="Line 4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201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195" name="Freeform 43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6" name="Oval 44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97" name="Oval 45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grpSp>
                <p:nvGrpSpPr>
                  <p:cNvPr id="179" name="Group 618"/>
                  <p:cNvGrpSpPr>
                    <a:grpSpLocks/>
                  </p:cNvGrpSpPr>
                  <p:nvPr/>
                </p:nvGrpSpPr>
                <p:grpSpPr bwMode="auto">
                  <a:xfrm>
                    <a:off x="6324573" y="2046289"/>
                    <a:ext cx="269873" cy="1123758"/>
                    <a:chOff x="4120" y="2308"/>
                    <a:chExt cx="305" cy="1013"/>
                  </a:xfrm>
                </p:grpSpPr>
                <p:sp>
                  <p:nvSpPr>
                    <p:cNvPr id="180" name="Freeform 619"/>
                    <p:cNvSpPr>
                      <a:spLocks/>
                    </p:cNvSpPr>
                    <p:nvPr/>
                  </p:nvSpPr>
                  <p:spPr bwMode="auto">
                    <a:xfrm flipH="1">
                      <a:off x="4378" y="2308"/>
                      <a:ext cx="47" cy="415"/>
                    </a:xfrm>
                    <a:custGeom>
                      <a:avLst/>
                      <a:gdLst/>
                      <a:ahLst/>
                      <a:cxnLst>
                        <a:cxn ang="0">
                          <a:pos x="90" y="546"/>
                        </a:cxn>
                        <a:cxn ang="0">
                          <a:pos x="0" y="432"/>
                        </a:cxn>
                        <a:cxn ang="0">
                          <a:pos x="0" y="0"/>
                        </a:cxn>
                        <a:cxn ang="0">
                          <a:pos x="84" y="42"/>
                        </a:cxn>
                        <a:cxn ang="0">
                          <a:pos x="90" y="546"/>
                        </a:cxn>
                      </a:cxnLst>
                      <a:rect l="0" t="0" r="r" b="b"/>
                      <a:pathLst>
                        <a:path w="90" h="546">
                          <a:moveTo>
                            <a:pt x="90" y="546"/>
                          </a:moveTo>
                          <a:lnTo>
                            <a:pt x="0" y="432"/>
                          </a:lnTo>
                          <a:lnTo>
                            <a:pt x="0" y="0"/>
                          </a:lnTo>
                          <a:lnTo>
                            <a:pt x="84" y="42"/>
                          </a:lnTo>
                          <a:lnTo>
                            <a:pt x="90" y="546"/>
                          </a:lnTo>
                          <a:close/>
                        </a:path>
                      </a:pathLst>
                    </a:custGeom>
                    <a:solidFill>
                      <a:srgbClr val="006699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1" name="Rectangle 620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27" y="2340"/>
                      <a:ext cx="255" cy="383"/>
                    </a:xfrm>
                    <a:prstGeom prst="rect">
                      <a:avLst/>
                    </a:prstGeom>
                    <a:solidFill>
                      <a:srgbClr val="0078AA"/>
                    </a:solidFill>
                    <a:ln w="1588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2" name="Oval 621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78" y="2390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grpSp>
                  <p:nvGrpSpPr>
                    <p:cNvPr id="183" name="Group 622"/>
                    <p:cNvGrpSpPr>
                      <a:grpSpLocks/>
                    </p:cNvGrpSpPr>
                    <p:nvPr/>
                  </p:nvGrpSpPr>
                  <p:grpSpPr bwMode="auto">
                    <a:xfrm flipH="1">
                      <a:off x="4164" y="3177"/>
                      <a:ext cx="152" cy="144"/>
                      <a:chOff x="3216" y="2784"/>
                      <a:chExt cx="192" cy="144"/>
                    </a:xfrm>
                  </p:grpSpPr>
                  <p:sp>
                    <p:nvSpPr>
                      <p:cNvPr id="187" name="Line 62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784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88" name="Line 6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32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89" name="Line 6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880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  <p:sp>
                    <p:nvSpPr>
                      <p:cNvPr id="190" name="Line 62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216" y="2928"/>
                        <a:ext cx="192" cy="0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rgbClr val="CCECFF"/>
                        </a:solidFill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US" sz="1050"/>
                      </a:p>
                    </p:txBody>
                  </p:sp>
                </p:grpSp>
                <p:sp>
                  <p:nvSpPr>
                    <p:cNvPr id="184" name="Freeform 627"/>
                    <p:cNvSpPr>
                      <a:spLocks/>
                    </p:cNvSpPr>
                    <p:nvPr/>
                  </p:nvSpPr>
                  <p:spPr bwMode="auto">
                    <a:xfrm>
                      <a:off x="4120" y="2311"/>
                      <a:ext cx="301" cy="35"/>
                    </a:xfrm>
                    <a:custGeom>
                      <a:avLst/>
                      <a:gdLst/>
                      <a:ahLst/>
                      <a:cxnLst>
                        <a:cxn ang="0">
                          <a:pos x="259" y="35"/>
                        </a:cxn>
                        <a:cxn ang="0">
                          <a:pos x="0" y="35"/>
                        </a:cxn>
                        <a:cxn ang="0">
                          <a:pos x="81" y="0"/>
                        </a:cxn>
                        <a:cxn ang="0">
                          <a:pos x="301" y="0"/>
                        </a:cxn>
                        <a:cxn ang="0">
                          <a:pos x="259" y="35"/>
                        </a:cxn>
                      </a:cxnLst>
                      <a:rect l="0" t="0" r="r" b="b"/>
                      <a:pathLst>
                        <a:path w="301" h="35">
                          <a:moveTo>
                            <a:pt x="259" y="35"/>
                          </a:moveTo>
                          <a:lnTo>
                            <a:pt x="0" y="35"/>
                          </a:lnTo>
                          <a:lnTo>
                            <a:pt x="81" y="0"/>
                          </a:lnTo>
                          <a:lnTo>
                            <a:pt x="301" y="0"/>
                          </a:lnTo>
                          <a:lnTo>
                            <a:pt x="259" y="35"/>
                          </a:lnTo>
                          <a:close/>
                        </a:path>
                      </a:pathLst>
                    </a:custGeom>
                    <a:solidFill>
                      <a:srgbClr val="00B4FF"/>
                    </a:solidFill>
                    <a:ln w="1588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5" name="Oval 628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170" y="2386"/>
                      <a:ext cx="37" cy="36"/>
                    </a:xfrm>
                    <a:prstGeom prst="ellipse">
                      <a:avLst/>
                    </a:prstGeom>
                    <a:solidFill>
                      <a:srgbClr val="FFC9C9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86" name="Oval 629"/>
                    <p:cNvSpPr>
                      <a:spLocks noChangeArrowheads="1"/>
                    </p:cNvSpPr>
                    <p:nvPr/>
                  </p:nvSpPr>
                  <p:spPr bwMode="auto">
                    <a:xfrm flipH="1">
                      <a:off x="4224" y="2386"/>
                      <a:ext cx="37" cy="36"/>
                    </a:xfrm>
                    <a:prstGeom prst="ellipse">
                      <a:avLst/>
                    </a:prstGeom>
                    <a:solidFill>
                      <a:srgbClr val="CCFF33"/>
                    </a:solidFill>
                    <a:ln w="12700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</p:grpSp>
            <p:graphicFrame>
              <p:nvGraphicFramePr>
                <p:cNvPr id="174" name="Object 15">
                  <a:hlinkClick r:id="" action="ppaction://ole?verb=0"/>
                </p:cNvPr>
                <p:cNvGraphicFramePr>
                  <a:graphicFrameLocks/>
                </p:cNvGraphicFramePr>
                <p:nvPr/>
              </p:nvGraphicFramePr>
              <p:xfrm>
                <a:off x="5341951" y="4939236"/>
                <a:ext cx="798445" cy="429931"/>
              </p:xfrm>
              <a:graphic>
                <a:graphicData uri="http://schemas.openxmlformats.org/presentationml/2006/ole">
                  <p:oleObj spid="_x0000_s51203" name="Clip" r:id="rId5" imgW="5759280" imgH="3222360" progId="">
                    <p:embed/>
                  </p:oleObj>
                </a:graphicData>
              </a:graphic>
            </p:graphicFrame>
            <p:sp>
              <p:nvSpPr>
                <p:cNvPr id="17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428250" y="5001446"/>
                  <a:ext cx="637243" cy="2539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r>
                    <a:rPr lang="en-US" sz="1050" dirty="0" smtClean="0">
                      <a:latin typeface="Arial" pitchFamily="34" charset="0"/>
                      <a:ea typeface="ＭＳ Ｐゴシック" pitchFamily="34" charset="-128"/>
                      <a:cs typeface="Arial" pitchFamily="34" charset="0"/>
                    </a:rPr>
                    <a:t>Internet</a:t>
                  </a:r>
                  <a:endParaRPr lang="en-US" sz="1050" dirty="0">
                    <a:latin typeface="Arial" pitchFamily="34" charset="0"/>
                    <a:ea typeface="ＭＳ Ｐゴシック" pitchFamily="34" charset="-128"/>
                    <a:cs typeface="Arial" pitchFamily="34" charset="0"/>
                  </a:endParaRPr>
                </a:p>
              </p:txBody>
            </p:sp>
          </p:grpSp>
          <p:cxnSp>
            <p:nvCxnSpPr>
              <p:cNvPr id="165" name="Straight Connector 284"/>
              <p:cNvCxnSpPr>
                <a:endCxn id="224" idx="1"/>
              </p:cNvCxnSpPr>
              <p:nvPr/>
            </p:nvCxnSpPr>
            <p:spPr bwMode="auto">
              <a:xfrm>
                <a:off x="3124200" y="4914900"/>
                <a:ext cx="762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66" name="Oval 165"/>
              <p:cNvSpPr/>
              <p:nvPr/>
            </p:nvSpPr>
            <p:spPr bwMode="auto">
              <a:xfrm>
                <a:off x="3429000" y="4849494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67" name="TextBox 286"/>
              <p:cNvSpPr txBox="1"/>
              <p:nvPr/>
            </p:nvSpPr>
            <p:spPr>
              <a:xfrm>
                <a:off x="3276600" y="4544694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R3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68" name="Straight Connector 287"/>
              <p:cNvCxnSpPr>
                <a:stCxn id="224" idx="3"/>
                <a:endCxn id="172" idx="1"/>
              </p:cNvCxnSpPr>
              <p:nvPr/>
            </p:nvCxnSpPr>
            <p:spPr bwMode="auto">
              <a:xfrm>
                <a:off x="4876800" y="4914900"/>
                <a:ext cx="381000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69" name="Straight Connector 288"/>
              <p:cNvCxnSpPr>
                <a:endCxn id="224" idx="0"/>
              </p:cNvCxnSpPr>
              <p:nvPr/>
            </p:nvCxnSpPr>
            <p:spPr bwMode="auto">
              <a:xfrm>
                <a:off x="4381500" y="2724150"/>
                <a:ext cx="0" cy="16954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70" name="Oval 169"/>
              <p:cNvSpPr/>
              <p:nvPr/>
            </p:nvSpPr>
            <p:spPr bwMode="auto">
              <a:xfrm>
                <a:off x="4314611" y="3838970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71" name="TextBox 292"/>
              <p:cNvSpPr txBox="1"/>
              <p:nvPr/>
            </p:nvSpPr>
            <p:spPr>
              <a:xfrm>
                <a:off x="3886200" y="3733800"/>
                <a:ext cx="479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dirty="0" smtClean="0">
                    <a:latin typeface="Arial" pitchFamily="34" charset="0"/>
                    <a:cs typeface="Arial" pitchFamily="34" charset="0"/>
                  </a:rPr>
                  <a:t>R5</a:t>
                </a:r>
                <a:endParaRPr lang="en-US" sz="18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2" name="Group 294"/>
            <p:cNvGrpSpPr/>
            <p:nvPr/>
          </p:nvGrpSpPr>
          <p:grpSpPr>
            <a:xfrm>
              <a:off x="381000" y="1733550"/>
              <a:ext cx="990600" cy="990600"/>
              <a:chOff x="381000" y="1962150"/>
              <a:chExt cx="990600" cy="990600"/>
            </a:xfrm>
          </p:grpSpPr>
          <p:sp>
            <p:nvSpPr>
              <p:cNvPr id="273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274" name="Picture 293" descr="MC90043983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Contributors to this work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9386888" y="6581775"/>
            <a:ext cx="427037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7FDA025-BB82-42F1-81CF-C463D516A38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7875" y="2055813"/>
            <a:ext cx="3541714" cy="320516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3" cstate="print"/>
          <a:srcRect r="3247"/>
          <a:stretch>
            <a:fillRect/>
          </a:stretch>
        </p:blipFill>
        <p:spPr bwMode="auto">
          <a:xfrm>
            <a:off x="6286503" y="1131888"/>
            <a:ext cx="1135063" cy="4000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2250" y="1004888"/>
            <a:ext cx="571500" cy="45561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5" cstate="print"/>
          <a:srcRect r="2182"/>
          <a:stretch>
            <a:fillRect/>
          </a:stretch>
        </p:blipFill>
        <p:spPr bwMode="auto">
          <a:xfrm>
            <a:off x="3568700" y="1060450"/>
            <a:ext cx="1423988" cy="4000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56466" y="1776413"/>
            <a:ext cx="1736725" cy="558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4" name="Picture 1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1541" y="2963869"/>
            <a:ext cx="1357312" cy="3460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5" name="Picture 21"/>
          <p:cNvPicPr>
            <a:picLocks noChangeAspect="1" noChangeArrowheads="1"/>
          </p:cNvPicPr>
          <p:nvPr/>
        </p:nvPicPr>
        <p:blipFill>
          <a:blip r:embed="rId8" cstate="print"/>
          <a:srcRect r="2139" b="3636"/>
          <a:stretch>
            <a:fillRect/>
          </a:stretch>
        </p:blipFill>
        <p:spPr bwMode="auto">
          <a:xfrm>
            <a:off x="1046163" y="2335219"/>
            <a:ext cx="1452562" cy="168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6" name="Picture 22"/>
          <p:cNvPicPr>
            <a:picLocks noChangeAspect="1" noChangeArrowheads="1"/>
          </p:cNvPicPr>
          <p:nvPr/>
        </p:nvPicPr>
        <p:blipFill>
          <a:blip r:embed="rId9" cstate="print"/>
          <a:srcRect r="1724"/>
          <a:stretch>
            <a:fillRect/>
          </a:stretch>
        </p:blipFill>
        <p:spPr bwMode="auto">
          <a:xfrm>
            <a:off x="3905250" y="6037269"/>
            <a:ext cx="1447800" cy="40163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7" name="Picture 23"/>
          <p:cNvPicPr>
            <a:picLocks noChangeAspect="1" noChangeArrowheads="1"/>
          </p:cNvPicPr>
          <p:nvPr/>
        </p:nvPicPr>
        <p:blipFill>
          <a:blip r:embed="rId10" cstate="print"/>
          <a:srcRect l="3191" t="19547" r="5316" b="13031"/>
          <a:stretch>
            <a:fillRect/>
          </a:stretch>
        </p:blipFill>
        <p:spPr bwMode="auto">
          <a:xfrm>
            <a:off x="606425" y="3662366"/>
            <a:ext cx="2024063" cy="56038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8" name="Picture 2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30488" y="5416556"/>
            <a:ext cx="792162" cy="72866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</p:pic>
      <p:pic>
        <p:nvPicPr>
          <p:cNvPr id="19" name="Picture 24" descr="AlcatelLucent_Hor_2col_lrg"/>
          <p:cNvPicPr>
            <a:picLocks noChangeAspect="1" noChangeArrowheads="1"/>
          </p:cNvPicPr>
          <p:nvPr/>
        </p:nvPicPr>
        <p:blipFill>
          <a:blip r:embed="rId12" cstate="print"/>
          <a:srcRect t="21959" b="18991"/>
          <a:stretch>
            <a:fillRect/>
          </a:stretch>
        </p:blipFill>
        <p:spPr bwMode="auto">
          <a:xfrm>
            <a:off x="1046167" y="4525963"/>
            <a:ext cx="2060575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24" descr="16.menu-uoa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8566" y="5284794"/>
            <a:ext cx="1673225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5" descr="18.logo_en-US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04078" y="2851150"/>
            <a:ext cx="2297113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6" descr="14.UCL.bmp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0241" y="1574800"/>
            <a:ext cx="1354137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9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084888" y="5915031"/>
            <a:ext cx="774700" cy="68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297613" y="3422650"/>
            <a:ext cx="1123950" cy="1276350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  <a:miter lim="800000"/>
            <a:headEnd/>
            <a:tailEnd/>
          </a:ln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239128" y="3309944"/>
            <a:ext cx="12620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897816" y="4278319"/>
            <a:ext cx="13239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40"/>
          <p:cNvSpPr txBox="1">
            <a:spLocks noChangeArrowheads="1"/>
          </p:cNvSpPr>
          <p:nvPr/>
        </p:nvSpPr>
        <p:spPr bwMode="auto">
          <a:xfrm>
            <a:off x="6774008" y="4487863"/>
            <a:ext cx="42992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800">
                <a:latin typeface="Calibri" pitchFamily="34" charset="0"/>
              </a:rPr>
              <a:t>Japan</a:t>
            </a:r>
          </a:p>
        </p:txBody>
      </p:sp>
      <p:sp>
        <p:nvSpPr>
          <p:cNvPr id="28" name="Espace réservé de la date 2"/>
          <p:cNvSpPr txBox="1">
            <a:spLocks/>
          </p:cNvSpPr>
          <p:nvPr/>
        </p:nvSpPr>
        <p:spPr bwMode="auto">
          <a:xfrm>
            <a:off x="577850" y="6604000"/>
            <a:ext cx="3943350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77925" tIns="38963" rIns="77925" bIns="38963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IETF 86 – 29th NMRG meeting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5450" y="271987"/>
            <a:ext cx="9236075" cy="760413"/>
          </a:xfrm>
        </p:spPr>
        <p:txBody>
          <a:bodyPr/>
          <a:lstStyle/>
          <a:p>
            <a:r>
              <a:rPr lang="en-US" sz="3600" dirty="0" smtClean="0"/>
              <a:t>Questions / Discussions</a:t>
            </a:r>
            <a:endParaRPr lang="en-US" sz="360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IEEE 802 OmniRAN -- March 2013, Orlando, USA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CC77D8D-63D0-466E-B81A-89D4C03C0A5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EDC338AD-0808-4DBC-94AB-513E7FA1C7B0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85900" y="2011363"/>
            <a:ext cx="6934200" cy="3281362"/>
          </a:xfrm>
          <a:prstGeom prst="rect">
            <a:avLst/>
          </a:prstGeom>
        </p:spPr>
        <p:txBody>
          <a:bodyPr lIns="77925" tIns="38963" rIns="77925" bIns="38963"/>
          <a:lstStyle/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MOTIVATIONS</a:t>
            </a:r>
            <a:endParaRPr kumimoji="1" lang="en-US" sz="2000" kern="0" dirty="0">
              <a:solidFill>
                <a:srgbClr val="0070C0"/>
              </a:solidFill>
              <a:latin typeface="Calibri" pitchFamily="34" charset="0"/>
              <a:cs typeface="+mn-cs"/>
            </a:endParaRP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UMF IN A NUTSHELL</a:t>
            </a: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r>
              <a:rPr kumimoji="1" lang="en-US" sz="2000" kern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Topics </a:t>
            </a:r>
            <a:r>
              <a:rPr kumimoji="1" lang="en-US" sz="2000" kern="0" dirty="0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of potential immediate interest to </a:t>
            </a:r>
            <a:r>
              <a:rPr kumimoji="1" lang="en-US" sz="2000" kern="0" dirty="0" err="1" smtClean="0">
                <a:solidFill>
                  <a:srgbClr val="0070C0"/>
                </a:solidFill>
                <a:latin typeface="Calibri" pitchFamily="34" charset="0"/>
                <a:cs typeface="+mn-cs"/>
              </a:rPr>
              <a:t>OmniRAN</a:t>
            </a:r>
            <a:endParaRPr kumimoji="1" lang="en-US" sz="2000" kern="0" dirty="0" smtClean="0">
              <a:solidFill>
                <a:srgbClr val="0070C0"/>
              </a:solidFill>
              <a:latin typeface="Calibri" pitchFamily="34" charset="0"/>
            </a:endParaRPr>
          </a:p>
          <a:p>
            <a:pPr marL="292219" indent="-292219">
              <a:lnSpc>
                <a:spcPct val="90000"/>
              </a:lnSpc>
              <a:spcBef>
                <a:spcPct val="50000"/>
              </a:spcBef>
              <a:buClr>
                <a:srgbClr val="4F81BD"/>
              </a:buClr>
              <a:buSzPct val="120000"/>
              <a:defRPr/>
            </a:pPr>
            <a:endParaRPr kumimoji="1" lang="en-US" sz="2000" kern="0" dirty="0">
              <a:solidFill>
                <a:srgbClr val="0070C0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7" name="Rectangle 9"/>
          <p:cNvSpPr txBox="1">
            <a:spLocks noChangeArrowheads="1"/>
          </p:cNvSpPr>
          <p:nvPr/>
        </p:nvSpPr>
        <p:spPr>
          <a:xfrm>
            <a:off x="1485900" y="485781"/>
            <a:ext cx="6934200" cy="676275"/>
          </a:xfrm>
          <a:prstGeom prst="rect">
            <a:avLst/>
          </a:prstGeom>
        </p:spPr>
        <p:txBody>
          <a:bodyPr lIns="77925" tIns="38963" rIns="77925" bIns="38963"/>
          <a:lstStyle/>
          <a:p>
            <a:pPr algn="ctr">
              <a:lnSpc>
                <a:spcPct val="85000"/>
              </a:lnSpc>
              <a:defRPr/>
            </a:pPr>
            <a:r>
              <a:rPr kumimoji="1" lang="en-US" sz="4600" b="0" kern="0" dirty="0" smtClean="0">
                <a:solidFill>
                  <a:srgbClr val="7030A0"/>
                </a:solidFill>
                <a:latin typeface="Calibri" pitchFamily="34" charset="0"/>
                <a:ea typeface="+mj-ea"/>
                <a:cs typeface="+mj-cs"/>
              </a:rPr>
              <a:t>OVERVIEW</a:t>
            </a:r>
            <a:endParaRPr kumimoji="1" lang="en-US" sz="4600" b="0" kern="0" dirty="0">
              <a:solidFill>
                <a:srgbClr val="7030A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7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2E227160-4B6E-4CE1-A302-3FE259B6CF69}" type="slidenum">
              <a:rPr lang="en-US"/>
              <a:pPr/>
              <a:t>3</a:t>
            </a:fld>
            <a:endParaRPr lang="en-US"/>
          </a:p>
        </p:txBody>
      </p:sp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PROBLEM STATEMENT</a:t>
            </a:r>
            <a:r>
              <a:rPr lang="fr-FR" dirty="0" smtClean="0"/>
              <a:t>	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Simple facts/observations on today’s networks: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volume of traffic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number of devices/interactions (e.g. Machine-to-Machine)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Increasing number of services and related </a:t>
            </a:r>
            <a:r>
              <a:rPr lang="en-US" dirty="0" err="1" smtClean="0"/>
              <a:t>QoS</a:t>
            </a:r>
            <a:r>
              <a:rPr lang="en-US" dirty="0" smtClean="0"/>
              <a:t> constraints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(still) technology heterogeneity and legacy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(still) technology/administrative silos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16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Which generates the following problematic situation and detrimental impacts: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Complexity of distributed systems and their control/management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Reaching the limit of current management/operation practices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scalability, speed, highly human–dependent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Network capabilities under-utilization 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worst-case/over provisioning, unused advanced features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New service or application deployment difficulty 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slow time-to-deploy and tedious multi-techno/vendor mapping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GOAL</a:t>
            </a:r>
            <a:endParaRPr lang="fr-F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The ultimate goal of self-managing networks is to overcome these limits by providing intelligent, adaptive, modular, and automated carrier-grade control functions for seamless, end-to-end and cross-technology interworking 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16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Objectives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Multi-facet unification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 Federation of existing architectures and </a:t>
            </a:r>
            <a:r>
              <a:rPr lang="en-US" dirty="0" smtClean="0"/>
              <a:t>unification management </a:t>
            </a:r>
            <a:r>
              <a:rPr lang="en-US" sz="1400" dirty="0" smtClean="0"/>
              <a:t>principles across multiple technologies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Network empowerment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Embed intelligence to achieve true self-managing networks</a:t>
            </a:r>
            <a:endParaRPr lang="en-US" sz="1800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 Industry readiness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Demonstrate </a:t>
            </a:r>
            <a:r>
              <a:rPr lang="en-US" sz="1400" dirty="0" err="1" smtClean="0"/>
              <a:t>deployability</a:t>
            </a:r>
            <a:r>
              <a:rPr lang="en-US" sz="1400" dirty="0" smtClean="0"/>
              <a:t> and develop migration strategies for adoption by </a:t>
            </a:r>
            <a:r>
              <a:rPr lang="en-US" sz="1400" dirty="0" err="1" smtClean="0"/>
              <a:t>telcos</a:t>
            </a:r>
            <a:r>
              <a:rPr lang="en-US" sz="1400" dirty="0" smtClean="0"/>
              <a:t>/vendors</a:t>
            </a:r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Trust and confidence</a:t>
            </a:r>
          </a:p>
          <a:p>
            <a:pPr lvl="2">
              <a:spcBef>
                <a:spcPct val="0"/>
              </a:spcBef>
              <a:spcAft>
                <a:spcPts val="300"/>
              </a:spcAft>
            </a:pPr>
            <a:r>
              <a:rPr lang="en-US" sz="1400" dirty="0" smtClean="0"/>
              <a:t>Demonstrate  the  reliability  of  every  autonomic  solution and </a:t>
            </a:r>
            <a:r>
              <a:rPr lang="en-US" dirty="0" smtClean="0"/>
              <a:t>d</a:t>
            </a:r>
            <a:r>
              <a:rPr lang="en-US" sz="1400" dirty="0" smtClean="0"/>
              <a:t>evelop standard testing and certification</a:t>
            </a:r>
            <a:endParaRPr lang="en-US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2000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In this context, standardization is a must!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425450" y="260350"/>
            <a:ext cx="9236075" cy="592138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dirty="0" smtClean="0"/>
              <a:t>MOTIVATIONS</a:t>
            </a:r>
            <a:br>
              <a:rPr lang="fr-FR" dirty="0" smtClean="0"/>
            </a:br>
            <a:r>
              <a:rPr lang="fr-FR" b="0" dirty="0" smtClean="0">
                <a:solidFill>
                  <a:srgbClr val="34B4E4"/>
                </a:solidFill>
              </a:rPr>
              <a:t>CHALLENGES</a:t>
            </a:r>
            <a:endParaRPr lang="fr-FR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 bwMode="auto">
          <a:xfrm>
            <a:off x="425450" y="1309688"/>
            <a:ext cx="9236075" cy="4989512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Genuine research challenges (still) exist to design and develop algorithms and mechanisms capable of replacing human operation | expertise | reasoning.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An important and complex research challenge arises for the coordination of interactions among autonomic entities (conflict-resolution, stability assurance, multi-objective optimization)</a:t>
            </a:r>
          </a:p>
          <a:p>
            <a:pPr>
              <a:spcBef>
                <a:spcPct val="0"/>
              </a:spcBef>
              <a:spcAft>
                <a:spcPts val="300"/>
              </a:spcAft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New solutions have to be extensively and rigorously tested and exercised on real use cases and field trials to prove their applicability in carrier-grade environments and build trust and confidence from the operators in their performance and safe behaviors.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dirty="0" smtClean="0"/>
          </a:p>
          <a:p>
            <a:pPr lvl="1">
              <a:spcBef>
                <a:spcPct val="0"/>
              </a:spcBef>
              <a:spcAft>
                <a:spcPts val="300"/>
              </a:spcAft>
            </a:pPr>
            <a:r>
              <a:rPr lang="en-US" dirty="0" smtClean="0"/>
              <a:t>A unified framework is then needed to enable seamless, plug-and-play deployment and interoperable operations of the autonomic mechanisms. Designing this unified framework is a challenge in itself besides the required efforts for (pre-)standardization.</a:t>
            </a:r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endParaRPr lang="en-US" dirty="0" smtClean="0"/>
          </a:p>
          <a:p>
            <a:pPr>
              <a:spcBef>
                <a:spcPct val="0"/>
              </a:spcBef>
              <a:spcAft>
                <a:spcPts val="300"/>
              </a:spcAft>
              <a:buNone/>
            </a:pPr>
            <a:r>
              <a:rPr lang="en-US" dirty="0" smtClean="0"/>
              <a:t>Most importantly, these four research challenges should be addressed concurrently which increases the difficulty of the task.</a:t>
            </a:r>
            <a:endParaRPr lang="en-US" sz="24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61D2B096-6FE8-4E75-96F1-2CF0E7200256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UMF IN A NUTSHELL</a:t>
            </a:r>
            <a:endParaRPr lang="en-US" dirty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fld id="{2E227160-4B6E-4CE1-A302-3FE259B6CF69}" type="slidenum">
              <a:rPr lang="en-US"/>
              <a:pPr/>
              <a:t>7</a:t>
            </a:fld>
            <a:endParaRPr lang="en-US"/>
          </a:p>
        </p:txBody>
      </p:sp>
      <p:sp>
        <p:nvSpPr>
          <p:cNvPr id="410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TOWARDS A REFERENCE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Solid, well-recognized understanding and knowledge of a specific domain, aiming at improving reuse of design expertise and productivity, facilitating the development of systems of that domain</a:t>
            </a:r>
            <a:r>
              <a:rPr lang="en-US" baseline="30000" dirty="0" smtClean="0"/>
              <a:t>[1]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425450" y="6451600"/>
            <a:ext cx="3943350" cy="304800"/>
          </a:xfrm>
        </p:spPr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pic>
        <p:nvPicPr>
          <p:cNvPr id="768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8406" y="1060945"/>
            <a:ext cx="6724482" cy="401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Date Placeholder 3"/>
          <p:cNvSpPr txBox="1">
            <a:spLocks/>
          </p:cNvSpPr>
          <p:nvPr/>
        </p:nvSpPr>
        <p:spPr>
          <a:xfrm>
            <a:off x="2994585" y="6451600"/>
            <a:ext cx="5526327" cy="304800"/>
          </a:xfrm>
          <a:prstGeom prst="rect">
            <a:avLst/>
          </a:prstGeom>
        </p:spPr>
        <p:txBody>
          <a:bodyPr lIns="77925" tIns="38963" rIns="77925" bIns="38963"/>
          <a:lstStyle/>
          <a:p>
            <a:pPr lvl="0" eaLnBrk="0" hangingPunct="0">
              <a:spcBef>
                <a:spcPct val="50000"/>
              </a:spcBef>
            </a:pPr>
            <a:r>
              <a:rPr lang="en-US" sz="900" b="0" dirty="0" smtClean="0">
                <a:solidFill>
                  <a:srgbClr val="7030A0"/>
                </a:solidFill>
                <a:latin typeface="Calibri" pitchFamily="34" charset="0"/>
                <a:cs typeface="+mn-cs"/>
              </a:rPr>
              <a:t>[1] Nakagawa et al., Using systematic review to elicit requirements of reference architectures, in WER 2011.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UMF IN A NUTSHELL</a:t>
            </a:r>
            <a:br>
              <a:rPr lang="en-US" dirty="0" smtClean="0"/>
            </a:br>
            <a:r>
              <a:rPr lang="fr-FR" b="0" dirty="0" smtClean="0">
                <a:solidFill>
                  <a:srgbClr val="34B4E4"/>
                </a:solidFill>
              </a:rPr>
              <a:t>NETWORK EMPOWERMENT MECHANISM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Approach: The right key to the lock </a:t>
            </a:r>
          </a:p>
          <a:p>
            <a:pPr lvl="1"/>
            <a:r>
              <a:rPr lang="en-US" dirty="0" smtClean="0"/>
              <a:t>Use the relevant method to solve a concrete operational problem in a specific networking environment</a:t>
            </a:r>
          </a:p>
          <a:p>
            <a:pPr lvl="1"/>
            <a:r>
              <a:rPr lang="en-US" dirty="0" smtClean="0"/>
              <a:t>Realize a purposeful self-management function (closed control loop)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NEM = </a:t>
            </a:r>
            <a:r>
              <a:rPr lang="en-US" dirty="0" smtClean="0">
                <a:solidFill>
                  <a:srgbClr val="006600"/>
                </a:solidFill>
              </a:rPr>
              <a:t>method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FF0000"/>
                </a:solidFill>
              </a:rPr>
              <a:t>objective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7030A0"/>
                </a:solidFill>
              </a:rPr>
              <a:t>context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Bayesian inference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/>
              <a:t>for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fault diagnosis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FTTH networks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Genetic algorithm</a:t>
            </a:r>
            <a:r>
              <a:rPr lang="en-US" dirty="0" smtClean="0">
                <a:solidFill>
                  <a:srgbClr val="3B016B"/>
                </a:solidFill>
              </a:rPr>
              <a:t> </a:t>
            </a:r>
            <a:r>
              <a:rPr lang="en-US" dirty="0" smtClean="0"/>
              <a:t>for</a:t>
            </a:r>
            <a:r>
              <a:rPr lang="en-US" dirty="0" smtClean="0">
                <a:solidFill>
                  <a:srgbClr val="404040"/>
                </a:solidFill>
              </a:rPr>
              <a:t> </a:t>
            </a:r>
            <a:r>
              <a:rPr lang="en-US" dirty="0" smtClean="0">
                <a:solidFill>
                  <a:srgbClr val="FF3300"/>
                </a:solidFill>
              </a:rPr>
              <a:t>interference coordination</a:t>
            </a:r>
            <a:r>
              <a:rPr lang="en-US" dirty="0" smtClean="0">
                <a:solidFill>
                  <a:srgbClr val="3B016B"/>
                </a:solidFill>
              </a:rPr>
              <a:t> </a:t>
            </a:r>
            <a:r>
              <a:rPr lang="en-US" dirty="0" smtClean="0"/>
              <a:t>in</a:t>
            </a:r>
            <a:r>
              <a:rPr lang="en-US" dirty="0" smtClean="0">
                <a:solidFill>
                  <a:srgbClr val="2A73B3"/>
                </a:solidFill>
              </a:rPr>
              <a:t> </a:t>
            </a:r>
            <a:r>
              <a:rPr lang="en-US" dirty="0" smtClean="0">
                <a:solidFill>
                  <a:srgbClr val="7030A0"/>
                </a:solidFill>
              </a:rPr>
              <a:t>LTE networks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Use of </a:t>
            </a:r>
            <a:r>
              <a:rPr lang="en-US" dirty="0" smtClean="0">
                <a:solidFill>
                  <a:srgbClr val="007400"/>
                </a:solidFill>
              </a:rPr>
              <a:t>Self-organizing maps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/>
              <a:t>for </a:t>
            </a:r>
            <a:r>
              <a:rPr lang="en-US" dirty="0" smtClean="0">
                <a:solidFill>
                  <a:srgbClr val="FF3300"/>
                </a:solidFill>
              </a:rPr>
              <a:t>Congestion Prediction</a:t>
            </a:r>
            <a:r>
              <a:rPr lang="en-US" dirty="0" smtClean="0"/>
              <a:t> in </a:t>
            </a:r>
            <a:r>
              <a:rPr lang="en-US" dirty="0" smtClean="0">
                <a:solidFill>
                  <a:srgbClr val="7030A0"/>
                </a:solidFill>
              </a:rPr>
              <a:t>Core  IP networks</a:t>
            </a: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None/>
            </a:pPr>
            <a:r>
              <a:rPr lang="en-US" dirty="0" smtClean="0"/>
              <a:t>NEM = abstraction of an autonomic function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External interfaces </a:t>
            </a:r>
            <a:r>
              <a:rPr lang="en-US" sz="1600" dirty="0" smtClean="0"/>
              <a:t>(called “skin” in the UMF terminology)</a:t>
            </a:r>
            <a:endParaRPr lang="en-US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Description, properties, capabilities, behavior </a:t>
            </a:r>
            <a:r>
              <a:rPr lang="en-US" sz="1600" dirty="0" smtClean="0"/>
              <a:t>(called “manifest” in the UMF terminology)</a:t>
            </a:r>
            <a:endParaRPr lang="en-US" dirty="0" smtClean="0"/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Enabling to capture also interactions and relationships with other NEMs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 smtClean="0"/>
              <a:t>Providing uniform model and control means</a:t>
            </a:r>
            <a:endParaRPr lang="en-US" dirty="0" smtClean="0">
              <a:solidFill>
                <a:srgbClr val="7030A0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</a:pP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IEEE 802 OmniRAN -- March 2013, Orlando, USA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E6D71B-46DE-4C66-8C2D-24D01684DEA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CLINAME" val="ൟ൸്൶൫ൽൽ൳൰൳൯൮"/>
  <p:tag name="DATETIME" val="഼ഹ഻ഽഹ഼ഺഺൃപപ഻ുൄിീ൚ൗപല൑ൗ൞വ഻ൄഺള"/>
  <p:tag name="DONEBY" val="൝൞൦൑൳൶൶൯ൽപ്ോ൝ോ൘൙ൠോ"/>
  <p:tag name="IPADDRESS" val="൚ോ൜ഺ഼ഽ഻഼"/>
  <p:tag name="APPVER" val="഻സ഼"/>
  <p:tag name="RANDOM" val="10"/>
  <p:tag name="CHECKSUM" val="ാീി഼"/>
</p:tagLst>
</file>

<file path=ppt/theme/theme1.xml><?xml version="1.0" encoding="utf-8"?>
<a:theme xmlns:a="http://schemas.openxmlformats.org/drawingml/2006/main" name="univerself -presentation template -20120619">
  <a:themeElements>
    <a:clrScheme name="UNIVERSELF Project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UNIVERSELF Projec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99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7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UNIVERSELF Project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IVERSELF Project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IVERSELF Project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univerself -presentation template -20120619</Template>
  <TotalTime>0</TotalTime>
  <Words>1753</Words>
  <Application>Microsoft Macintosh PowerPoint</Application>
  <PresentationFormat>A4-Papier (210x297 mm)</PresentationFormat>
  <Paragraphs>245</Paragraphs>
  <Slides>18</Slides>
  <Notes>2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0" baseType="lpstr">
      <vt:lpstr>univerself -presentation template -20120619</vt:lpstr>
      <vt:lpstr>Clip</vt:lpstr>
      <vt:lpstr>Folie 1</vt:lpstr>
      <vt:lpstr>Folie 2</vt:lpstr>
      <vt:lpstr>MOTIVATIONS</vt:lpstr>
      <vt:lpstr>MOTIVATIONS PROBLEM STATEMENT </vt:lpstr>
      <vt:lpstr>MOTIVATIONS GOAL</vt:lpstr>
      <vt:lpstr>MOTIVATIONS CHALLENGES</vt:lpstr>
      <vt:lpstr>UMF IN A NUTSHELL</vt:lpstr>
      <vt:lpstr>UMF IN A NUTSHELL TOWARDS A REFERENCE FRAMEWORK</vt:lpstr>
      <vt:lpstr>UMF IN A NUTSHELL NETWORK EMPOWERMENT MECHANISM </vt:lpstr>
      <vt:lpstr>UMF IN A NUTSHELL UMF CORE FUNCTIONAL BLOCKS</vt:lpstr>
      <vt:lpstr>Folie 11</vt:lpstr>
      <vt:lpstr>Folie 12</vt:lpstr>
      <vt:lpstr>Folie 13</vt:lpstr>
      <vt:lpstr>UMF IN A NUTSHELL SUMMARY</vt:lpstr>
      <vt:lpstr>Univerself and OmniRAN</vt:lpstr>
      <vt:lpstr>What OmniRAN could be interested in:</vt:lpstr>
      <vt:lpstr>Contributors to this work</vt:lpstr>
      <vt:lpstr>Questions / Discussions</vt:lpstr>
    </vt:vector>
  </TitlesOfParts>
  <Company>Alcatel-Lucent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Marc Emmelmann</cp:lastModifiedBy>
  <cp:revision>65</cp:revision>
  <cp:lastPrinted>2001-01-16T14:11:02Z</cp:lastPrinted>
  <dcterms:created xsi:type="dcterms:W3CDTF">2013-03-20T17:26:33Z</dcterms:created>
  <dcterms:modified xsi:type="dcterms:W3CDTF">2013-03-20T17:48:23Z</dcterms:modified>
</cp:coreProperties>
</file>