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64" r:id="rId2"/>
    <p:sldId id="262" r:id="rId3"/>
    <p:sldId id="265" r:id="rId4"/>
    <p:sldId id="266" r:id="rId5"/>
    <p:sldId id="267" r:id="rId6"/>
    <p:sldId id="263" r:id="rId7"/>
    <p:sldId id="268" r:id="rId8"/>
    <p:sldId id="269" r:id="rId9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C040"/>
    <a:srgbClr val="7600A0"/>
    <a:srgbClr val="9900CC"/>
    <a:srgbClr val="9900FF"/>
    <a:srgbClr val="6600CC"/>
    <a:srgbClr val="A50021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781" autoAdjust="0"/>
    <p:restoredTop sz="99233" autoAdjust="0"/>
  </p:normalViewPr>
  <p:slideViewPr>
    <p:cSldViewPr>
      <p:cViewPr varScale="1">
        <p:scale>
          <a:sx n="103" d="100"/>
          <a:sy n="103" d="100"/>
        </p:scale>
        <p:origin x="-120" y="-1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45005" cy="45005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handoutMaster" Target="handoutMasters/handoutMaster1.xml"/><Relationship Id="rId12" Type="http://schemas.openxmlformats.org/officeDocument/2006/relationships/printerSettings" Target="printerSettings/printerSettings1.bin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276600" y="8915400"/>
            <a:ext cx="2159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r>
              <a:rPr lang="en-US"/>
              <a:t> </a:t>
            </a:r>
            <a:fld id="{FB19A1F6-4CBA-3045-A103-578AB249C5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85800" y="8915400"/>
            <a:ext cx="570071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3082" name="Text Box 10"/>
          <p:cNvSpPr txBox="1">
            <a:spLocks noChangeArrowheads="1"/>
          </p:cNvSpPr>
          <p:nvPr/>
        </p:nvSpPr>
        <p:spPr bwMode="auto">
          <a:xfrm>
            <a:off x="609600" y="8915400"/>
            <a:ext cx="720725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filename</a:t>
            </a:r>
          </a:p>
        </p:txBody>
      </p:sp>
      <p:sp>
        <p:nvSpPr>
          <p:cNvPr id="3083" name="Text Box 11"/>
          <p:cNvSpPr txBox="1">
            <a:spLocks noChangeArrowheads="1"/>
          </p:cNvSpPr>
          <p:nvPr/>
        </p:nvSpPr>
        <p:spPr bwMode="auto">
          <a:xfrm>
            <a:off x="441325" y="112713"/>
            <a:ext cx="9874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Release Date</a:t>
            </a:r>
          </a:p>
        </p:txBody>
      </p:sp>
      <p:sp>
        <p:nvSpPr>
          <p:cNvPr id="3084" name="Text Box 12"/>
          <p:cNvSpPr txBox="1">
            <a:spLocks noChangeArrowheads="1"/>
          </p:cNvSpPr>
          <p:nvPr/>
        </p:nvSpPr>
        <p:spPr bwMode="auto">
          <a:xfrm>
            <a:off x="4937125" y="112713"/>
            <a:ext cx="1600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IEEE 802.16xx-99/xxx</a:t>
            </a:r>
          </a:p>
        </p:txBody>
      </p:sp>
      <p:sp>
        <p:nvSpPr>
          <p:cNvPr id="3085" name="Text Box 13"/>
          <p:cNvSpPr txBox="1">
            <a:spLocks noChangeArrowheads="1"/>
          </p:cNvSpPr>
          <p:nvPr/>
        </p:nvSpPr>
        <p:spPr bwMode="auto">
          <a:xfrm>
            <a:off x="4724400" y="8915400"/>
            <a:ext cx="16700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Authorname, Affiliation</a:t>
            </a:r>
          </a:p>
        </p:txBody>
      </p:sp>
    </p:spTree>
    <p:extLst>
      <p:ext uri="{BB962C8B-B14F-4D97-AF65-F5344CB8AC3E}">
        <p14:creationId xmlns:p14="http://schemas.microsoft.com/office/powerpoint/2010/main" val="7035741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352800" y="8839200"/>
            <a:ext cx="1778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fld id="{AFD3B331-72B1-F946-AF7D-D265CAA405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685800" y="883920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2059" name="Text Box 11"/>
          <p:cNvSpPr txBox="1">
            <a:spLocks noChangeArrowheads="1"/>
          </p:cNvSpPr>
          <p:nvPr/>
        </p:nvSpPr>
        <p:spPr bwMode="auto">
          <a:xfrm>
            <a:off x="822325" y="8799513"/>
            <a:ext cx="7207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filename</a:t>
            </a:r>
          </a:p>
        </p:txBody>
      </p:sp>
      <p:sp>
        <p:nvSpPr>
          <p:cNvPr id="2060" name="Text Box 12"/>
          <p:cNvSpPr txBox="1">
            <a:spLocks noChangeArrowheads="1"/>
          </p:cNvSpPr>
          <p:nvPr/>
        </p:nvSpPr>
        <p:spPr bwMode="auto">
          <a:xfrm>
            <a:off x="593725" y="36513"/>
            <a:ext cx="9874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Release Date</a:t>
            </a:r>
          </a:p>
        </p:txBody>
      </p:sp>
      <p:sp>
        <p:nvSpPr>
          <p:cNvPr id="2061" name="Text Box 13"/>
          <p:cNvSpPr txBox="1">
            <a:spLocks noChangeArrowheads="1"/>
          </p:cNvSpPr>
          <p:nvPr/>
        </p:nvSpPr>
        <p:spPr bwMode="auto">
          <a:xfrm>
            <a:off x="4632325" y="36513"/>
            <a:ext cx="1600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IEEE 801.16xx-99/xxx</a:t>
            </a:r>
          </a:p>
        </p:txBody>
      </p:sp>
      <p:sp>
        <p:nvSpPr>
          <p:cNvPr id="2063" name="Text Box 15"/>
          <p:cNvSpPr txBox="1">
            <a:spLocks noChangeArrowheads="1"/>
          </p:cNvSpPr>
          <p:nvPr/>
        </p:nvSpPr>
        <p:spPr bwMode="auto">
          <a:xfrm>
            <a:off x="4267200" y="8839200"/>
            <a:ext cx="16700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Authorname, Affiliation</a:t>
            </a:r>
          </a:p>
        </p:txBody>
      </p:sp>
    </p:spTree>
    <p:extLst>
      <p:ext uri="{BB962C8B-B14F-4D97-AF65-F5344CB8AC3E}">
        <p14:creationId xmlns:p14="http://schemas.microsoft.com/office/powerpoint/2010/main" val="260034423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ＭＳ Ｐゴシック" charset="-128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 anchorCtr="1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>
                <a:latin typeface="Arial" pitchFamily="34" charset="0"/>
                <a:cs typeface="Arial" pitchFamily="34" charset="0"/>
              </a:defRPr>
            </a:lvl1pPr>
            <a:lvl2pPr>
              <a:defRPr sz="2800">
                <a:latin typeface="Arial" pitchFamily="34" charset="0"/>
                <a:cs typeface="Arial" pitchFamily="34" charset="0"/>
              </a:defRPr>
            </a:lvl2pPr>
            <a:lvl3pPr>
              <a:defRPr sz="2400">
                <a:latin typeface="Arial" pitchFamily="34" charset="0"/>
                <a:cs typeface="Arial" pitchFamily="34" charset="0"/>
              </a:defRPr>
            </a:lvl3pPr>
            <a:lvl4pPr>
              <a:defRPr sz="2000">
                <a:latin typeface="Arial" pitchFamily="34" charset="0"/>
                <a:cs typeface="Arial" pitchFamily="34" charset="0"/>
              </a:defRPr>
            </a:lvl4pPr>
            <a:lvl5pPr>
              <a:defRPr sz="2000">
                <a:latin typeface="Arial" pitchFamily="34" charset="0"/>
                <a:cs typeface="Arial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706129" y="76200"/>
            <a:ext cx="220927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sz="1400" b="1" dirty="0" err="1" smtClean="0"/>
              <a:t>Omniran-13</a:t>
            </a:r>
            <a:r>
              <a:rPr lang="en-US" sz="1400" b="1" dirty="0" smtClean="0"/>
              <a:t>-0021-01-0000</a:t>
            </a:r>
            <a:endParaRPr lang="en-US" sz="14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8534400" y="6400800"/>
            <a:ext cx="39305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fld id="{3A4FC69D-D438-4AD9-846B-37793AD4330F}" type="slidenum">
              <a:rPr lang="en-US" sz="1400" smtClean="0"/>
              <a:pPr algn="r"/>
              <a:t>‹#›</a:t>
            </a:fld>
            <a:endParaRPr lang="en-US" sz="14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guides/bylaws/sect6-7.html" TargetMode="External"/><Relationship Id="rId4" Type="http://schemas.openxmlformats.org/officeDocument/2006/relationships/hyperlink" Target="http://standards.ieee.org/guides/opman/sect6.html" TargetMode="External"/><Relationship Id="rId1" Type="http://schemas.openxmlformats.org/officeDocument/2006/relationships/slideLayout" Target="../slideLayouts/slideLayout7.xml"/><Relationship Id="rId2" Type="http://schemas.openxmlformats.org/officeDocument/2006/relationships/hyperlink" Target="http://standards.ieee.org/IPR/copyrightpolicy.html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e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e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e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e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57151892"/>
              </p:ext>
            </p:extLst>
          </p:nvPr>
        </p:nvGraphicFramePr>
        <p:xfrm>
          <a:off x="533400" y="483090"/>
          <a:ext cx="8077201" cy="324152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56015"/>
                <a:gridCol w="2056015"/>
                <a:gridCol w="1636760"/>
                <a:gridCol w="2328411"/>
              </a:tblGrid>
              <a:tr h="399499">
                <a:tc gridSpan="4"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2"/>
                          </a:solidFill>
                          <a:latin typeface="+mj-lt"/>
                        </a:rPr>
                        <a:t>OmniRAN</a:t>
                      </a:r>
                      <a:r>
                        <a:rPr lang="en-US" sz="2000" baseline="0" dirty="0" smtClean="0">
                          <a:solidFill>
                            <a:schemeClr val="tx2"/>
                          </a:solidFill>
                          <a:latin typeface="+mj-lt"/>
                        </a:rPr>
                        <a:t> within IEEE 802 architecture figures</a:t>
                      </a:r>
                      <a:endParaRPr lang="en-US" sz="2000" dirty="0">
                        <a:solidFill>
                          <a:schemeClr val="tx2"/>
                        </a:solidFill>
                        <a:latin typeface="+mj-lt"/>
                      </a:endParaRPr>
                    </a:p>
                  </a:txBody>
                  <a:tcPr marL="36000" marR="36000" marT="36000" marB="36000"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270234">
                <a:tc gridSpan="4"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Date: 2013-03-20</a:t>
                      </a:r>
                      <a:endParaRPr lang="en-US" sz="1200" dirty="0"/>
                    </a:p>
                  </a:txBody>
                  <a:tcPr marL="36000" marR="36000" marT="36000" marB="3600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193897">
                <a:tc gridSpan="4">
                  <a:txBody>
                    <a:bodyPr/>
                    <a:lstStyle/>
                    <a:p>
                      <a:r>
                        <a:rPr lang="en-US" sz="1200" b="1" i="1" dirty="0" smtClean="0"/>
                        <a:t>Authors:</a:t>
                      </a:r>
                      <a:endParaRPr lang="en-US" sz="1200" b="1" i="1" dirty="0"/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177280">
                <a:tc>
                  <a:txBody>
                    <a:bodyPr/>
                    <a:lstStyle/>
                    <a:p>
                      <a:r>
                        <a:rPr lang="en-US" sz="1000" b="0" i="1" dirty="0" smtClean="0"/>
                        <a:t>Name</a:t>
                      </a:r>
                      <a:endParaRPr lang="en-US" sz="1000" b="0" i="1" dirty="0"/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i="1" dirty="0" smtClean="0"/>
                        <a:t>Affiliation</a:t>
                      </a:r>
                      <a:endParaRPr lang="en-US" sz="1000" b="0" i="1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i="1" dirty="0" smtClean="0"/>
                        <a:t>Phone</a:t>
                      </a:r>
                      <a:endParaRPr lang="en-US" sz="1000" b="0" i="1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i="1" dirty="0" smtClean="0"/>
                        <a:t>Email</a:t>
                      </a:r>
                      <a:endParaRPr lang="en-US" sz="1000" b="0" i="1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r>
                        <a:rPr lang="en-US" sz="1400" dirty="0"/>
                        <a:t>Max Riegel</a:t>
                      </a:r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NSN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+49 173 293 8240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maximilian.riegel@nsn.com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6323">
                <a:tc gridSpan="4">
                  <a:txBody>
                    <a:bodyPr/>
                    <a:lstStyle/>
                    <a:p>
                      <a:r>
                        <a:rPr lang="en-US" sz="1000" b="1" i="1" dirty="0" smtClean="0"/>
                        <a:t>Notice:</a:t>
                      </a:r>
                    </a:p>
                    <a:p>
                      <a:r>
                        <a:rPr lang="en-US" sz="100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This document does not represent the agreed view</a:t>
                      </a:r>
                      <a:r>
                        <a:rPr lang="en-US" sz="1000" i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of the OmniRAN EC SG</a:t>
                      </a:r>
                      <a:r>
                        <a:rPr lang="en-US" sz="100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. It represents only the views of the participants listed in the ‘Authors:’ field above. It is offered as a basis for discussion. It is not binding on the contributor, who reserve the right to add, amend or withdraw material contained herein.</a:t>
                      </a:r>
                      <a:endParaRPr lang="en-US" sz="1000" i="0" dirty="0"/>
                    </a:p>
                  </a:txBody>
                  <a:tcPr marL="36000" marR="3600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36000" marR="36000" marT="0" marB="0"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83754">
                <a:tc gridSpan="4">
                  <a:txBody>
                    <a:bodyPr/>
                    <a:lstStyle/>
                    <a:p>
                      <a:r>
                        <a:rPr lang="en-US" sz="1000" b="1" i="1" dirty="0" smtClean="0"/>
                        <a:t>Copyright policy:</a:t>
                      </a:r>
                    </a:p>
                    <a:p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The contributor is familiar with the IEEE-SA Copyright Policy &lt;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http://standards.ieee.org/IPR/copyrightpolicy.html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&gt;.</a:t>
                      </a:r>
                      <a:endParaRPr lang="en-US" sz="1000" dirty="0"/>
                    </a:p>
                  </a:txBody>
                  <a:tcPr marL="36000" marR="36000" marT="0" marB="0" anchor="ctr"/>
                </a:tc>
                <a:tc h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36000" marR="36000" marT="0" marB="0"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484742">
                <a:tc gridSpan="4">
                  <a:txBody>
                    <a:bodyPr/>
                    <a:lstStyle/>
                    <a:p>
                      <a:r>
                        <a:rPr lang="en-US" sz="1000" b="1" i="1" dirty="0" smtClean="0"/>
                        <a:t>Patent policy:</a:t>
                      </a:r>
                      <a:endParaRPr lang="en-US" sz="1000" b="1" i="1" dirty="0"/>
                    </a:p>
                    <a:p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The contributor is familiar with the IEEE-SA Patent Policy and Procedures:</a:t>
                      </a:r>
                    </a:p>
                    <a:p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&lt;</a:t>
                      </a:r>
                      <a:r>
                        <a:rPr lang="en-US" sz="10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http://standards.ieee.org/guides/bylaws/sect6-7.html#6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&gt; and &lt;</a:t>
                      </a:r>
                      <a:r>
                        <a:rPr lang="en-US" sz="10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http://standards.ieee.org/guides/opman/sect6.html#6.3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&gt;.</a:t>
                      </a:r>
                    </a:p>
                  </a:txBody>
                  <a:tcPr marL="36000" marR="36000" marT="0" marB="0" anchor="ctr"/>
                </a:tc>
                <a:tc hMerge="1">
                  <a:txBody>
                    <a:bodyPr/>
                    <a:lstStyle/>
                    <a:p>
                      <a:endParaRPr lang="en-US" sz="12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36000" marT="0" marB="0"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533400" y="3886200"/>
            <a:ext cx="8077200" cy="2362200"/>
          </a:xfrm>
          <a:prstGeom prst="rect">
            <a:avLst/>
          </a:prstGeom>
          <a:noFill/>
        </p:spPr>
        <p:txBody>
          <a:bodyPr wrap="square" lIns="36000" tIns="36000" rIns="36000" bIns="36000" rtlCol="0">
            <a:normAutofit/>
          </a:bodyPr>
          <a:lstStyle/>
          <a:p>
            <a:pPr algn="ctr"/>
            <a:r>
              <a:rPr lang="en-US" sz="2000" dirty="0" smtClean="0">
                <a:latin typeface="+mn-lt"/>
              </a:rPr>
              <a:t>Abstract</a:t>
            </a:r>
          </a:p>
          <a:p>
            <a:endParaRPr lang="en-US" sz="1600" dirty="0" smtClean="0">
              <a:latin typeface="+mn-lt"/>
            </a:endParaRPr>
          </a:p>
          <a:p>
            <a:r>
              <a:rPr lang="en-US" sz="1600" dirty="0">
                <a:latin typeface="+mn-lt"/>
              </a:rPr>
              <a:t>The contribution proposes the OmniRAN representation within the IEEE 802 architecture figures and reference model.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OmniRAN within </a:t>
            </a:r>
            <a:br>
              <a:rPr lang="en-US" dirty="0"/>
            </a:br>
            <a:r>
              <a:rPr lang="en-US" dirty="0"/>
              <a:t>IEEE 802 Architecture figures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Max Riegel</a:t>
            </a:r>
          </a:p>
          <a:p>
            <a:r>
              <a:rPr lang="en-US" dirty="0"/>
              <a:t>NSN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During presentation of OmniRAN to Executive Committee, IETF and IEEE 802.1 discussions came up, how OmniRAN would fit into the architectural models of IEEE 802.</a:t>
            </a:r>
          </a:p>
          <a:p>
            <a:r>
              <a:rPr lang="en-US"/>
              <a:t>The contribution tries to give answers how OmniRAN might relate to the IEEE 802 architectural model.</a:t>
            </a:r>
          </a:p>
        </p:txBody>
      </p:sp>
    </p:spTree>
    <p:extLst>
      <p:ext uri="{BB962C8B-B14F-4D97-AF65-F5344CB8AC3E}">
        <p14:creationId xmlns:p14="http://schemas.microsoft.com/office/powerpoint/2010/main" val="26130410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Informative figure</a:t>
            </a:r>
            <a:br>
              <a:rPr lang="en-US"/>
            </a:br>
            <a:r>
              <a:rPr lang="en-US"/>
              <a:t>IEEE 802-2001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7890" y="2258870"/>
            <a:ext cx="7564530" cy="3025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3873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OmniRAN in the informative figure</a:t>
            </a:r>
            <a:br>
              <a:rPr lang="en-US"/>
            </a:br>
            <a:r>
              <a:rPr lang="en-US"/>
              <a:t>(IEEE 802-2001)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-14" r="83307"/>
          <a:stretch/>
        </p:blipFill>
        <p:spPr>
          <a:xfrm>
            <a:off x="476545" y="2213865"/>
            <a:ext cx="1263600" cy="3025812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/>
          <a:srcRect l="18090" r="-470"/>
          <a:stretch/>
        </p:blipFill>
        <p:spPr>
          <a:xfrm>
            <a:off x="2231740" y="2258870"/>
            <a:ext cx="6231600" cy="3025812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 bwMode="auto">
          <a:xfrm rot="16200000">
            <a:off x="1061610" y="2933943"/>
            <a:ext cx="1755195" cy="31503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 cap="flat" cmpd="sng" algn="ctr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OmniRAN</a:t>
            </a:r>
          </a:p>
        </p:txBody>
      </p:sp>
    </p:spTree>
    <p:extLst>
      <p:ext uri="{BB962C8B-B14F-4D97-AF65-F5344CB8AC3E}">
        <p14:creationId xmlns:p14="http://schemas.microsoft.com/office/powerpoint/2010/main" val="35031769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IEEE 802 Reference Model</a:t>
            </a:r>
            <a:br>
              <a:rPr lang="en-US" dirty="0"/>
            </a:br>
            <a:r>
              <a:rPr lang="en-US" dirty="0"/>
              <a:t>(802rev-D1.6)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6575" y="2078850"/>
            <a:ext cx="7380820" cy="469688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OmniRAN in IEEE 802 Reference Model</a:t>
            </a:r>
            <a:br>
              <a:rPr lang="en-US" dirty="0"/>
            </a:br>
            <a:r>
              <a:rPr lang="en-US" dirty="0"/>
              <a:t>(802rev-D1.6)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6575" y="2078850"/>
            <a:ext cx="7380820" cy="4696886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 bwMode="auto">
          <a:xfrm>
            <a:off x="6655598" y="1718810"/>
            <a:ext cx="1215135" cy="765085"/>
          </a:xfrm>
          <a:prstGeom prst="rect">
            <a:avLst/>
          </a:prstGeom>
          <a:solidFill>
            <a:srgbClr val="FFFFFF"/>
          </a:solidFill>
          <a:ln w="12700" cap="flat" cmpd="sng" algn="ctr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OmniRAN</a:t>
            </a:r>
          </a:p>
        </p:txBody>
      </p:sp>
      <p:sp>
        <p:nvSpPr>
          <p:cNvPr id="7" name="Rounded Rectangle 6"/>
          <p:cNvSpPr/>
          <p:nvPr/>
        </p:nvSpPr>
        <p:spPr bwMode="auto">
          <a:xfrm rot="5400000">
            <a:off x="6273056" y="2011342"/>
            <a:ext cx="742581" cy="157517"/>
          </a:xfrm>
          <a:prstGeom prst="roundRect">
            <a:avLst>
              <a:gd name="adj" fmla="val 42965"/>
            </a:avLst>
          </a:prstGeom>
          <a:solidFill>
            <a:srgbClr val="FFFFFF"/>
          </a:solidFill>
          <a:ln w="12700" cap="flat" cmpd="sng" algn="ctr">
            <a:solidFill>
              <a:srgbClr val="C0504D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R2, R3 R4</a:t>
            </a:r>
          </a:p>
        </p:txBody>
      </p:sp>
      <p:cxnSp>
        <p:nvCxnSpPr>
          <p:cNvPr id="8" name="Straight Arrow Connector 7"/>
          <p:cNvCxnSpPr/>
          <p:nvPr/>
        </p:nvCxnSpPr>
        <p:spPr bwMode="auto">
          <a:xfrm flipH="1">
            <a:off x="6462211" y="2348880"/>
            <a:ext cx="450049" cy="135015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triangle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28724998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Conclusion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Questions &amp; Comments</a:t>
            </a:r>
          </a:p>
        </p:txBody>
      </p:sp>
    </p:spTree>
    <p:extLst>
      <p:ext uri="{BB962C8B-B14F-4D97-AF65-F5344CB8AC3E}">
        <p14:creationId xmlns:p14="http://schemas.microsoft.com/office/powerpoint/2010/main" val="13608743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mniran_usecase_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104</TotalTime>
  <Words>271</Words>
  <Application>Microsoft Macintosh PowerPoint</Application>
  <PresentationFormat>On-screen Show (4:3)</PresentationFormat>
  <Paragraphs>36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omniran_usecase_template</vt:lpstr>
      <vt:lpstr>PowerPoint Presentation</vt:lpstr>
      <vt:lpstr>OmniRAN within  IEEE 802 Architecture figures</vt:lpstr>
      <vt:lpstr>Introduction</vt:lpstr>
      <vt:lpstr>Informative figure IEEE 802-2001</vt:lpstr>
      <vt:lpstr>OmniRAN in the informative figure (IEEE 802-2001)</vt:lpstr>
      <vt:lpstr>IEEE 802 Reference Model (802rev-D1.6)</vt:lpstr>
      <vt:lpstr>OmniRAN in IEEE 802 Reference Model (802rev-D1.6)</vt:lpstr>
      <vt:lpstr>Conclusion</vt:lpstr>
    </vt:vector>
  </TitlesOfParts>
  <Company>Nokia Siemens Networks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Max Riegel</dc:creator>
  <cp:lastModifiedBy>Max Riegel</cp:lastModifiedBy>
  <cp:revision>13</cp:revision>
  <cp:lastPrinted>1998-02-10T13:28:06Z</cp:lastPrinted>
  <dcterms:created xsi:type="dcterms:W3CDTF">2013-03-11T14:14:17Z</dcterms:created>
  <dcterms:modified xsi:type="dcterms:W3CDTF">2013-03-20T22:21:22Z</dcterms:modified>
</cp:coreProperties>
</file>