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3" r:id="rId3"/>
    <p:sldId id="265" r:id="rId4"/>
    <p:sldId id="271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95" d="100"/>
          <a:sy n="95" d="100"/>
        </p:scale>
        <p:origin x="-3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omniran-13</a:t>
            </a:r>
            <a:r>
              <a:rPr lang="en-US" sz="1400" b="1" dirty="0" smtClean="0"/>
              <a:t>-0026-00-ecsg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</a:t>
            </a:r>
            <a:br>
              <a:rPr lang="en-US" dirty="0"/>
            </a:br>
            <a:r>
              <a:rPr lang="en-US" dirty="0"/>
              <a:t>March 2013 Closing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</a:t>
            </a:r>
          </a:p>
          <a:p>
            <a:r>
              <a:rPr lang="en-US" dirty="0"/>
              <a:t>Max Riegel, NSN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ECSG Status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13765"/>
            <a:ext cx="8229600" cy="490554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OmniRAN:</a:t>
            </a:r>
            <a:br>
              <a:rPr lang="en-US" dirty="0"/>
            </a:br>
            <a:r>
              <a:rPr lang="en-US" sz="2900" dirty="0"/>
              <a:t>‘Open mobile network interface for omni Range Area Networks’</a:t>
            </a:r>
          </a:p>
          <a:p>
            <a:pPr lvl="1"/>
            <a:r>
              <a:rPr lang="en-US" dirty="0"/>
              <a:t>It’s about end-station attachment control</a:t>
            </a:r>
          </a:p>
          <a:p>
            <a:r>
              <a:rPr lang="en-US" dirty="0"/>
              <a:t>Officers:</a:t>
            </a:r>
          </a:p>
          <a:p>
            <a:pPr lvl="1"/>
            <a:r>
              <a:rPr lang="en-US" dirty="0"/>
              <a:t>Chair: Max Riegel, NSN</a:t>
            </a:r>
          </a:p>
          <a:p>
            <a:pPr lvl="1"/>
            <a:r>
              <a:rPr lang="en-US" dirty="0"/>
              <a:t>Vice chair: Juan Carlos Zuniga, Interdigital</a:t>
            </a:r>
          </a:p>
          <a:p>
            <a:r>
              <a:rPr lang="en-US" dirty="0"/>
              <a:t>Activities during the week</a:t>
            </a:r>
          </a:p>
          <a:p>
            <a:pPr lvl="1"/>
            <a:r>
              <a:rPr lang="en-US" dirty="0"/>
              <a:t>4 meetings:</a:t>
            </a:r>
          </a:p>
          <a:p>
            <a:pPr lvl="2"/>
            <a:r>
              <a:rPr lang="en-US" dirty="0"/>
              <a:t>Tue, AM2, PM1; Wed, PM1; Thur, PM1</a:t>
            </a:r>
          </a:p>
          <a:p>
            <a:pPr lvl="1"/>
            <a:r>
              <a:rPr lang="en-US" dirty="0"/>
              <a:t>Presentation to IEEE 802.1 on Monday</a:t>
            </a:r>
          </a:p>
          <a:p>
            <a:pPr lvl="2"/>
            <a:r>
              <a:rPr lang="en-US" dirty="0"/>
              <a:t>Alignment discussion w/ IEEE 802.21 took place in Wed PM1 meeting</a:t>
            </a:r>
          </a:p>
          <a:p>
            <a:r>
              <a:rPr lang="en-US" dirty="0"/>
              <a:t>Participation:</a:t>
            </a:r>
          </a:p>
          <a:p>
            <a:pPr lvl="1"/>
            <a:r>
              <a:rPr lang="en-US" dirty="0"/>
              <a:t>About 45 people signed in (20 – 35 per meeting slot)</a:t>
            </a:r>
          </a:p>
          <a:p>
            <a:pPr lvl="1"/>
            <a:r>
              <a:rPr lang="en-US" dirty="0"/>
              <a:t>Biggest group from 802.11</a:t>
            </a:r>
          </a:p>
          <a:p>
            <a:pPr lvl="2"/>
            <a:r>
              <a:rPr lang="en-US" dirty="0"/>
              <a:t>considerable participation from 802.16 and 802.21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ECSG</a:t>
            </a:r>
            <a:br>
              <a:rPr lang="en-US"/>
            </a:br>
            <a:r>
              <a:rPr lang="en-US"/>
              <a:t>March </a:t>
            </a:r>
            <a:r>
              <a:rPr lang="fr-FR"/>
              <a:t>’</a:t>
            </a:r>
            <a:r>
              <a:rPr lang="en-US"/>
              <a:t>13 Achievements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780"/>
            <a:ext cx="8229600" cy="5265584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Progressing on use cases</a:t>
            </a:r>
          </a:p>
          <a:p>
            <a:pPr lvl="1"/>
            <a:r>
              <a:rPr lang="en-US"/>
              <a:t>Agreed with detailed description and requirements for OmniRAN</a:t>
            </a:r>
          </a:p>
          <a:p>
            <a:pPr lvl="2"/>
            <a:r>
              <a:rPr lang="en-US"/>
              <a:t>Smart Grid</a:t>
            </a:r>
          </a:p>
          <a:p>
            <a:pPr lvl="2"/>
            <a:r>
              <a:rPr lang="en-US"/>
              <a:t>Wi-Fi Roaming</a:t>
            </a:r>
          </a:p>
          <a:p>
            <a:pPr lvl="2"/>
            <a:r>
              <a:rPr lang="en-US"/>
              <a:t>Trusted WLAN Access to EPC (‘SaMOG’)</a:t>
            </a:r>
          </a:p>
          <a:p>
            <a:pPr lvl="1"/>
            <a:r>
              <a:rPr lang="en-US"/>
              <a:t>In favor, with detailed input expected for next session</a:t>
            </a:r>
          </a:p>
          <a:p>
            <a:pPr lvl="2"/>
            <a:r>
              <a:rPr lang="en-US"/>
              <a:t>Software Defined Networking (SDN)</a:t>
            </a:r>
          </a:p>
          <a:p>
            <a:pPr lvl="1"/>
            <a:r>
              <a:rPr lang="en-US"/>
              <a:t>For further study</a:t>
            </a:r>
          </a:p>
          <a:p>
            <a:pPr lvl="2"/>
            <a:r>
              <a:rPr lang="en-US"/>
              <a:t>Unified Management Framework (UMF)</a:t>
            </a:r>
          </a:p>
          <a:p>
            <a:pPr lvl="2"/>
            <a:r>
              <a:rPr lang="en-US"/>
              <a:t>Proximity Service</a:t>
            </a:r>
          </a:p>
          <a:p>
            <a:r>
              <a:rPr lang="en-US"/>
              <a:t>Relationship to other ‘higher layer’ activities in IEEE 802</a:t>
            </a:r>
          </a:p>
          <a:p>
            <a:pPr lvl="1"/>
            <a:r>
              <a:rPr lang="en-US"/>
              <a:t>IEEE 802.1</a:t>
            </a:r>
          </a:p>
          <a:p>
            <a:pPr lvl="2"/>
            <a:r>
              <a:rPr lang="en-US"/>
              <a:t>Discussion showed close relation without conflicts with 802.1 activities</a:t>
            </a:r>
          </a:p>
          <a:p>
            <a:pPr lvl="1"/>
            <a:r>
              <a:rPr lang="en-US"/>
              <a:t>IEEE 802.21</a:t>
            </a:r>
          </a:p>
          <a:p>
            <a:pPr lvl="2"/>
            <a:r>
              <a:rPr lang="en-US"/>
              <a:t>Good discussion on how OmniRAN and 802.21 complement each other</a:t>
            </a:r>
          </a:p>
          <a:p>
            <a:pPr lvl="1"/>
            <a:r>
              <a:rPr lang="en-US"/>
              <a:t>It seems, OminRAN provides valuable glue for existing IEEE 802 standards</a:t>
            </a:r>
          </a:p>
        </p:txBody>
      </p:sp>
    </p:spTree>
    <p:extLst>
      <p:ext uri="{BB962C8B-B14F-4D97-AF65-F5344CB8AC3E}">
        <p14:creationId xmlns:p14="http://schemas.microsoft.com/office/powerpoint/2010/main" val="349475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and Timeline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543970"/>
            <a:ext cx="126597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Initial meeting</a:t>
            </a:r>
            <a:endParaRPr lang="en-US" sz="1600" dirty="0">
              <a:latin typeface="+mn-lt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57200" y="5987534"/>
            <a:ext cx="8534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76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153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0866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198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9530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8862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819400" y="5911334"/>
            <a:ext cx="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09800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Jan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915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Feb</a:t>
            </a:r>
            <a:endParaRPr lang="en-US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58382" y="5987534"/>
            <a:ext cx="26449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Mar</a:t>
            </a:r>
            <a:endParaRPr lang="en-US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4206" y="5987534"/>
            <a:ext cx="23884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Apr</a:t>
            </a:r>
            <a:endParaRPr lang="en-US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79158" y="5987534"/>
            <a:ext cx="29014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May</a:t>
            </a:r>
            <a:endParaRPr lang="en-US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3799" y="5987534"/>
            <a:ext cx="24686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Jun</a:t>
            </a:r>
            <a:endParaRPr lang="en-US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60047" y="5987534"/>
            <a:ext cx="19556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Jul</a:t>
            </a:r>
            <a:endParaRPr lang="en-US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606534"/>
            <a:ext cx="86241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F2F meeting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5301734"/>
            <a:ext cx="6299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Conf Call</a:t>
            </a:r>
            <a:endParaRPr lang="en-US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98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434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08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610600" y="5606534"/>
            <a:ext cx="3048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0" y="5301734"/>
            <a:ext cx="762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2153570"/>
            <a:ext cx="2417629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Draft Use cases document</a:t>
            </a:r>
            <a:endParaRPr lang="en-US" sz="16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" y="2482334"/>
            <a:ext cx="39115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Call for comments on Use cases document</a:t>
            </a:r>
            <a:endParaRPr lang="en-US" sz="16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00" y="1848770"/>
            <a:ext cx="217828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contributions</a:t>
            </a:r>
            <a:endParaRPr lang="en-US" sz="1600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3067970"/>
            <a:ext cx="362669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Classification of functional requirements</a:t>
            </a:r>
            <a:endParaRPr lang="en-US" sz="1600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" y="3677570"/>
            <a:ext cx="303378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Gap analysis to existing solutions</a:t>
            </a:r>
            <a:endParaRPr lang="en-US" sz="1600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" y="4859179"/>
            <a:ext cx="257372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Finalization of PAR proposal</a:t>
            </a:r>
            <a:endParaRPr lang="en-US" sz="160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" y="3982370"/>
            <a:ext cx="23723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Decision about initial topic</a:t>
            </a:r>
            <a:endParaRPr lang="en-US" sz="1600" dirty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" y="4554379"/>
            <a:ext cx="363380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Draft PAR completed for EC submission</a:t>
            </a:r>
            <a:endParaRPr lang="en-US" sz="1600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7200" y="2763170"/>
            <a:ext cx="294251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document finalization</a:t>
            </a:r>
            <a:endParaRPr lang="en-US" sz="16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209800" y="1567934"/>
            <a:ext cx="3048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81790" y="1853825"/>
            <a:ext cx="3109410" cy="20357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48200" y="2177534"/>
            <a:ext cx="533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57800" y="2482334"/>
            <a:ext cx="10668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00800" y="2787134"/>
            <a:ext cx="152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57800" y="3091934"/>
            <a:ext cx="1295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200" y="3372770"/>
            <a:ext cx="354684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Prioritization of functional requirements</a:t>
            </a:r>
            <a:endParaRPr lang="en-US" sz="16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77000" y="3396734"/>
            <a:ext cx="152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477000" y="3701534"/>
            <a:ext cx="152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53200" y="4006334"/>
            <a:ext cx="152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53200" y="4615934"/>
            <a:ext cx="11430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733325" y="4996934"/>
            <a:ext cx="762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39000" y="52225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?</a:t>
            </a:r>
            <a:endParaRPr lang="en-US" sz="1400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8610600" y="1676400"/>
            <a:ext cx="0" cy="373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8305800" y="1414790"/>
            <a:ext cx="5532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Jul’15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7696200" y="1752600"/>
            <a:ext cx="0" cy="373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8610600" y="1752600"/>
            <a:ext cx="0" cy="373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7391400" y="1414790"/>
            <a:ext cx="600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Jun’15</a:t>
            </a: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4617005" y="1752600"/>
            <a:ext cx="0" cy="373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4258026" y="1447800"/>
            <a:ext cx="6210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Mar’21</a:t>
            </a:r>
            <a:endParaRPr lang="en-US" sz="110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57200" y="4267200"/>
            <a:ext cx="1330392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latin typeface="+mn-lt"/>
              </a:rPr>
              <a:t>Initial </a:t>
            </a:r>
            <a:r>
              <a:rPr lang="en-US" sz="1600" dirty="0" smtClean="0">
                <a:latin typeface="+mn-lt"/>
              </a:rPr>
              <a:t>PAR text </a:t>
            </a:r>
            <a:endParaRPr lang="en-US" sz="1600" dirty="0"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553200" y="4311134"/>
            <a:ext cx="152400" cy="184666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6096000" y="1752600"/>
            <a:ext cx="0" cy="373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5257800" y="1752600"/>
            <a:ext cx="0" cy="373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4953000" y="1447800"/>
            <a:ext cx="6000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Apr’11</a:t>
            </a:r>
            <a:endParaRPr lang="en-US" sz="1100">
              <a:latin typeface="+mn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791200" y="1447800"/>
            <a:ext cx="5609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May’2</a:t>
            </a:r>
            <a:endParaRPr lang="en-US" sz="1100">
              <a:latin typeface="+mn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05560" y="5301734"/>
            <a:ext cx="762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55740" y="5301734"/>
            <a:ext cx="76200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5607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Request EC to extend OmniRAN EC Study Group until July 19</a:t>
            </a:r>
            <a:r>
              <a:rPr lang="en-US" baseline="30000"/>
              <a:t>th</a:t>
            </a:r>
            <a:r>
              <a:rPr lang="en-US"/>
              <a:t>, 2013 (end of next plenary session).</a:t>
            </a:r>
          </a:p>
          <a:p>
            <a:pPr lvl="2"/>
            <a:r>
              <a:rPr lang="en-US"/>
              <a:t>FYI: Study Group:</a:t>
            </a:r>
          </a:p>
          <a:p>
            <a:pPr lvl="3"/>
            <a:r>
              <a:rPr lang="en-US" sz="1600"/>
              <a:t>Moved: Harry Worstell, AT&amp;T</a:t>
            </a:r>
          </a:p>
          <a:p>
            <a:pPr lvl="3"/>
            <a:r>
              <a:rPr lang="en-US" sz="1600"/>
              <a:t>Seconded: Charles Perkins, Futurewei</a:t>
            </a:r>
          </a:p>
          <a:p>
            <a:pPr lvl="3"/>
            <a:r>
              <a:rPr lang="en-US" sz="1600"/>
              <a:t>Y: 15 / N: 0 / A: 0</a:t>
            </a:r>
            <a:endParaRPr lang="en-US"/>
          </a:p>
          <a:p>
            <a:pPr lvl="1"/>
            <a:r>
              <a:rPr lang="en-US"/>
              <a:t>Moved:</a:t>
            </a:r>
          </a:p>
          <a:p>
            <a:pPr lvl="1"/>
            <a:r>
              <a:rPr lang="en-US"/>
              <a:t>Second: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42147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253</Words>
  <Application>Microsoft Macintosh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omniran_usecase_template</vt:lpstr>
      <vt:lpstr>OmniRAN EC SG March 2013 Closing Report</vt:lpstr>
      <vt:lpstr>OmniRAN ECSG Status</vt:lpstr>
      <vt:lpstr>OmniRAN ECSG March ’13 Achievements</vt:lpstr>
      <vt:lpstr>Plan and Timeline</vt:lpstr>
      <vt:lpstr>Motion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21</cp:revision>
  <cp:lastPrinted>1998-02-10T13:28:06Z</cp:lastPrinted>
  <dcterms:created xsi:type="dcterms:W3CDTF">2013-03-11T14:14:17Z</dcterms:created>
  <dcterms:modified xsi:type="dcterms:W3CDTF">2013-03-21T21:31:58Z</dcterms:modified>
</cp:coreProperties>
</file>