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83" r:id="rId4"/>
    <p:sldId id="271" r:id="rId5"/>
    <p:sldId id="272" r:id="rId6"/>
    <p:sldId id="273" r:id="rId7"/>
    <p:sldId id="266" r:id="rId8"/>
    <p:sldId id="284" r:id="rId9"/>
    <p:sldId id="285" r:id="rId10"/>
    <p:sldId id="286" r:id="rId11"/>
    <p:sldId id="288" r:id="rId12"/>
    <p:sldId id="289" r:id="rId13"/>
    <p:sldId id="290" r:id="rId14"/>
    <p:sldId id="28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86" autoAdjust="0"/>
    <p:restoredTop sz="99515" autoAdjust="0"/>
  </p:normalViewPr>
  <p:slideViewPr>
    <p:cSldViewPr>
      <p:cViewPr varScale="1">
        <p:scale>
          <a:sx n="126" d="100"/>
          <a:sy n="126" d="100"/>
        </p:scale>
        <p:origin x="-6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omniran-13-0027-00-ecsg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3064650&amp;PW=NMTA4Yzc4YWZ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April</a:t>
            </a:r>
            <a:r>
              <a:rPr lang="en-US" dirty="0" smtClean="0"/>
              <a:t>11</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2013-04-10</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Business </a:t>
            </a:r>
            <a:r>
              <a:rPr lang="en-US" dirty="0" smtClean="0"/>
              <a:t>#2</a:t>
            </a:r>
            <a:br>
              <a:rPr lang="en-US" dirty="0" smtClean="0"/>
            </a:br>
            <a:r>
              <a:rPr lang="en-US" dirty="0" smtClean="0"/>
              <a:t>Refined directions provided by </a:t>
            </a:r>
            <a:r>
              <a:rPr lang="en-US" dirty="0" smtClean="0"/>
              <a:t>EC</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lvl="0"/>
            <a:r>
              <a:rPr lang="en-US" dirty="0" smtClean="0"/>
              <a:t>After some hefty discussions OmniRAN was extended until end of July ‘13 plenary.</a:t>
            </a:r>
          </a:p>
          <a:p>
            <a:pPr lvl="0"/>
            <a:endParaRPr lang="en-US" dirty="0" smtClean="0"/>
          </a:p>
          <a:p>
            <a:pPr lvl="0"/>
            <a:r>
              <a:rPr lang="en-US" dirty="0" smtClean="0"/>
              <a:t>The EC provided further guidance for the tasks of OmniRAN ECSG:</a:t>
            </a:r>
            <a:br>
              <a:rPr lang="en-US" dirty="0" smtClean="0"/>
            </a:br>
            <a:endParaRPr lang="en-US" dirty="0" smtClean="0"/>
          </a:p>
          <a:p>
            <a:pPr>
              <a:buNone/>
            </a:pPr>
            <a:r>
              <a:rPr lang="en-US" dirty="0" smtClean="0"/>
              <a:t>	Motion#28</a:t>
            </a:r>
            <a:br>
              <a:rPr lang="en-US" dirty="0" smtClean="0"/>
            </a:br>
            <a:r>
              <a:rPr lang="en-US" dirty="0" smtClean="0"/>
              <a:t>The </a:t>
            </a:r>
            <a:r>
              <a:rPr lang="en-US" dirty="0" smtClean="0"/>
              <a:t>EC considers that the primary tasks of the OmniRAN ECSG, to be completed by the close of the July Plenary, are:</a:t>
            </a:r>
          </a:p>
          <a:p>
            <a:pPr lvl="1"/>
            <a:r>
              <a:rPr lang="en-US" dirty="0" smtClean="0"/>
              <a:t>To </a:t>
            </a:r>
            <a:r>
              <a:rPr lang="en-US" dirty="0" smtClean="0"/>
              <a:t>perform a gap analysis that shows what pieces of work that are relevant to 802 (standards and standards under development) are not covered by existing external SDOs  (IETF, 3GPP,...) and internal, and socialize that analysis with those SDOs;</a:t>
            </a:r>
          </a:p>
          <a:p>
            <a:pPr lvl="1"/>
            <a:r>
              <a:rPr lang="en-US" dirty="0" smtClean="0"/>
              <a:t>Having </a:t>
            </a:r>
            <a:r>
              <a:rPr lang="en-US" dirty="0" smtClean="0"/>
              <a:t>performed that gap analysis, define a crisp scope of the ECSG (target 15 words or less);</a:t>
            </a:r>
          </a:p>
          <a:p>
            <a:pPr lvl="1"/>
            <a:r>
              <a:rPr lang="en-US" dirty="0" smtClean="0"/>
              <a:t>Define </a:t>
            </a:r>
            <a:r>
              <a:rPr lang="en-US" dirty="0" smtClean="0"/>
              <a:t>what piece(s) of work within that scope (a) fall legitimately within 802's remit and (b) are achievable within an 802 activity</a:t>
            </a:r>
            <a:r>
              <a:rPr lang="en-US" dirty="0" smtClean="0"/>
              <a:t>.</a:t>
            </a:r>
            <a:br>
              <a:rPr lang="en-US" dirty="0" smtClean="0"/>
            </a:br>
            <a:endParaRPr lang="en-US" dirty="0" smtClean="0"/>
          </a:p>
          <a:p>
            <a:pPr>
              <a:buNone/>
            </a:pPr>
            <a:r>
              <a:rPr lang="en-US" dirty="0" smtClean="0"/>
              <a:t>	Moved	Jeffrey</a:t>
            </a:r>
            <a:br>
              <a:rPr lang="en-US" dirty="0" smtClean="0"/>
            </a:br>
            <a:r>
              <a:rPr lang="en-US" dirty="0" smtClean="0"/>
              <a:t>Second	Thaler</a:t>
            </a:r>
            <a:br>
              <a:rPr lang="en-US" dirty="0" smtClean="0"/>
            </a:br>
            <a:r>
              <a:rPr lang="en-US" dirty="0" smtClean="0"/>
              <a:t>Results	8 </a:t>
            </a:r>
            <a:r>
              <a:rPr lang="en-US" dirty="0" smtClean="0"/>
              <a:t>/ 2 / </a:t>
            </a:r>
            <a:r>
              <a:rPr lang="en-US" dirty="0" smtClean="0"/>
              <a:t>3</a:t>
            </a:r>
            <a:br>
              <a:rPr lang="en-US" dirty="0" smtClean="0"/>
            </a:br>
            <a:r>
              <a:rPr lang="en-US" dirty="0" smtClean="0"/>
              <a:t>Motion	Passes</a:t>
            </a:r>
            <a:endParaRPr lang="en-US" dirty="0" smtClean="0"/>
          </a:p>
          <a:p>
            <a:pPr>
              <a:buNone/>
            </a:pPr>
            <a:endParaRPr lang="en-US" dirty="0" smtClean="0"/>
          </a:p>
          <a:p>
            <a:pPr lvl="0"/>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br>
              <a:rPr lang="en-US" dirty="0" smtClean="0"/>
            </a:br>
            <a:r>
              <a:rPr lang="en-US" dirty="0" smtClean="0"/>
              <a:t>Plan </a:t>
            </a:r>
            <a:r>
              <a:rPr lang="en-US" dirty="0"/>
              <a:t>and </a:t>
            </a:r>
            <a:r>
              <a:rPr lang="en-US" dirty="0" smtClean="0"/>
              <a:t>Timeline (SG Mar ‘13 proposal)</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859179"/>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554379"/>
            <a:ext cx="3633807" cy="246221"/>
          </a:xfrm>
          <a:prstGeom prst="rect">
            <a:avLst/>
          </a:prstGeom>
          <a:noFill/>
        </p:spPr>
        <p:txBody>
          <a:bodyPr wrap="none" lIns="0" tIns="0" rIns="0" bIns="0" rtlCol="0">
            <a:spAutoFit/>
          </a:bodyPr>
          <a:lstStyle/>
          <a:p>
            <a:r>
              <a:rPr lang="en-US" sz="1600" dirty="0" smtClean="0">
                <a:latin typeface="+mn-lt"/>
              </a:rPr>
              <a:t>Draft PAR completed for EC submission</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6159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996934"/>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1330392" cy="246221"/>
          </a:xfrm>
          <a:prstGeom prst="rect">
            <a:avLst/>
          </a:prstGeom>
          <a:noFill/>
        </p:spPr>
        <p:txBody>
          <a:bodyPr wrap="none" lIns="0" tIns="0" rIns="0" bIns="0" rtlCol="0">
            <a:spAutoFit/>
          </a:bodyPr>
          <a:lstStyle/>
          <a:p>
            <a:r>
              <a:rPr lang="en-US" sz="1600" dirty="0">
                <a:latin typeface="+mn-lt"/>
              </a:rPr>
              <a:t>Initial </a:t>
            </a:r>
            <a:r>
              <a:rPr lang="en-US" sz="1600" dirty="0" smtClean="0">
                <a:latin typeface="+mn-lt"/>
              </a:rPr>
              <a:t>PAR text </a:t>
            </a:r>
            <a:endParaRPr lang="en-US" sz="1600" dirty="0">
              <a:latin typeface="+mn-lt"/>
            </a:endParaRPr>
          </a:p>
        </p:txBody>
      </p:sp>
      <p:sp>
        <p:nvSpPr>
          <p:cNvPr id="63" name="TextBox 62"/>
          <p:cNvSpPr txBox="1"/>
          <p:nvPr/>
        </p:nvSpPr>
        <p:spPr>
          <a:xfrm>
            <a:off x="6553200" y="4311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xmlns="" val="3445607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859179"/>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554379"/>
            <a:ext cx="3633807" cy="246221"/>
          </a:xfrm>
          <a:prstGeom prst="rect">
            <a:avLst/>
          </a:prstGeom>
          <a:noFill/>
        </p:spPr>
        <p:txBody>
          <a:bodyPr wrap="none" lIns="0" tIns="0" rIns="0" bIns="0" rtlCol="0">
            <a:spAutoFit/>
          </a:bodyPr>
          <a:lstStyle/>
          <a:p>
            <a:r>
              <a:rPr lang="en-US" sz="1600" dirty="0" smtClean="0">
                <a:latin typeface="+mn-lt"/>
              </a:rPr>
              <a:t>Draft PAR completed for EC submission</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6159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996934"/>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1330392" cy="246221"/>
          </a:xfrm>
          <a:prstGeom prst="rect">
            <a:avLst/>
          </a:prstGeom>
          <a:noFill/>
        </p:spPr>
        <p:txBody>
          <a:bodyPr wrap="none" lIns="0" tIns="0" rIns="0" bIns="0" rtlCol="0">
            <a:spAutoFit/>
          </a:bodyPr>
          <a:lstStyle/>
          <a:p>
            <a:r>
              <a:rPr lang="en-US" sz="1600" dirty="0">
                <a:latin typeface="+mn-lt"/>
              </a:rPr>
              <a:t>Initial </a:t>
            </a:r>
            <a:r>
              <a:rPr lang="en-US" sz="1600" dirty="0" smtClean="0">
                <a:latin typeface="+mn-lt"/>
              </a:rPr>
              <a:t>PAR text </a:t>
            </a:r>
            <a:endParaRPr lang="en-US" sz="1600" dirty="0">
              <a:latin typeface="+mn-lt"/>
            </a:endParaRPr>
          </a:p>
        </p:txBody>
      </p:sp>
      <p:sp>
        <p:nvSpPr>
          <p:cNvPr id="63" name="TextBox 62"/>
          <p:cNvSpPr txBox="1"/>
          <p:nvPr/>
        </p:nvSpPr>
        <p:spPr>
          <a:xfrm>
            <a:off x="6553200" y="4311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1" name="Straight Connector 70"/>
          <p:cNvCxnSpPr/>
          <p:nvPr/>
        </p:nvCxnSpPr>
        <p:spPr bwMode="auto">
          <a:xfrm>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72" name="Straight Connector 71"/>
          <p:cNvCxnSpPr/>
          <p:nvPr/>
        </p:nvCxnSpPr>
        <p:spPr bwMode="auto">
          <a:xfrm flipV="1">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73" name="Right Arrow 72"/>
          <p:cNvSpPr/>
          <p:nvPr/>
        </p:nvSpPr>
        <p:spPr bwMode="auto">
          <a:xfrm>
            <a:off x="6781800" y="2308671"/>
            <a:ext cx="2209800" cy="1752600"/>
          </a:xfrm>
          <a:prstGeom prst="rightArrow">
            <a:avLst>
              <a:gd name="adj1" fmla="val 80871"/>
              <a:gd name="adj2" fmla="val 18056"/>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Stretch activities out until</a:t>
            </a:r>
            <a:r>
              <a:rPr kumimoji="0" lang="en-US" sz="1400" b="0" i="0" u="none" strike="noStrike" cap="none" normalizeH="0" dirty="0" smtClean="0">
                <a:ln>
                  <a:noFill/>
                </a:ln>
                <a:solidFill>
                  <a:srgbClr val="FF0000"/>
                </a:solidFill>
                <a:effectLst/>
                <a:latin typeface="+mn-lt"/>
              </a:rPr>
              <a:t> end of Jul’13 plenary</a:t>
            </a:r>
          </a:p>
          <a:p>
            <a:pPr marL="0" marR="0" indent="0" algn="l" defTabSz="914400" rtl="0" eaLnBrk="0" fontAlgn="base" latinLnBrk="0" hangingPunct="0">
              <a:lnSpc>
                <a:spcPct val="100000"/>
              </a:lnSpc>
              <a:spcBef>
                <a:spcPct val="0"/>
              </a:spcBef>
              <a:spcAft>
                <a:spcPct val="0"/>
              </a:spcAft>
              <a:buClrTx/>
              <a:buSzTx/>
              <a:buFontTx/>
              <a:buNone/>
              <a:tabLst/>
            </a:pPr>
            <a:r>
              <a:rPr lang="en-US" sz="1400" baseline="0" dirty="0" smtClean="0">
                <a:solidFill>
                  <a:srgbClr val="FF0000"/>
                </a:solidFill>
                <a:latin typeface="+mn-lt"/>
              </a:rPr>
              <a:t>Socialize results with IEEE 802 and external SDOs</a:t>
            </a:r>
            <a:endParaRPr kumimoji="0" lang="en-US" sz="1400" b="0" i="0" u="none" strike="noStrike" cap="none" normalizeH="0" baseline="0" dirty="0">
              <a:ln>
                <a:noFill/>
              </a:ln>
              <a:solidFill>
                <a:srgbClr val="FF0000"/>
              </a:solidFill>
              <a:effectLst/>
              <a:latin typeface="+mn-lt"/>
            </a:endParaRPr>
          </a:p>
        </p:txBody>
      </p:sp>
      <p:cxnSp>
        <p:nvCxnSpPr>
          <p:cNvPr id="75" name="Straight Connector 74"/>
          <p:cNvCxnSpPr/>
          <p:nvPr/>
        </p:nvCxnSpPr>
        <p:spPr bwMode="auto">
          <a:xfrm>
            <a:off x="152400" y="4000185"/>
            <a:ext cx="8763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xmlns="" val="3445607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lvl="0"/>
            <a:r>
              <a:rPr lang="en-US" dirty="0" smtClean="0"/>
              <a:t>Other </a:t>
            </a:r>
            <a:r>
              <a:rPr lang="en-US" dirty="0" smtClean="0"/>
              <a:t>reports</a:t>
            </a:r>
          </a:p>
          <a:p>
            <a:pPr lvl="1"/>
            <a:r>
              <a:rPr lang="en-US" dirty="0" smtClean="0"/>
              <a:t> </a:t>
            </a:r>
          </a:p>
          <a:p>
            <a:pPr lvl="0"/>
            <a:r>
              <a:rPr lang="en-US" dirty="0" smtClean="0"/>
              <a:t>Contributions on OmniRAN use </a:t>
            </a:r>
            <a:r>
              <a:rPr lang="en-US" dirty="0" smtClean="0"/>
              <a:t>cases</a:t>
            </a:r>
          </a:p>
          <a:p>
            <a:pPr lvl="1"/>
            <a:r>
              <a:rPr lang="en-US" dirty="0" smtClean="0"/>
              <a:t> </a:t>
            </a:r>
          </a:p>
          <a:p>
            <a:pPr lvl="0"/>
            <a:r>
              <a:rPr lang="en-US" dirty="0" smtClean="0"/>
              <a:t>Draft use cases </a:t>
            </a:r>
            <a:r>
              <a:rPr lang="en-US" dirty="0" smtClean="0"/>
              <a:t>document</a:t>
            </a:r>
          </a:p>
          <a:p>
            <a:pPr lvl="1"/>
            <a:r>
              <a:rPr lang="en-US" dirty="0" smtClean="0"/>
              <a:t> </a:t>
            </a:r>
          </a:p>
          <a:p>
            <a:pPr lvl="0"/>
            <a:r>
              <a:rPr lang="en-US" dirty="0" smtClean="0"/>
              <a:t>Refined plan and </a:t>
            </a:r>
            <a:r>
              <a:rPr lang="en-US" dirty="0" smtClean="0"/>
              <a:t>timeline</a:t>
            </a:r>
          </a:p>
          <a:p>
            <a:pPr lvl="1"/>
            <a:r>
              <a:rPr lang="en-US" dirty="0" smtClean="0"/>
              <a:t>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br>
              <a:rPr lang="en-US" dirty="0" smtClean="0"/>
            </a:br>
            <a:r>
              <a:rPr lang="en-US" dirty="0" smtClean="0"/>
              <a:t>Agenda </a:t>
            </a:r>
            <a:r>
              <a:rPr lang="en-US" dirty="0" smtClean="0"/>
              <a:t>Proposal for May 2</a:t>
            </a:r>
            <a:r>
              <a:rPr lang="en-US" baseline="30000" dirty="0" smtClean="0"/>
              <a:t>nd</a:t>
            </a:r>
            <a:r>
              <a:rPr lang="en-US" dirty="0" smtClean="0"/>
              <a:t> </a:t>
            </a:r>
            <a:r>
              <a:rPr lang="en-US" dirty="0" err="1" smtClean="0"/>
              <a:t>ConfCall</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GB" dirty="0" smtClean="0"/>
              <a:t>Call </a:t>
            </a:r>
            <a:r>
              <a:rPr lang="en-GB" dirty="0" smtClean="0"/>
              <a:t>Meeting to Order</a:t>
            </a:r>
          </a:p>
          <a:p>
            <a:r>
              <a:rPr lang="en-GB" dirty="0" smtClean="0"/>
              <a:t>Secretary position</a:t>
            </a:r>
          </a:p>
          <a:p>
            <a:r>
              <a:rPr lang="en-US" dirty="0" smtClean="0"/>
              <a:t>Approval of minutes</a:t>
            </a:r>
          </a:p>
          <a:p>
            <a:pPr lvl="0"/>
            <a:r>
              <a:rPr lang="en-US" dirty="0" smtClean="0"/>
              <a:t>Reports</a:t>
            </a:r>
            <a:endParaRPr lang="en-US" sz="4800" dirty="0" smtClean="0"/>
          </a:p>
          <a:p>
            <a:pPr lvl="0"/>
            <a:r>
              <a:rPr lang="en-US" dirty="0" smtClean="0"/>
              <a:t>Draft use cases document</a:t>
            </a:r>
            <a:endParaRPr lang="en-US" sz="4800" dirty="0" smtClean="0"/>
          </a:p>
          <a:p>
            <a:pPr lvl="0"/>
            <a:r>
              <a:rPr lang="en-US" dirty="0" smtClean="0"/>
              <a:t>Call for comments on use cases document</a:t>
            </a:r>
            <a:endParaRPr lang="en-US" sz="4800" dirty="0" smtClean="0"/>
          </a:p>
          <a:p>
            <a:pPr lvl="0"/>
            <a:r>
              <a:rPr lang="en-US" dirty="0" smtClean="0"/>
              <a:t>Classification of functional requirements</a:t>
            </a:r>
            <a:endParaRPr lang="en-US" sz="4800" dirty="0" smtClean="0"/>
          </a:p>
          <a:p>
            <a:pPr lvl="0"/>
            <a:r>
              <a:rPr lang="en-US" dirty="0" smtClean="0"/>
              <a:t>Review of project plan and timeline</a:t>
            </a:r>
            <a:endParaRPr lang="en-US" sz="4800" dirty="0" smtClean="0"/>
          </a:p>
          <a:p>
            <a:pPr lvl="0"/>
            <a:r>
              <a:rPr lang="en-US" dirty="0" smtClean="0"/>
              <a:t>Agenda for May ’13 interim session</a:t>
            </a:r>
            <a:endParaRPr lang="en-US" sz="4800" dirty="0" smtClean="0"/>
          </a:p>
          <a:p>
            <a:pPr lvl="0"/>
            <a:r>
              <a:rPr lang="en-US" dirty="0" smtClean="0"/>
              <a:t>AOB </a:t>
            </a:r>
            <a:endParaRPr lang="en-US" sz="4800" dirty="0" smtClean="0"/>
          </a:p>
          <a:p>
            <a:pPr lvl="1"/>
            <a:r>
              <a:rPr lang="en-US" dirty="0" smtClean="0"/>
              <a:t>?</a:t>
            </a:r>
            <a:endParaRPr lang="en-US" dirty="0" smtClean="0"/>
          </a:p>
          <a:p>
            <a:r>
              <a:rPr lang="en-US" dirty="0" err="1" smtClean="0"/>
              <a:t>Adjurn</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Apr</a:t>
            </a:r>
            <a:r>
              <a:rPr lang="en-GB" dirty="0" smtClean="0"/>
              <a:t> 11</a:t>
            </a:r>
            <a:r>
              <a:rPr lang="en-GB" baseline="30000" dirty="0" smtClean="0"/>
              <a:t>th</a:t>
            </a:r>
            <a:r>
              <a:rPr lang="en-GB" dirty="0" smtClean="0"/>
              <a:t>, 2013, </a:t>
            </a:r>
            <a:r>
              <a:rPr lang="en-GB" dirty="0" smtClean="0"/>
              <a:t>09:00-10:00 </a:t>
            </a:r>
            <a:r>
              <a:rPr lang="en-GB" dirty="0" smtClean="0"/>
              <a:t>A</a:t>
            </a:r>
            <a:r>
              <a:rPr lang="en-GB" dirty="0" smtClean="0"/>
              <a:t>M </a:t>
            </a:r>
            <a:r>
              <a:rPr lang="en-GB" dirty="0" smtClean="0"/>
              <a:t>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r>
              <a:rPr lang="en-US" dirty="0" smtClean="0"/>
              <a:t/>
            </a:r>
            <a:br>
              <a:rPr lang="en-US" dirty="0" smtClean="0"/>
            </a:br>
            <a:r>
              <a:rPr lang="en-US" u="sng" dirty="0" smtClean="0">
                <a:hlinkClick r:id="rId4"/>
              </a:rPr>
              <a:t>https://</a:t>
            </a:r>
            <a:r>
              <a:rPr lang="en-US" u="sng" dirty="0" smtClean="0">
                <a:hlinkClick r:id="rId4"/>
              </a:rPr>
              <a:t>nsn.webex.com/nsn/j.php?J=703064650&amp;PW=NMTA4Yzc4YWZl</a:t>
            </a:r>
            <a:endParaRPr lang="en-US" u="sng" dirty="0" smtClean="0"/>
          </a:p>
          <a:p>
            <a:r>
              <a:rPr lang="en-US" dirty="0" smtClean="0"/>
              <a:t>Meeting Number: </a:t>
            </a:r>
            <a:r>
              <a:rPr lang="en-US" b="1" dirty="0" smtClean="0"/>
              <a:t>703 064 650</a:t>
            </a:r>
            <a:endParaRPr lang="en-US" b="1" dirty="0" smtClean="0"/>
          </a:p>
          <a:p>
            <a:r>
              <a:rPr lang="en-US" dirty="0" smtClean="0"/>
              <a:t>Meeting Password: </a:t>
            </a:r>
            <a:r>
              <a:rPr lang="en-US" b="1" dirty="0" smtClean="0"/>
              <a:t>OmniRAN</a:t>
            </a:r>
            <a:endParaRPr lang="en-US"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br>
              <a:rPr lang="en-US" dirty="0"/>
            </a:br>
            <a:r>
              <a:rPr lang="en-GB" dirty="0" smtClean="0"/>
              <a:t>Thursday, </a:t>
            </a:r>
            <a:r>
              <a:rPr lang="en-GB" dirty="0" smtClean="0"/>
              <a:t>April</a:t>
            </a:r>
            <a:r>
              <a:rPr lang="en-GB" dirty="0" smtClean="0"/>
              <a:t> 11</a:t>
            </a:r>
            <a:r>
              <a:rPr lang="en-GB" baseline="30000" dirty="0" smtClean="0"/>
              <a:t>th</a:t>
            </a:r>
            <a:r>
              <a:rPr lang="en-GB" dirty="0"/>
              <a:t>, </a:t>
            </a:r>
            <a:r>
              <a:rPr lang="en-GB" dirty="0" smtClean="0"/>
              <a:t>09</a:t>
            </a:r>
            <a:r>
              <a:rPr lang="en-GB" dirty="0" smtClean="0"/>
              <a:t>:00–10:00am </a:t>
            </a:r>
            <a:r>
              <a:rPr lang="en-GB" dirty="0" smtClean="0"/>
              <a:t>ET</a:t>
            </a:r>
            <a:endParaRPr lang="en-US" dirty="0"/>
          </a:p>
        </p:txBody>
      </p:sp>
      <p:sp>
        <p:nvSpPr>
          <p:cNvPr id="4104" name="Rectangle 5"/>
          <p:cNvSpPr>
            <a:spLocks noGrp="1" noChangeArrowheads="1"/>
          </p:cNvSpPr>
          <p:nvPr>
            <p:ph type="body" idx="1"/>
          </p:nvPr>
        </p:nvSpPr>
        <p:spPr/>
        <p:txBody>
          <a:bodyPr>
            <a:normAutofit fontScale="70000" lnSpcReduction="20000"/>
          </a:bodyPr>
          <a:lstStyle/>
          <a:p>
            <a:r>
              <a:rPr lang="en-GB" dirty="0"/>
              <a:t>Call Meeting to Order</a:t>
            </a:r>
          </a:p>
          <a:p>
            <a:r>
              <a:rPr lang="en-GB" dirty="0"/>
              <a:t>Appointment of </a:t>
            </a:r>
            <a:r>
              <a:rPr lang="en-GB" dirty="0" smtClean="0"/>
              <a:t>recording secretary</a:t>
            </a:r>
          </a:p>
          <a:p>
            <a:r>
              <a:rPr lang="en-GB" dirty="0" smtClean="0"/>
              <a:t>Roll Call</a:t>
            </a:r>
          </a:p>
          <a:p>
            <a:pPr lvl="0"/>
            <a:r>
              <a:rPr lang="en-US" dirty="0" smtClean="0"/>
              <a:t>Approval of minutes of Mar ’13 session</a:t>
            </a:r>
          </a:p>
          <a:p>
            <a:pPr lvl="0"/>
            <a:r>
              <a:rPr lang="en-US" dirty="0" smtClean="0"/>
              <a:t>Refined directions provided by EC</a:t>
            </a:r>
          </a:p>
          <a:p>
            <a:pPr lvl="0"/>
            <a:r>
              <a:rPr lang="en-US" dirty="0" smtClean="0"/>
              <a:t>Other reports</a:t>
            </a:r>
          </a:p>
          <a:p>
            <a:pPr lvl="0"/>
            <a:r>
              <a:rPr lang="en-US" dirty="0" smtClean="0"/>
              <a:t>Contributions on OmniRAN use cases</a:t>
            </a:r>
          </a:p>
          <a:p>
            <a:pPr lvl="0"/>
            <a:r>
              <a:rPr lang="en-US" dirty="0" smtClean="0"/>
              <a:t>Draft use cases document</a:t>
            </a:r>
          </a:p>
          <a:p>
            <a:pPr lvl="0"/>
            <a:r>
              <a:rPr lang="en-US" dirty="0" smtClean="0"/>
              <a:t>Refined plan and timeline</a:t>
            </a:r>
          </a:p>
          <a:p>
            <a:pPr lvl="0"/>
            <a:r>
              <a:rPr lang="en-US" dirty="0" smtClean="0"/>
              <a:t>Agenda for May 2</a:t>
            </a:r>
            <a:r>
              <a:rPr lang="en-US" baseline="30000" dirty="0" smtClean="0"/>
              <a:t>nd</a:t>
            </a:r>
            <a:r>
              <a:rPr lang="en-US" dirty="0" smtClean="0"/>
              <a:t> conference call</a:t>
            </a:r>
          </a:p>
          <a:p>
            <a:pPr lvl="0"/>
            <a:r>
              <a:rPr lang="en-US" dirty="0" smtClean="0"/>
              <a:t>AOB </a:t>
            </a:r>
          </a:p>
          <a:p>
            <a:pPr lvl="0"/>
            <a:r>
              <a:rPr lang="en-US" dirty="0" err="1" smtClean="0"/>
              <a:t>Adjurn</a:t>
            </a:r>
            <a:endParaRPr lang="en-US" dirty="0" smtClean="0"/>
          </a:p>
          <a:p>
            <a:endParaRPr lang="en-GB"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secretary</a:t>
            </a:r>
          </a:p>
          <a:p>
            <a:pPr lvl="1"/>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29718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endParaRPr lang="en-US" sz="1400" dirty="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dirty="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p:txBody>
          <a:bodyPr>
            <a:normAutofit/>
          </a:bodyPr>
          <a:lstStyle/>
          <a:p>
            <a:pPr lvl="0"/>
            <a:r>
              <a:rPr lang="en-US" dirty="0" smtClean="0"/>
              <a:t>Approval of agenda</a:t>
            </a:r>
          </a:p>
          <a:p>
            <a:pPr lvl="1"/>
            <a:r>
              <a:rPr lang="en-US" dirty="0" smtClean="0"/>
              <a:t> </a:t>
            </a:r>
          </a:p>
          <a:p>
            <a:pPr lvl="0"/>
            <a:r>
              <a:rPr lang="en-US" dirty="0" smtClean="0"/>
              <a:t>Approval of minutes of </a:t>
            </a:r>
            <a:r>
              <a:rPr lang="en-US" dirty="0" smtClean="0"/>
              <a:t>Mar</a:t>
            </a:r>
            <a:r>
              <a:rPr lang="en-US" dirty="0" smtClean="0"/>
              <a:t> </a:t>
            </a:r>
            <a:r>
              <a:rPr lang="en-US" dirty="0" smtClean="0"/>
              <a:t>’13 </a:t>
            </a:r>
            <a:r>
              <a:rPr lang="en-US" dirty="0" smtClean="0"/>
              <a:t>session</a:t>
            </a:r>
          </a:p>
          <a:p>
            <a:pPr lvl="1"/>
            <a:r>
              <a:rPr lang="en-US" dirty="0" smtClean="0"/>
              <a:t> </a:t>
            </a:r>
            <a:endParaRPr lang="en-US" dirty="0" smtClean="0"/>
          </a:p>
          <a:p>
            <a:pPr lvl="0"/>
            <a:r>
              <a:rPr lang="en-US" dirty="0" smtClean="0"/>
              <a:t>Reports</a:t>
            </a:r>
            <a:endParaRPr lang="en-US" dirty="0"/>
          </a:p>
          <a:p>
            <a:pPr lvl="1"/>
            <a:r>
              <a:rPr lang="en-US" dirty="0" smtClean="0"/>
              <a:t> </a:t>
            </a: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1017</Words>
  <Application>Microsoft Office PowerPoint</Application>
  <PresentationFormat>On-screen Show (4:3)</PresentationFormat>
  <Paragraphs>185</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OmniRAN EC SG Agenda April11th, 2013 Conference Call</vt:lpstr>
      <vt:lpstr>Meeting</vt:lpstr>
      <vt:lpstr>Guidelines for IEEE-SA Meetings</vt:lpstr>
      <vt:lpstr>Resources – URLs</vt:lpstr>
      <vt:lpstr>Meeting Etiquette</vt:lpstr>
      <vt:lpstr>LMSC Operations Manual</vt:lpstr>
      <vt:lpstr>Agenda Thursday, April 11th, 09:00–10:00am ET</vt:lpstr>
      <vt:lpstr>Agenda Items</vt:lpstr>
      <vt:lpstr>Business #1</vt:lpstr>
      <vt:lpstr>Business #2 Refined directions provided by EC</vt:lpstr>
      <vt:lpstr>Business #3 Plan and Timeline (SG Mar ‘13 proposal)</vt:lpstr>
      <vt:lpstr>Business #4 Plan and Timeline (EC SG Motion)</vt:lpstr>
      <vt:lpstr>Business #5</vt:lpstr>
      <vt:lpstr>Business #6 Agenda Proposal for May 2nd ConfCall</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189</cp:revision>
  <cp:lastPrinted>1998-02-10T13:28:06Z</cp:lastPrinted>
  <dcterms:created xsi:type="dcterms:W3CDTF">2011-12-30T17:06:23Z</dcterms:created>
  <dcterms:modified xsi:type="dcterms:W3CDTF">2013-04-10T16:30:20Z</dcterms:modified>
</cp:coreProperties>
</file>