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3" r:id="rId2"/>
    <p:sldId id="264" r:id="rId3"/>
    <p:sldId id="267" r:id="rId4"/>
    <p:sldId id="256" r:id="rId5"/>
    <p:sldId id="268" r:id="rId6"/>
    <p:sldId id="266" r:id="rId7"/>
    <p:sldId id="269" r:id="rId8"/>
    <p:sldId id="270" r:id="rId9"/>
    <p:sldId id="271" r:id="rId10"/>
    <p:sldId id="272" r:id="rId11"/>
    <p:sldId id="273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io de la Oliv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9F5A6-8800-9F46-97E4-8F893C038B13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139CA-5923-5E4A-8BEA-EBB24723E1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60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139CA-5923-5E4A-8BEA-EBB24723E1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843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139CA-5923-5E4A-8BEA-EBB24723E1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119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ICI: Inter-cell</a:t>
            </a:r>
            <a:r>
              <a:rPr lang="en-US" baseline="0" dirty="0" smtClean="0"/>
              <a:t> interference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139CA-5923-5E4A-8BEA-EBB24723E16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427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139CA-5923-5E4A-8BEA-EBB24723E16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74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527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31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95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395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673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62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581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90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167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79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903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C8FBE-7CBD-6941-AC10-D35EE2348DFA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9909-EA23-C046-BC85-D4711C251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917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3256704"/>
              </p:ext>
            </p:extLst>
          </p:nvPr>
        </p:nvGraphicFramePr>
        <p:xfrm>
          <a:off x="533400" y="483090"/>
          <a:ext cx="8077201" cy="352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526770"/>
                <a:gridCol w="24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An SDN-based approach for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endParaRPr lang="en-US" sz="2000" baseline="0" dirty="0" smtClean="0">
                        <a:solidFill>
                          <a:schemeClr val="tx2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Reference Point mapping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2013-05-14]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Antonio de la Oliva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UC3M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+34657079687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aoliva@it.uc3m.es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Charles Perkins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Futurewei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Charlie.perkins@huawei.com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endParaRPr lang="en-US" sz="2000" dirty="0" smtClean="0">
              <a:latin typeface="+mn-lt"/>
            </a:endParaRPr>
          </a:p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extends SDN use case with the mapping to OMNIRAN Reference </a:t>
            </a:r>
            <a:r>
              <a:rPr lang="en-US" sz="1600" dirty="0" smtClean="0">
                <a:latin typeface="+mn-lt"/>
              </a:rPr>
              <a:t>Points and derived requirements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8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7569" y="1280358"/>
            <a:ext cx="4535830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87359" y="1726876"/>
            <a:ext cx="1000125" cy="990600"/>
            <a:chOff x="7315200" y="3886200"/>
            <a:chExt cx="1000125" cy="990600"/>
          </a:xfrm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87359" y="4412926"/>
            <a:ext cx="1000125" cy="990600"/>
            <a:chOff x="7315200" y="3886200"/>
            <a:chExt cx="1000125" cy="990600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4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5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5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5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5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4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AutoShape 154"/>
          <p:cNvSpPr>
            <a:spLocks noChangeArrowheads="1"/>
          </p:cNvSpPr>
          <p:nvPr/>
        </p:nvSpPr>
        <p:spPr bwMode="auto">
          <a:xfrm>
            <a:off x="1396884" y="3117526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158"/>
          <p:cNvGrpSpPr>
            <a:grpSpLocks noChangeAspect="1"/>
          </p:cNvGrpSpPr>
          <p:nvPr/>
        </p:nvGrpSpPr>
        <p:grpSpPr bwMode="auto">
          <a:xfrm flipH="1">
            <a:off x="1777883" y="3490799"/>
            <a:ext cx="411161" cy="494972"/>
            <a:chOff x="5" y="2480"/>
            <a:chExt cx="237" cy="430"/>
          </a:xfrm>
        </p:grpSpPr>
        <p:grpSp>
          <p:nvGrpSpPr>
            <p:cNvPr id="6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71" name="Group 7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7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8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7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4" name="Rectangle 187"/>
          <p:cNvSpPr>
            <a:spLocks noChangeArrowheads="1"/>
          </p:cNvSpPr>
          <p:nvPr/>
        </p:nvSpPr>
        <p:spPr bwMode="auto">
          <a:xfrm>
            <a:off x="1455621" y="3193726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66747" y="5693978"/>
            <a:ext cx="2416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Infrastructure Operators</a:t>
            </a:r>
            <a:endParaRPr lang="en-US" sz="12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3215600" y="2495415"/>
            <a:ext cx="1000125" cy="9906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97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3231189" y="2945674"/>
            <a:ext cx="938479" cy="343703"/>
            <a:chOff x="173867" y="4114800"/>
            <a:chExt cx="938479" cy="343703"/>
          </a:xfrm>
        </p:grpSpPr>
        <p:sp>
          <p:nvSpPr>
            <p:cNvPr id="128" name="Oval 127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7" name="Straight Connector 136"/>
            <p:cNvCxnSpPr>
              <a:stCxn id="131" idx="7"/>
              <a:endCxn id="128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28" idx="6"/>
              <a:endCxn id="129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endCxn id="135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5" idx="3"/>
              <a:endCxn id="134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4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3" idx="2"/>
              <a:endCxn id="132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32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29" idx="3"/>
              <a:endCxn id="131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34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34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32" idx="1"/>
              <a:endCxn id="128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34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33" idx="1"/>
              <a:endCxn id="129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32" idx="7"/>
              <a:endCxn id="129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32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33" idx="0"/>
              <a:endCxn id="130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34" idx="1"/>
              <a:endCxn id="130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35" idx="2"/>
              <a:endCxn id="129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35" idx="3"/>
              <a:endCxn id="132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33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endCxn id="131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1" name="Straight Connector 200"/>
          <p:cNvCxnSpPr>
            <a:stCxn id="4" idx="3"/>
            <a:endCxn id="97" idx="1"/>
          </p:cNvCxnSpPr>
          <p:nvPr/>
        </p:nvCxnSpPr>
        <p:spPr>
          <a:xfrm>
            <a:off x="2387484" y="2222176"/>
            <a:ext cx="828116" cy="7685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65" idx="3"/>
          </p:cNvCxnSpPr>
          <p:nvPr/>
        </p:nvCxnSpPr>
        <p:spPr>
          <a:xfrm flipV="1">
            <a:off x="2397009" y="3006161"/>
            <a:ext cx="818591" cy="606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35" idx="3"/>
            <a:endCxn id="97" idx="1"/>
          </p:cNvCxnSpPr>
          <p:nvPr/>
        </p:nvCxnSpPr>
        <p:spPr>
          <a:xfrm flipV="1">
            <a:off x="2387484" y="2990715"/>
            <a:ext cx="828116" cy="1917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97" idx="3"/>
          </p:cNvCxnSpPr>
          <p:nvPr/>
        </p:nvCxnSpPr>
        <p:spPr>
          <a:xfrm>
            <a:off x="4215725" y="2990715"/>
            <a:ext cx="1649033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/>
          <p:cNvGrpSpPr/>
          <p:nvPr/>
        </p:nvGrpSpPr>
        <p:grpSpPr>
          <a:xfrm>
            <a:off x="3215600" y="4413282"/>
            <a:ext cx="1000125" cy="990600"/>
            <a:chOff x="7315200" y="3886200"/>
            <a:chExt cx="1000125" cy="990600"/>
          </a:xfrm>
        </p:grpSpPr>
        <p:sp>
          <p:nvSpPr>
            <p:cNvPr id="21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45" name="Picture 244" descr="MC9004316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4820" y="4878871"/>
            <a:ext cx="558346" cy="558346"/>
          </a:xfrm>
          <a:prstGeom prst="rect">
            <a:avLst/>
          </a:prstGeom>
        </p:spPr>
      </p:pic>
      <p:cxnSp>
        <p:nvCxnSpPr>
          <p:cNvPr id="250" name="Straight Connector 249"/>
          <p:cNvCxnSpPr>
            <a:stCxn id="214" idx="3"/>
          </p:cNvCxnSpPr>
          <p:nvPr/>
        </p:nvCxnSpPr>
        <p:spPr>
          <a:xfrm>
            <a:off x="4215725" y="4908582"/>
            <a:ext cx="1649033" cy="7367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endCxn id="97" idx="2"/>
          </p:cNvCxnSpPr>
          <p:nvPr/>
        </p:nvCxnSpPr>
        <p:spPr>
          <a:xfrm flipV="1">
            <a:off x="3715663" y="3486015"/>
            <a:ext cx="0" cy="91810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14" idx="1"/>
          </p:cNvCxnSpPr>
          <p:nvPr/>
        </p:nvCxnSpPr>
        <p:spPr>
          <a:xfrm flipH="1" flipV="1">
            <a:off x="2411184" y="2242508"/>
            <a:ext cx="804416" cy="2666074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14" idx="1"/>
          </p:cNvCxnSpPr>
          <p:nvPr/>
        </p:nvCxnSpPr>
        <p:spPr>
          <a:xfrm flipH="1" flipV="1">
            <a:off x="2387484" y="3601272"/>
            <a:ext cx="828116" cy="130731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endCxn id="35" idx="3"/>
          </p:cNvCxnSpPr>
          <p:nvPr/>
        </p:nvCxnSpPr>
        <p:spPr>
          <a:xfrm flipH="1" flipV="1">
            <a:off x="2387484" y="4908226"/>
            <a:ext cx="804416" cy="7723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4" name="Rounded Rectangle 263"/>
          <p:cNvSpPr/>
          <p:nvPr/>
        </p:nvSpPr>
        <p:spPr>
          <a:xfrm>
            <a:off x="5854376" y="1280358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65" name="Group 264"/>
          <p:cNvGrpSpPr/>
          <p:nvPr/>
        </p:nvGrpSpPr>
        <p:grpSpPr>
          <a:xfrm>
            <a:off x="6196801" y="3130545"/>
            <a:ext cx="990600" cy="990600"/>
            <a:chOff x="7315200" y="2819400"/>
            <a:chExt cx="990600" cy="990600"/>
          </a:xfrm>
        </p:grpSpPr>
        <p:sp>
          <p:nvSpPr>
            <p:cNvPr id="26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7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68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B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9" name="Group 268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7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7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72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7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7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4" name="Group 283"/>
          <p:cNvGrpSpPr/>
          <p:nvPr/>
        </p:nvGrpSpPr>
        <p:grpSpPr>
          <a:xfrm>
            <a:off x="7989754" y="3130545"/>
            <a:ext cx="990600" cy="990600"/>
            <a:chOff x="5257800" y="4419600"/>
            <a:chExt cx="990600" cy="990600"/>
          </a:xfrm>
        </p:grpSpPr>
        <p:sp>
          <p:nvSpPr>
            <p:cNvPr id="285" name="Rounded Rectangle 284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86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289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26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7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8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2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3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30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31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32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15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6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7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18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19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0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1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04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5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6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07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1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08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9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0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2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93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4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5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96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0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1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2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3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97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8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99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287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0246" name="Clip" r:id="rId6" imgW="5757415" imgH="3221332" progId="">
                <p:embed/>
              </p:oleObj>
            </a:graphicData>
          </a:graphic>
        </p:graphicFrame>
        <p:sp>
          <p:nvSpPr>
            <p:cNvPr id="288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6196801" y="1743961"/>
            <a:ext cx="990600" cy="990600"/>
            <a:chOff x="7315200" y="2819400"/>
            <a:chExt cx="990600" cy="990600"/>
          </a:xfrm>
        </p:grpSpPr>
        <p:sp>
          <p:nvSpPr>
            <p:cNvPr id="33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9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A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41" name="Group 340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4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4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4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5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56" name="Group 355"/>
          <p:cNvGrpSpPr/>
          <p:nvPr/>
        </p:nvGrpSpPr>
        <p:grpSpPr>
          <a:xfrm>
            <a:off x="6196801" y="4430011"/>
            <a:ext cx="990600" cy="990600"/>
            <a:chOff x="7315200" y="2819400"/>
            <a:chExt cx="990600" cy="990600"/>
          </a:xfrm>
        </p:grpSpPr>
        <p:sp>
          <p:nvSpPr>
            <p:cNvPr id="357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58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59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0" name="Group 359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63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67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75" name="Straight Connector 374"/>
          <p:cNvCxnSpPr>
            <a:stCxn id="264" idx="3"/>
            <a:endCxn id="285" idx="1"/>
          </p:cNvCxnSpPr>
          <p:nvPr/>
        </p:nvCxnSpPr>
        <p:spPr>
          <a:xfrm>
            <a:off x="7496304" y="3619500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6" name="TextBox 375"/>
          <p:cNvSpPr txBox="1"/>
          <p:nvPr/>
        </p:nvSpPr>
        <p:spPr>
          <a:xfrm>
            <a:off x="5876147" y="5496977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Traditional Operators</a:t>
            </a:r>
            <a:endParaRPr lang="en-US" sz="1200" dirty="0"/>
          </a:p>
        </p:txBody>
      </p:sp>
      <p:grpSp>
        <p:nvGrpSpPr>
          <p:cNvPr id="377" name="Group 376"/>
          <p:cNvGrpSpPr/>
          <p:nvPr/>
        </p:nvGrpSpPr>
        <p:grpSpPr>
          <a:xfrm>
            <a:off x="0" y="3117487"/>
            <a:ext cx="990600" cy="990600"/>
            <a:chOff x="381000" y="1962150"/>
            <a:chExt cx="990600" cy="990600"/>
          </a:xfrm>
        </p:grpSpPr>
        <p:sp>
          <p:nvSpPr>
            <p:cNvPr id="37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9" name="Picture 378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380" name="Straight Connector 379"/>
          <p:cNvCxnSpPr/>
          <p:nvPr/>
        </p:nvCxnSpPr>
        <p:spPr>
          <a:xfrm>
            <a:off x="990600" y="3625845"/>
            <a:ext cx="396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3" name="Title 246"/>
          <p:cNvSpPr txBox="1">
            <a:spLocks/>
          </p:cNvSpPr>
          <p:nvPr/>
        </p:nvSpPr>
        <p:spPr>
          <a:xfrm>
            <a:off x="486128" y="281167"/>
            <a:ext cx="8229600" cy="61697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R4</a:t>
            </a:r>
            <a:endParaRPr lang="en-US" dirty="0"/>
          </a:p>
        </p:txBody>
      </p:sp>
      <p:sp>
        <p:nvSpPr>
          <p:cNvPr id="381" name="TextBox 380"/>
          <p:cNvSpPr txBox="1"/>
          <p:nvPr/>
        </p:nvSpPr>
        <p:spPr>
          <a:xfrm>
            <a:off x="401731" y="6113377"/>
            <a:ext cx="5083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R4: </a:t>
            </a:r>
          </a:p>
          <a:p>
            <a:r>
              <a:rPr lang="en-US" dirty="0" smtClean="0"/>
              <a:t>Data (e.g., fast handover) and Control (e.g., ICI) path</a:t>
            </a:r>
            <a:endParaRPr lang="en-US" dirty="0"/>
          </a:p>
        </p:txBody>
      </p:sp>
      <p:cxnSp>
        <p:nvCxnSpPr>
          <p:cNvPr id="384" name="Straight Connector 383"/>
          <p:cNvCxnSpPr>
            <a:stCxn id="214" idx="0"/>
          </p:cNvCxnSpPr>
          <p:nvPr/>
        </p:nvCxnSpPr>
        <p:spPr>
          <a:xfrm flipH="1" flipV="1">
            <a:off x="2387484" y="2242554"/>
            <a:ext cx="1328179" cy="21707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>
            <a:endCxn id="65" idx="3"/>
          </p:cNvCxnSpPr>
          <p:nvPr/>
        </p:nvCxnSpPr>
        <p:spPr>
          <a:xfrm flipH="1" flipV="1">
            <a:off x="2397009" y="3612826"/>
            <a:ext cx="1318655" cy="80232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1880886" y="2717476"/>
            <a:ext cx="9525" cy="4000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2" name="Oval 381"/>
          <p:cNvSpPr/>
          <p:nvPr/>
        </p:nvSpPr>
        <p:spPr>
          <a:xfrm>
            <a:off x="1844824" y="2885024"/>
            <a:ext cx="84876" cy="9260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ounded Rectangle 386"/>
          <p:cNvSpPr/>
          <p:nvPr/>
        </p:nvSpPr>
        <p:spPr>
          <a:xfrm>
            <a:off x="1387359" y="2619686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5" name="TextBox 384"/>
          <p:cNvSpPr txBox="1"/>
          <p:nvPr/>
        </p:nvSpPr>
        <p:spPr>
          <a:xfrm>
            <a:off x="1975321" y="278059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8" name="Rounded Rectangle 387"/>
          <p:cNvSpPr/>
          <p:nvPr/>
        </p:nvSpPr>
        <p:spPr>
          <a:xfrm>
            <a:off x="1396884" y="3023102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585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ounded Rectangle 386"/>
          <p:cNvSpPr/>
          <p:nvPr/>
        </p:nvSpPr>
        <p:spPr>
          <a:xfrm>
            <a:off x="1220338" y="913039"/>
            <a:ext cx="4535830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44" name="Straight Connector 543"/>
          <p:cNvCxnSpPr>
            <a:stCxn id="508" idx="3"/>
          </p:cNvCxnSpPr>
          <p:nvPr/>
        </p:nvCxnSpPr>
        <p:spPr>
          <a:xfrm>
            <a:off x="4358494" y="2623396"/>
            <a:ext cx="1649033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4" name="Rounded Rectangle 263"/>
          <p:cNvSpPr/>
          <p:nvPr/>
        </p:nvSpPr>
        <p:spPr>
          <a:xfrm>
            <a:off x="5922325" y="913039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65" name="Group 264"/>
          <p:cNvGrpSpPr/>
          <p:nvPr/>
        </p:nvGrpSpPr>
        <p:grpSpPr>
          <a:xfrm>
            <a:off x="6264750" y="2722193"/>
            <a:ext cx="990600" cy="990600"/>
            <a:chOff x="7315200" y="2819400"/>
            <a:chExt cx="990600" cy="990600"/>
          </a:xfrm>
        </p:grpSpPr>
        <p:sp>
          <p:nvSpPr>
            <p:cNvPr id="26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7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68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B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9" name="Group 268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7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7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72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7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7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4" name="Group 283"/>
          <p:cNvGrpSpPr/>
          <p:nvPr/>
        </p:nvGrpSpPr>
        <p:grpSpPr>
          <a:xfrm>
            <a:off x="8057703" y="2763226"/>
            <a:ext cx="990600" cy="990600"/>
            <a:chOff x="5257800" y="4419600"/>
            <a:chExt cx="990600" cy="990600"/>
          </a:xfrm>
        </p:grpSpPr>
        <p:sp>
          <p:nvSpPr>
            <p:cNvPr id="285" name="Rounded Rectangle 284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86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289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26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7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8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2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3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30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31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32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15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6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7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18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19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0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1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04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5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6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07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1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08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9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0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2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93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4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5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96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0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1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2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3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97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8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99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287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1270" name="Clip" r:id="rId5" imgW="5757415" imgH="3221332" progId="">
                <p:embed/>
              </p:oleObj>
            </a:graphicData>
          </a:graphic>
        </p:graphicFrame>
        <p:sp>
          <p:nvSpPr>
            <p:cNvPr id="288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6264750" y="1376642"/>
            <a:ext cx="990600" cy="990600"/>
            <a:chOff x="7315200" y="2819400"/>
            <a:chExt cx="990600" cy="990600"/>
          </a:xfrm>
        </p:grpSpPr>
        <p:sp>
          <p:nvSpPr>
            <p:cNvPr id="33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9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A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41" name="Group 340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4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4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4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5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56" name="Group 355"/>
          <p:cNvGrpSpPr/>
          <p:nvPr/>
        </p:nvGrpSpPr>
        <p:grpSpPr>
          <a:xfrm>
            <a:off x="6264750" y="4062692"/>
            <a:ext cx="990600" cy="990600"/>
            <a:chOff x="7315200" y="2819400"/>
            <a:chExt cx="990600" cy="990600"/>
          </a:xfrm>
        </p:grpSpPr>
        <p:sp>
          <p:nvSpPr>
            <p:cNvPr id="357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58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59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0" name="Group 359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63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67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75" name="Straight Connector 374"/>
          <p:cNvCxnSpPr>
            <a:stCxn id="264" idx="3"/>
            <a:endCxn id="285" idx="1"/>
          </p:cNvCxnSpPr>
          <p:nvPr/>
        </p:nvCxnSpPr>
        <p:spPr>
          <a:xfrm>
            <a:off x="7564253" y="3252181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6" name="TextBox 375"/>
          <p:cNvSpPr txBox="1"/>
          <p:nvPr/>
        </p:nvSpPr>
        <p:spPr>
          <a:xfrm>
            <a:off x="5944096" y="5129658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Traditional Operators</a:t>
            </a:r>
            <a:endParaRPr lang="en-US" sz="1200" dirty="0"/>
          </a:p>
        </p:txBody>
      </p:sp>
      <p:grpSp>
        <p:nvGrpSpPr>
          <p:cNvPr id="377" name="Group 376"/>
          <p:cNvGrpSpPr/>
          <p:nvPr/>
        </p:nvGrpSpPr>
        <p:grpSpPr>
          <a:xfrm>
            <a:off x="67949" y="2750168"/>
            <a:ext cx="990600" cy="990600"/>
            <a:chOff x="381000" y="1962150"/>
            <a:chExt cx="990600" cy="990600"/>
          </a:xfrm>
        </p:grpSpPr>
        <p:sp>
          <p:nvSpPr>
            <p:cNvPr id="37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9" name="Picture 378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410" name="Straight Connector 409"/>
          <p:cNvCxnSpPr/>
          <p:nvPr/>
        </p:nvCxnSpPr>
        <p:spPr>
          <a:xfrm flipV="1">
            <a:off x="6767312" y="2367243"/>
            <a:ext cx="0" cy="354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V="1">
            <a:off x="6768890" y="3712793"/>
            <a:ext cx="0" cy="354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7041852" y="236657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3" name="Oval 412"/>
          <p:cNvSpPr/>
          <p:nvPr/>
        </p:nvSpPr>
        <p:spPr>
          <a:xfrm>
            <a:off x="6726452" y="2501412"/>
            <a:ext cx="84876" cy="9260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6722566" y="3857381"/>
            <a:ext cx="84876" cy="9260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TextBox 414"/>
          <p:cNvSpPr txBox="1"/>
          <p:nvPr/>
        </p:nvSpPr>
        <p:spPr>
          <a:xfrm>
            <a:off x="7041852" y="371279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6" name="Title 246"/>
          <p:cNvSpPr txBox="1">
            <a:spLocks/>
          </p:cNvSpPr>
          <p:nvPr/>
        </p:nvSpPr>
        <p:spPr>
          <a:xfrm>
            <a:off x="486128" y="203893"/>
            <a:ext cx="8229600" cy="61697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R5</a:t>
            </a:r>
            <a:endParaRPr lang="en-US" dirty="0"/>
          </a:p>
        </p:txBody>
      </p:sp>
      <p:grpSp>
        <p:nvGrpSpPr>
          <p:cNvPr id="388" name="Group 387"/>
          <p:cNvGrpSpPr/>
          <p:nvPr/>
        </p:nvGrpSpPr>
        <p:grpSpPr>
          <a:xfrm>
            <a:off x="1530128" y="1359557"/>
            <a:ext cx="1000125" cy="990600"/>
            <a:chOff x="7315200" y="3886200"/>
            <a:chExt cx="1000125" cy="990600"/>
          </a:xfrm>
        </p:grpSpPr>
        <p:sp>
          <p:nvSpPr>
            <p:cNvPr id="38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0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41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42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3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43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3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4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4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4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4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4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43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2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42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2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2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2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2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2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1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1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5" name="Group 444"/>
          <p:cNvGrpSpPr/>
          <p:nvPr/>
        </p:nvGrpSpPr>
        <p:grpSpPr>
          <a:xfrm>
            <a:off x="1530128" y="4045607"/>
            <a:ext cx="1000125" cy="990600"/>
            <a:chOff x="7315200" y="3886200"/>
            <a:chExt cx="1000125" cy="990600"/>
          </a:xfrm>
        </p:grpSpPr>
        <p:sp>
          <p:nvSpPr>
            <p:cNvPr id="446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7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449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453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61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469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70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71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72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73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74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75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462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3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4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5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6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7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8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54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456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7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8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9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0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55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50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1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2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48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6" name="AutoShape 154"/>
          <p:cNvSpPr>
            <a:spLocks noChangeArrowheads="1"/>
          </p:cNvSpPr>
          <p:nvPr/>
        </p:nvSpPr>
        <p:spPr bwMode="auto">
          <a:xfrm>
            <a:off x="1539653" y="2750207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7" name="Group 158"/>
          <p:cNvGrpSpPr>
            <a:grpSpLocks noChangeAspect="1"/>
          </p:cNvGrpSpPr>
          <p:nvPr/>
        </p:nvGrpSpPr>
        <p:grpSpPr bwMode="auto">
          <a:xfrm flipH="1">
            <a:off x="1920652" y="3123480"/>
            <a:ext cx="411161" cy="494972"/>
            <a:chOff x="5" y="2480"/>
            <a:chExt cx="237" cy="430"/>
          </a:xfrm>
        </p:grpSpPr>
        <p:grpSp>
          <p:nvGrpSpPr>
            <p:cNvPr id="478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82" name="Group 481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90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498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99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00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01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02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03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04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91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2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3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4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5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6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7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83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485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6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7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8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9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84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79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0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05" name="Rectangle 187"/>
          <p:cNvSpPr>
            <a:spLocks noChangeArrowheads="1"/>
          </p:cNvSpPr>
          <p:nvPr/>
        </p:nvSpPr>
        <p:spPr bwMode="auto">
          <a:xfrm>
            <a:off x="1598390" y="2826407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6" name="TextBox 505"/>
          <p:cNvSpPr txBox="1"/>
          <p:nvPr/>
        </p:nvSpPr>
        <p:spPr>
          <a:xfrm>
            <a:off x="2409516" y="5326659"/>
            <a:ext cx="2416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Infrastructure Operators</a:t>
            </a:r>
            <a:endParaRPr lang="en-US" sz="1200" dirty="0"/>
          </a:p>
        </p:txBody>
      </p:sp>
      <p:grpSp>
        <p:nvGrpSpPr>
          <p:cNvPr id="507" name="Group 506"/>
          <p:cNvGrpSpPr/>
          <p:nvPr/>
        </p:nvGrpSpPr>
        <p:grpSpPr>
          <a:xfrm>
            <a:off x="3358369" y="2128096"/>
            <a:ext cx="1000125" cy="9906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50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0" name="Group 509"/>
          <p:cNvGrpSpPr/>
          <p:nvPr/>
        </p:nvGrpSpPr>
        <p:grpSpPr>
          <a:xfrm>
            <a:off x="3373958" y="2578355"/>
            <a:ext cx="938479" cy="343703"/>
            <a:chOff x="173867" y="4114800"/>
            <a:chExt cx="938479" cy="343703"/>
          </a:xfrm>
        </p:grpSpPr>
        <p:sp>
          <p:nvSpPr>
            <p:cNvPr id="511" name="Oval 510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2" name="Oval 511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3" name="Oval 512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4" name="Oval 513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5" name="Oval 514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6" name="Oval 515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7" name="Oval 516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8" name="Oval 517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19" name="Straight Connector 518"/>
            <p:cNvCxnSpPr>
              <a:stCxn id="514" idx="7"/>
              <a:endCxn id="511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traight Connector 519"/>
            <p:cNvCxnSpPr>
              <a:stCxn id="511" idx="6"/>
              <a:endCxn id="512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Straight Connector 521"/>
            <p:cNvCxnSpPr>
              <a:endCxn id="518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Connector 522"/>
            <p:cNvCxnSpPr>
              <a:stCxn id="518" idx="3"/>
              <a:endCxn id="517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Straight Connector 523"/>
            <p:cNvCxnSpPr>
              <a:stCxn id="517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/>
            <p:cNvCxnSpPr>
              <a:stCxn id="516" idx="2"/>
              <a:endCxn id="515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Connector 525"/>
            <p:cNvCxnSpPr>
              <a:stCxn id="515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/>
            <p:cNvCxnSpPr>
              <a:stCxn id="512" idx="3"/>
              <a:endCxn id="514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>
              <a:stCxn id="517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>
              <a:stCxn id="517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>
              <a:stCxn id="515" idx="1"/>
              <a:endCxn id="511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>
              <a:stCxn id="517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>
              <a:stCxn id="516" idx="1"/>
              <a:endCxn id="512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>
              <a:stCxn id="515" idx="7"/>
              <a:endCxn id="512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>
              <a:stCxn id="515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>
              <a:stCxn id="516" idx="0"/>
              <a:endCxn id="513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>
              <a:stCxn id="517" idx="1"/>
              <a:endCxn id="513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Straight Connector 536"/>
            <p:cNvCxnSpPr>
              <a:stCxn id="518" idx="2"/>
              <a:endCxn id="512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Straight Connector 537"/>
            <p:cNvCxnSpPr>
              <a:stCxn id="518" idx="3"/>
              <a:endCxn id="515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9" name="Straight Connector 538"/>
            <p:cNvCxnSpPr>
              <a:endCxn id="516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Straight Connector 539"/>
            <p:cNvCxnSpPr>
              <a:endCxn id="514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1" name="Straight Connector 540"/>
          <p:cNvCxnSpPr>
            <a:stCxn id="389" idx="3"/>
            <a:endCxn id="508" idx="1"/>
          </p:cNvCxnSpPr>
          <p:nvPr/>
        </p:nvCxnSpPr>
        <p:spPr>
          <a:xfrm>
            <a:off x="2530253" y="1854857"/>
            <a:ext cx="828116" cy="7685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/>
          <p:cNvCxnSpPr>
            <a:stCxn id="476" idx="3"/>
          </p:cNvCxnSpPr>
          <p:nvPr/>
        </p:nvCxnSpPr>
        <p:spPr>
          <a:xfrm flipV="1">
            <a:off x="2539778" y="2638842"/>
            <a:ext cx="818591" cy="606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>
            <a:stCxn id="446" idx="3"/>
            <a:endCxn id="508" idx="1"/>
          </p:cNvCxnSpPr>
          <p:nvPr/>
        </p:nvCxnSpPr>
        <p:spPr>
          <a:xfrm flipV="1">
            <a:off x="2530253" y="2623396"/>
            <a:ext cx="828116" cy="1917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5" name="Group 544"/>
          <p:cNvGrpSpPr/>
          <p:nvPr/>
        </p:nvGrpSpPr>
        <p:grpSpPr>
          <a:xfrm>
            <a:off x="3358369" y="4045963"/>
            <a:ext cx="1000125" cy="990600"/>
            <a:chOff x="7315200" y="3886200"/>
            <a:chExt cx="1000125" cy="990600"/>
          </a:xfrm>
        </p:grpSpPr>
        <p:sp>
          <p:nvSpPr>
            <p:cNvPr id="546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48" name="Picture 547" descr="MC9004316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17589" y="4511552"/>
            <a:ext cx="558346" cy="558346"/>
          </a:xfrm>
          <a:prstGeom prst="rect">
            <a:avLst/>
          </a:prstGeom>
        </p:spPr>
      </p:pic>
      <p:cxnSp>
        <p:nvCxnSpPr>
          <p:cNvPr id="552" name="Straight Connector 551"/>
          <p:cNvCxnSpPr>
            <a:stCxn id="546" idx="3"/>
          </p:cNvCxnSpPr>
          <p:nvPr/>
        </p:nvCxnSpPr>
        <p:spPr>
          <a:xfrm>
            <a:off x="4358494" y="4541263"/>
            <a:ext cx="1563831" cy="7367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>
            <a:endCxn id="508" idx="2"/>
          </p:cNvCxnSpPr>
          <p:nvPr/>
        </p:nvCxnSpPr>
        <p:spPr>
          <a:xfrm flipV="1">
            <a:off x="3858432" y="3118696"/>
            <a:ext cx="0" cy="91810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>
            <a:stCxn id="546" idx="1"/>
          </p:cNvCxnSpPr>
          <p:nvPr/>
        </p:nvCxnSpPr>
        <p:spPr>
          <a:xfrm flipH="1" flipV="1">
            <a:off x="2553953" y="1875189"/>
            <a:ext cx="804416" cy="2666074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546" idx="1"/>
          </p:cNvCxnSpPr>
          <p:nvPr/>
        </p:nvCxnSpPr>
        <p:spPr>
          <a:xfrm flipH="1" flipV="1">
            <a:off x="2530253" y="3233953"/>
            <a:ext cx="828116" cy="130731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>
            <a:endCxn id="446" idx="3"/>
          </p:cNvCxnSpPr>
          <p:nvPr/>
        </p:nvCxnSpPr>
        <p:spPr>
          <a:xfrm flipH="1" flipV="1">
            <a:off x="2530253" y="4540907"/>
            <a:ext cx="804416" cy="7723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8" name="Straight Connector 557"/>
          <p:cNvCxnSpPr/>
          <p:nvPr/>
        </p:nvCxnSpPr>
        <p:spPr>
          <a:xfrm flipV="1">
            <a:off x="1058549" y="3245507"/>
            <a:ext cx="471579" cy="6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9" name="TextBox 558"/>
          <p:cNvSpPr txBox="1"/>
          <p:nvPr/>
        </p:nvSpPr>
        <p:spPr>
          <a:xfrm>
            <a:off x="401731" y="5676670"/>
            <a:ext cx="6320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R5:</a:t>
            </a:r>
          </a:p>
          <a:p>
            <a:r>
              <a:rPr lang="en-US" dirty="0" smtClean="0"/>
              <a:t>Data path: Roaming between operators</a:t>
            </a:r>
          </a:p>
          <a:p>
            <a:r>
              <a:rPr lang="en-US" dirty="0" smtClean="0"/>
              <a:t>Control path: Roaming between operator + infrastructure sharing </a:t>
            </a:r>
          </a:p>
          <a:p>
            <a:endParaRPr lang="en-US" dirty="0" smtClean="0"/>
          </a:p>
        </p:txBody>
      </p:sp>
      <p:cxnSp>
        <p:nvCxnSpPr>
          <p:cNvPr id="560" name="Straight Connector 559"/>
          <p:cNvCxnSpPr/>
          <p:nvPr/>
        </p:nvCxnSpPr>
        <p:spPr>
          <a:xfrm flipH="1">
            <a:off x="4358495" y="4404508"/>
            <a:ext cx="156383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5666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211"/>
            <a:ext cx="8229600" cy="77798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Reference Points over SDN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3691"/>
            <a:ext cx="8229600" cy="5336496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R1: Access link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1600" dirty="0" smtClean="0"/>
              <a:t>SDN-based configuration/interaction between infrastructure and wireless link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R2: User &amp; terminal authentication, subscription &amp; terminal management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/>
              <a:t>This reference point can be implemented as a control path from the access network to the corresponding operator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R3: Authorization, service management, user data connection, mobility support, accounting, location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/>
              <a:t>The SDN controller can configure the underlying network for user authorization (e.g. adding MAC to APs), managing mobility (e.g. reconfiguring forwarding path per user), accounting (e.g. counters per forwarding table)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/>
              <a:t>Possible extension of SDN concepts for configuration of heterogeneous access network.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R4: Inter-access network coordination and cooperation, fast inter-technology handover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/>
              <a:t>SDN based forwarding state between different RANs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R5: Inter-operator roaming control interface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/>
              <a:t>Inter-operator roaming plus access infrastructure sharing outside access network</a:t>
            </a:r>
          </a:p>
        </p:txBody>
      </p:sp>
    </p:spTree>
    <p:extLst>
      <p:ext uri="{BB962C8B-B14F-4D97-AF65-F5344CB8AC3E}">
        <p14:creationId xmlns:p14="http://schemas.microsoft.com/office/powerpoint/2010/main" xmlns="" val="320861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SDN-based </a:t>
            </a:r>
            <a:r>
              <a:rPr lang="en-US" dirty="0"/>
              <a:t>approach for </a:t>
            </a:r>
            <a:r>
              <a:rPr lang="en-US" dirty="0" err="1" smtClean="0"/>
              <a:t>OmniRAN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Reference Point Mapping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OmniRAN use case contribution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77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>
            <a:normAutofit fontScale="90000"/>
          </a:bodyPr>
          <a:lstStyle/>
          <a:p>
            <a:r>
              <a:rPr lang="en-US" sz="3600" dirty="0" smtClean="0"/>
              <a:t>Heterogeneous Networking w/ OmniRAN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1534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ounded Rectangle 240"/>
          <p:cNvSpPr/>
          <p:nvPr/>
        </p:nvSpPr>
        <p:spPr>
          <a:xfrm>
            <a:off x="5225917" y="1153708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sp>
        <p:nvSpPr>
          <p:cNvPr id="184" name="Rounded Rectangle 183"/>
          <p:cNvSpPr/>
          <p:nvPr/>
        </p:nvSpPr>
        <p:spPr>
          <a:xfrm>
            <a:off x="3115428" y="1153708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18642" y="2989904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3425217" y="1600226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5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425217" y="4286276"/>
            <a:ext cx="1000125" cy="990600"/>
            <a:chOff x="7315200" y="3886200"/>
            <a:chExt cx="1000125" cy="990600"/>
          </a:xfrm>
        </p:grpSpPr>
        <p:sp>
          <p:nvSpPr>
            <p:cNvPr id="1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0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26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3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4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7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2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568342" y="3003895"/>
            <a:ext cx="990600" cy="990600"/>
            <a:chOff x="7315200" y="2819400"/>
            <a:chExt cx="990600" cy="990600"/>
          </a:xfrm>
        </p:grpSpPr>
        <p:sp>
          <p:nvSpPr>
            <p:cNvPr id="101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03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B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5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06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07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08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5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7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8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1" name="Group 40"/>
          <p:cNvGrpSpPr/>
          <p:nvPr/>
        </p:nvGrpSpPr>
        <p:grpSpPr>
          <a:xfrm>
            <a:off x="7361295" y="3003895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0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53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3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54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55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1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56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0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050" name="Clip" r:id="rId6" imgW="5757415" imgH="3221332" progId="">
                <p:embed/>
              </p:oleObj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154" name="AutoShape 154"/>
          <p:cNvSpPr>
            <a:spLocks noChangeArrowheads="1"/>
          </p:cNvSpPr>
          <p:nvPr/>
        </p:nvSpPr>
        <p:spPr bwMode="auto">
          <a:xfrm>
            <a:off x="3434742" y="2990876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5" name="Group 158"/>
          <p:cNvGrpSpPr>
            <a:grpSpLocks noChangeAspect="1"/>
          </p:cNvGrpSpPr>
          <p:nvPr/>
        </p:nvGrpSpPr>
        <p:grpSpPr bwMode="auto">
          <a:xfrm flipH="1">
            <a:off x="3815741" y="3364149"/>
            <a:ext cx="411161" cy="494972"/>
            <a:chOff x="5" y="2480"/>
            <a:chExt cx="237" cy="430"/>
          </a:xfrm>
        </p:grpSpPr>
        <p:grpSp>
          <p:nvGrpSpPr>
            <p:cNvPr id="15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61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6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7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6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6" name="Rectangle 187"/>
          <p:cNvSpPr>
            <a:spLocks noChangeArrowheads="1"/>
          </p:cNvSpPr>
          <p:nvPr/>
        </p:nvSpPr>
        <p:spPr bwMode="auto">
          <a:xfrm>
            <a:off x="3493479" y="3067076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3158971" y="5390052"/>
            <a:ext cx="15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Infrastructure Operators</a:t>
            </a:r>
            <a:endParaRPr lang="en-US" sz="1200" dirty="0"/>
          </a:p>
        </p:txBody>
      </p:sp>
      <p:grpSp>
        <p:nvGrpSpPr>
          <p:cNvPr id="188" name="Group 187"/>
          <p:cNvGrpSpPr/>
          <p:nvPr/>
        </p:nvGrpSpPr>
        <p:grpSpPr>
          <a:xfrm>
            <a:off x="5568342" y="1617311"/>
            <a:ext cx="990600" cy="990600"/>
            <a:chOff x="7315200" y="2819400"/>
            <a:chExt cx="990600" cy="990600"/>
          </a:xfrm>
        </p:grpSpPr>
        <p:sp>
          <p:nvSpPr>
            <p:cNvPr id="189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0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A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2" name="Group 191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9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94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95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9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99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0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7" name="Group 206"/>
          <p:cNvGrpSpPr/>
          <p:nvPr/>
        </p:nvGrpSpPr>
        <p:grpSpPr>
          <a:xfrm>
            <a:off x="5568342" y="4303361"/>
            <a:ext cx="990600" cy="990600"/>
            <a:chOff x="7315200" y="2819400"/>
            <a:chExt cx="990600" cy="990600"/>
          </a:xfrm>
        </p:grpSpPr>
        <p:sp>
          <p:nvSpPr>
            <p:cNvPr id="20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9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1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1" name="Group 210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1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1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1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1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2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231" name="Straight Connector 230"/>
          <p:cNvCxnSpPr>
            <a:stCxn id="241" idx="3"/>
            <a:endCxn id="49" idx="1"/>
          </p:cNvCxnSpPr>
          <p:nvPr/>
        </p:nvCxnSpPr>
        <p:spPr>
          <a:xfrm>
            <a:off x="6867845" y="3492850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stCxn id="5" idx="3"/>
          </p:cNvCxnSpPr>
          <p:nvPr/>
        </p:nvCxnSpPr>
        <p:spPr>
          <a:xfrm>
            <a:off x="2609242" y="3485204"/>
            <a:ext cx="506186" cy="1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184" idx="3"/>
            <a:endCxn id="241" idx="1"/>
          </p:cNvCxnSpPr>
          <p:nvPr/>
        </p:nvCxnSpPr>
        <p:spPr>
          <a:xfrm>
            <a:off x="4757356" y="3492850"/>
            <a:ext cx="4685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5247688" y="5370327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Traditional Operators</a:t>
            </a:r>
            <a:endParaRPr lang="en-US" sz="1200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294046"/>
            <a:ext cx="8731877" cy="616976"/>
          </a:xfrm>
        </p:spPr>
        <p:txBody>
          <a:bodyPr>
            <a:noAutofit/>
          </a:bodyPr>
          <a:lstStyle/>
          <a:p>
            <a:r>
              <a:rPr lang="en-US" sz="3600" dirty="0" smtClean="0"/>
              <a:t>Reference Model for OMNIRAN over SDN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3110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83"/>
          <p:cNvSpPr/>
          <p:nvPr/>
        </p:nvSpPr>
        <p:spPr>
          <a:xfrm>
            <a:off x="486128" y="1095224"/>
            <a:ext cx="1641928" cy="49187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cxnSp>
        <p:nvCxnSpPr>
          <p:cNvPr id="396" name="Straight Connector 395"/>
          <p:cNvCxnSpPr/>
          <p:nvPr/>
        </p:nvCxnSpPr>
        <p:spPr>
          <a:xfrm flipV="1">
            <a:off x="445000" y="3309409"/>
            <a:ext cx="1828808" cy="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/>
          <p:nvPr/>
        </p:nvCxnSpPr>
        <p:spPr>
          <a:xfrm>
            <a:off x="441821" y="3448991"/>
            <a:ext cx="1831987" cy="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flipV="1">
            <a:off x="469384" y="4604809"/>
            <a:ext cx="1828808" cy="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>
            <a:off x="466205" y="4744391"/>
            <a:ext cx="1831987" cy="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/>
          <p:nvPr/>
        </p:nvCxnSpPr>
        <p:spPr>
          <a:xfrm flipV="1">
            <a:off x="420616" y="2014009"/>
            <a:ext cx="1828808" cy="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/>
          <p:nvPr/>
        </p:nvCxnSpPr>
        <p:spPr>
          <a:xfrm>
            <a:off x="417437" y="2153591"/>
            <a:ext cx="1831987" cy="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795917" y="1541742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5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95917" y="4227792"/>
            <a:ext cx="1000125" cy="990600"/>
            <a:chOff x="7315200" y="3886200"/>
            <a:chExt cx="1000125" cy="990600"/>
          </a:xfrm>
        </p:grpSpPr>
        <p:sp>
          <p:nvSpPr>
            <p:cNvPr id="1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0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26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3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4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7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2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4" name="AutoShape 154"/>
          <p:cNvSpPr>
            <a:spLocks noChangeArrowheads="1"/>
          </p:cNvSpPr>
          <p:nvPr/>
        </p:nvSpPr>
        <p:spPr bwMode="auto">
          <a:xfrm>
            <a:off x="805442" y="2932392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5" name="Group 158"/>
          <p:cNvGrpSpPr>
            <a:grpSpLocks noChangeAspect="1"/>
          </p:cNvGrpSpPr>
          <p:nvPr/>
        </p:nvGrpSpPr>
        <p:grpSpPr bwMode="auto">
          <a:xfrm flipH="1">
            <a:off x="1186441" y="3305665"/>
            <a:ext cx="411161" cy="494972"/>
            <a:chOff x="5" y="2480"/>
            <a:chExt cx="237" cy="430"/>
          </a:xfrm>
        </p:grpSpPr>
        <p:grpSp>
          <p:nvGrpSpPr>
            <p:cNvPr id="15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61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6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7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6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6" name="Rectangle 187"/>
          <p:cNvSpPr>
            <a:spLocks noChangeArrowheads="1"/>
          </p:cNvSpPr>
          <p:nvPr/>
        </p:nvSpPr>
        <p:spPr bwMode="auto">
          <a:xfrm>
            <a:off x="864179" y="3008592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529671" y="5331568"/>
            <a:ext cx="1598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Infrastructure Operators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486128" y="178135"/>
            <a:ext cx="8229600" cy="616976"/>
          </a:xfrm>
        </p:spPr>
        <p:txBody>
          <a:bodyPr>
            <a:noAutofit/>
          </a:bodyPr>
          <a:lstStyle/>
          <a:p>
            <a:r>
              <a:rPr lang="en-US" sz="2400" dirty="0" smtClean="0"/>
              <a:t>Reference Model </a:t>
            </a:r>
            <a:br>
              <a:rPr lang="en-US" sz="2400" dirty="0" smtClean="0"/>
            </a:br>
            <a:r>
              <a:rPr lang="en-US" sz="2400" dirty="0" smtClean="0"/>
              <a:t>(Access Infrastructure operator with data and control split)</a:t>
            </a:r>
            <a:endParaRPr lang="en-US" sz="2000" dirty="0"/>
          </a:p>
        </p:txBody>
      </p:sp>
      <p:sp>
        <p:nvSpPr>
          <p:cNvPr id="226" name="Rounded Rectangle 225"/>
          <p:cNvSpPr/>
          <p:nvPr/>
        </p:nvSpPr>
        <p:spPr>
          <a:xfrm>
            <a:off x="3714587" y="1211186"/>
            <a:ext cx="4535830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5" name="TextBox 324"/>
          <p:cNvSpPr txBox="1"/>
          <p:nvPr/>
        </p:nvSpPr>
        <p:spPr>
          <a:xfrm>
            <a:off x="5563674" y="5368047"/>
            <a:ext cx="1506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Infrastructure Operators</a:t>
            </a:r>
            <a:endParaRPr lang="en-US" sz="1200" b="1" dirty="0"/>
          </a:p>
        </p:txBody>
      </p:sp>
      <p:grpSp>
        <p:nvGrpSpPr>
          <p:cNvPr id="326" name="Group 325"/>
          <p:cNvGrpSpPr/>
          <p:nvPr/>
        </p:nvGrpSpPr>
        <p:grpSpPr>
          <a:xfrm>
            <a:off x="5852618" y="2426244"/>
            <a:ext cx="1000125" cy="9906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327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5868207" y="2876503"/>
            <a:ext cx="938479" cy="343703"/>
            <a:chOff x="173867" y="4114800"/>
            <a:chExt cx="938479" cy="343703"/>
          </a:xfrm>
        </p:grpSpPr>
        <p:sp>
          <p:nvSpPr>
            <p:cNvPr id="330" name="Oval 329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Oval 330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2" name="Oval 331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4" name="Oval 333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5" name="Oval 334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6" name="Oval 335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7" name="Oval 336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38" name="Straight Connector 337"/>
            <p:cNvCxnSpPr>
              <a:stCxn id="333" idx="7"/>
              <a:endCxn id="330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stCxn id="330" idx="6"/>
              <a:endCxn id="331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>
              <a:endCxn id="337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stCxn id="337" idx="3"/>
              <a:endCxn id="336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>
              <a:stCxn id="336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>
              <a:stCxn id="335" idx="2"/>
              <a:endCxn id="334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>
              <a:stCxn id="334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331" idx="3"/>
              <a:endCxn id="333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>
              <a:stCxn id="336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>
              <a:stCxn id="336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>
              <a:stCxn id="334" idx="1"/>
              <a:endCxn id="330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>
              <a:stCxn id="336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>
              <a:stCxn id="335" idx="1"/>
              <a:endCxn id="331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>
              <a:stCxn id="334" idx="7"/>
              <a:endCxn id="331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>
              <a:stCxn id="334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>
              <a:stCxn id="335" idx="0"/>
              <a:endCxn id="332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>
              <a:stCxn id="336" idx="1"/>
              <a:endCxn id="332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>
              <a:stCxn id="337" idx="2"/>
              <a:endCxn id="331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>
              <a:stCxn id="337" idx="3"/>
              <a:endCxn id="334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>
              <a:endCxn id="335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>
              <a:endCxn id="333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0" name="Straight Connector 359"/>
          <p:cNvCxnSpPr>
            <a:stCxn id="228" idx="3"/>
            <a:endCxn id="327" idx="1"/>
          </p:cNvCxnSpPr>
          <p:nvPr/>
        </p:nvCxnSpPr>
        <p:spPr>
          <a:xfrm>
            <a:off x="5024502" y="2153005"/>
            <a:ext cx="828116" cy="7685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>
            <a:stCxn id="295" idx="3"/>
          </p:cNvCxnSpPr>
          <p:nvPr/>
        </p:nvCxnSpPr>
        <p:spPr>
          <a:xfrm flipV="1">
            <a:off x="5034027" y="2936990"/>
            <a:ext cx="818591" cy="606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>
            <a:stCxn id="265" idx="3"/>
            <a:endCxn id="327" idx="1"/>
          </p:cNvCxnSpPr>
          <p:nvPr/>
        </p:nvCxnSpPr>
        <p:spPr>
          <a:xfrm flipV="1">
            <a:off x="5024502" y="2921544"/>
            <a:ext cx="828116" cy="1917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>
            <a:stCxn id="327" idx="3"/>
          </p:cNvCxnSpPr>
          <p:nvPr/>
        </p:nvCxnSpPr>
        <p:spPr>
          <a:xfrm>
            <a:off x="6852743" y="2921544"/>
            <a:ext cx="1649033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4" name="Group 363"/>
          <p:cNvGrpSpPr/>
          <p:nvPr/>
        </p:nvGrpSpPr>
        <p:grpSpPr>
          <a:xfrm>
            <a:off x="5852618" y="4344111"/>
            <a:ext cx="1000125" cy="990600"/>
            <a:chOff x="7315200" y="3886200"/>
            <a:chExt cx="1000125" cy="990600"/>
          </a:xfrm>
        </p:grpSpPr>
        <p:sp>
          <p:nvSpPr>
            <p:cNvPr id="365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67" name="Picture 366" descr="MC9004316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1838" y="4809700"/>
            <a:ext cx="558346" cy="558346"/>
          </a:xfrm>
          <a:prstGeom prst="rect">
            <a:avLst/>
          </a:prstGeom>
        </p:spPr>
      </p:pic>
      <p:cxnSp>
        <p:nvCxnSpPr>
          <p:cNvPr id="371" name="Straight Connector 370"/>
          <p:cNvCxnSpPr>
            <a:stCxn id="365" idx="3"/>
          </p:cNvCxnSpPr>
          <p:nvPr/>
        </p:nvCxnSpPr>
        <p:spPr>
          <a:xfrm>
            <a:off x="6852743" y="4839411"/>
            <a:ext cx="1649033" cy="7367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>
            <a:endCxn id="327" idx="2"/>
          </p:cNvCxnSpPr>
          <p:nvPr/>
        </p:nvCxnSpPr>
        <p:spPr>
          <a:xfrm flipV="1">
            <a:off x="6352681" y="3416844"/>
            <a:ext cx="0" cy="91810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>
            <a:stCxn id="365" idx="1"/>
          </p:cNvCxnSpPr>
          <p:nvPr/>
        </p:nvCxnSpPr>
        <p:spPr>
          <a:xfrm flipH="1" flipV="1">
            <a:off x="5048202" y="2173337"/>
            <a:ext cx="804416" cy="2666074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>
            <a:stCxn id="365" idx="1"/>
          </p:cNvCxnSpPr>
          <p:nvPr/>
        </p:nvCxnSpPr>
        <p:spPr>
          <a:xfrm flipH="1" flipV="1">
            <a:off x="5024502" y="3532101"/>
            <a:ext cx="828116" cy="130731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>
            <a:endCxn id="265" idx="3"/>
          </p:cNvCxnSpPr>
          <p:nvPr/>
        </p:nvCxnSpPr>
        <p:spPr>
          <a:xfrm flipH="1" flipV="1">
            <a:off x="5024502" y="4839055"/>
            <a:ext cx="804416" cy="7723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/>
          <p:nvPr/>
        </p:nvCxnSpPr>
        <p:spPr>
          <a:xfrm>
            <a:off x="6530511" y="6183172"/>
            <a:ext cx="824516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6536476" y="6487256"/>
            <a:ext cx="824516" cy="15446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94006" y="6013952"/>
            <a:ext cx="1107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path</a:t>
            </a:r>
            <a:endParaRPr lang="en-US" dirty="0"/>
          </a:p>
        </p:txBody>
      </p:sp>
      <p:sp>
        <p:nvSpPr>
          <p:cNvPr id="382" name="TextBox 381"/>
          <p:cNvSpPr txBox="1"/>
          <p:nvPr/>
        </p:nvSpPr>
        <p:spPr>
          <a:xfrm>
            <a:off x="7394006" y="6315537"/>
            <a:ext cx="1365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path</a:t>
            </a:r>
            <a:endParaRPr lang="en-US" dirty="0"/>
          </a:p>
        </p:txBody>
      </p:sp>
      <p:grpSp>
        <p:nvGrpSpPr>
          <p:cNvPr id="390" name="Group 389"/>
          <p:cNvGrpSpPr/>
          <p:nvPr/>
        </p:nvGrpSpPr>
        <p:grpSpPr>
          <a:xfrm>
            <a:off x="3519128" y="2011861"/>
            <a:ext cx="1437111" cy="2829145"/>
            <a:chOff x="3519128" y="2011861"/>
            <a:chExt cx="1907113" cy="2829145"/>
          </a:xfrm>
        </p:grpSpPr>
        <p:cxnSp>
          <p:nvCxnSpPr>
            <p:cNvPr id="368" name="Straight Connector 367"/>
            <p:cNvCxnSpPr/>
            <p:nvPr/>
          </p:nvCxnSpPr>
          <p:spPr>
            <a:xfrm flipV="1">
              <a:off x="3522307" y="2011861"/>
              <a:ext cx="1828808" cy="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>
              <a:off x="3519128" y="2151443"/>
              <a:ext cx="1831987" cy="0"/>
            </a:xfrm>
            <a:prstGeom prst="line">
              <a:avLst/>
            </a:prstGeom>
            <a:ln>
              <a:solidFill>
                <a:srgbClr val="595959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 flipV="1">
              <a:off x="3597433" y="3477919"/>
              <a:ext cx="1828808" cy="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/>
          </p:nvCxnSpPr>
          <p:spPr>
            <a:xfrm>
              <a:off x="3594254" y="3617501"/>
              <a:ext cx="1831987" cy="0"/>
            </a:xfrm>
            <a:prstGeom prst="line">
              <a:avLst/>
            </a:prstGeom>
            <a:ln>
              <a:solidFill>
                <a:srgbClr val="595959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/>
          </p:nvCxnSpPr>
          <p:spPr>
            <a:xfrm flipV="1">
              <a:off x="3558796" y="4701424"/>
              <a:ext cx="1828808" cy="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3555617" y="4841006"/>
              <a:ext cx="1831987" cy="0"/>
            </a:xfrm>
            <a:prstGeom prst="line">
              <a:avLst/>
            </a:prstGeom>
            <a:ln>
              <a:solidFill>
                <a:srgbClr val="595959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226"/>
          <p:cNvGrpSpPr/>
          <p:nvPr/>
        </p:nvGrpSpPr>
        <p:grpSpPr>
          <a:xfrm>
            <a:off x="4024377" y="1657705"/>
            <a:ext cx="1000125" cy="990600"/>
            <a:chOff x="7315200" y="3886200"/>
            <a:chExt cx="1000125" cy="990600"/>
          </a:xfrm>
        </p:grpSpPr>
        <p:sp>
          <p:nvSpPr>
            <p:cNvPr id="22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9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23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38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4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5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3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4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5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6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4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34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4024377" y="4343755"/>
            <a:ext cx="1000125" cy="990600"/>
            <a:chOff x="7315200" y="3886200"/>
            <a:chExt cx="1000125" cy="990600"/>
          </a:xfrm>
        </p:grpSpPr>
        <p:sp>
          <p:nvSpPr>
            <p:cNvPr id="265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6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26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7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8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8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8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7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7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7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6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5" name="AutoShape 154"/>
          <p:cNvSpPr>
            <a:spLocks noChangeArrowheads="1"/>
          </p:cNvSpPr>
          <p:nvPr/>
        </p:nvSpPr>
        <p:spPr bwMode="auto">
          <a:xfrm>
            <a:off x="4033902" y="3048355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4" name="Rectangle 187"/>
          <p:cNvSpPr>
            <a:spLocks noChangeArrowheads="1"/>
          </p:cNvSpPr>
          <p:nvPr/>
        </p:nvSpPr>
        <p:spPr bwMode="auto">
          <a:xfrm>
            <a:off x="4092639" y="3124555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6" name="Group 158"/>
          <p:cNvGrpSpPr>
            <a:grpSpLocks noChangeAspect="1"/>
          </p:cNvGrpSpPr>
          <p:nvPr/>
        </p:nvGrpSpPr>
        <p:grpSpPr bwMode="auto">
          <a:xfrm flipH="1">
            <a:off x="4414901" y="3421628"/>
            <a:ext cx="411161" cy="494972"/>
            <a:chOff x="5" y="2480"/>
            <a:chExt cx="237" cy="430"/>
          </a:xfrm>
        </p:grpSpPr>
        <p:grpSp>
          <p:nvGrpSpPr>
            <p:cNvPr id="29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01" name="Group 30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30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1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1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0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0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0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1" name="Right Arrow 390"/>
          <p:cNvSpPr/>
          <p:nvPr/>
        </p:nvSpPr>
        <p:spPr>
          <a:xfrm>
            <a:off x="2397550" y="2834558"/>
            <a:ext cx="1058376" cy="121267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4024377" y="2545873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79" name="Rounded Rectangle 378"/>
          <p:cNvSpPr/>
          <p:nvPr/>
        </p:nvSpPr>
        <p:spPr>
          <a:xfrm>
            <a:off x="4024377" y="39166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3" name="Rounded Rectangle 382"/>
          <p:cNvSpPr/>
          <p:nvPr/>
        </p:nvSpPr>
        <p:spPr>
          <a:xfrm>
            <a:off x="4024377" y="5225966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3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663"/>
            <a:ext cx="8229600" cy="92824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Reference Points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55" y="1600200"/>
            <a:ext cx="8782493" cy="484313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R1: Terminal </a:t>
            </a:r>
            <a:r>
              <a:rPr lang="en-US" dirty="0" smtClean="0">
                <a:sym typeface="Wingdings" pitchFamily="2" charset="2"/>
              </a:rPr>
              <a:t> Access point: </a:t>
            </a:r>
            <a:r>
              <a:rPr lang="en-US" i="1" dirty="0" smtClean="0"/>
              <a:t>technology specific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R2: Terminal </a:t>
            </a:r>
            <a:r>
              <a:rPr lang="en-US" dirty="0" smtClean="0">
                <a:sym typeface="Wingdings" pitchFamily="2" charset="2"/>
              </a:rPr>
              <a:t> Core Network (</a:t>
            </a:r>
            <a:r>
              <a:rPr lang="en-US" i="1" dirty="0" smtClean="0">
                <a:sym typeface="Wingdings" pitchFamily="2" charset="2"/>
              </a:rPr>
              <a:t>connectivity services network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User &amp; terminal authentication, subscription &amp; terminal management</a:t>
            </a:r>
            <a:endParaRPr lang="en-US" dirty="0" smtClean="0">
              <a:sym typeface="Wingdings" pitchFamily="2" charset="2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R3: Access Network </a:t>
            </a:r>
            <a:r>
              <a:rPr lang="en-US" dirty="0" smtClean="0">
                <a:sym typeface="Wingdings" pitchFamily="2" charset="2"/>
              </a:rPr>
              <a:t> Core network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Authorization, service management, user data connection, mobility support, accounting, location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R4: Access Network </a:t>
            </a:r>
            <a:r>
              <a:rPr lang="en-US" dirty="0" smtClean="0">
                <a:sym typeface="Wingdings" pitchFamily="2" charset="2"/>
              </a:rPr>
              <a:t> </a:t>
            </a:r>
            <a:r>
              <a:rPr lang="en-US" dirty="0" smtClean="0"/>
              <a:t>Access</a:t>
            </a:r>
            <a:r>
              <a:rPr lang="en-US" dirty="0" smtClean="0">
                <a:sym typeface="Wingdings" pitchFamily="2" charset="2"/>
              </a:rPr>
              <a:t> network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Inter-access network coordination and cooperation, fast inter-technology handover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R5: Core Network </a:t>
            </a:r>
            <a:r>
              <a:rPr lang="en-US" dirty="0" smtClean="0">
                <a:sym typeface="Wingdings" pitchFamily="2" charset="2"/>
              </a:rPr>
              <a:t> Core network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Inter-operator roaming plus access infrastructure sharing.</a:t>
            </a:r>
          </a:p>
        </p:txBody>
      </p:sp>
    </p:spTree>
    <p:extLst>
      <p:ext uri="{BB962C8B-B14F-4D97-AF65-F5344CB8AC3E}">
        <p14:creationId xmlns:p14="http://schemas.microsoft.com/office/powerpoint/2010/main" xmlns="" val="218367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37729" y="748974"/>
            <a:ext cx="4535830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447519" y="1195492"/>
            <a:ext cx="1000125" cy="990600"/>
            <a:chOff x="7315200" y="3886200"/>
            <a:chExt cx="1000125" cy="990600"/>
          </a:xfrm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447519" y="3881542"/>
            <a:ext cx="1000125" cy="990600"/>
            <a:chOff x="7315200" y="3886200"/>
            <a:chExt cx="1000125" cy="990600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4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5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5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5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5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4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AutoShape 154"/>
          <p:cNvSpPr>
            <a:spLocks noChangeArrowheads="1"/>
          </p:cNvSpPr>
          <p:nvPr/>
        </p:nvSpPr>
        <p:spPr bwMode="auto">
          <a:xfrm>
            <a:off x="1457044" y="2586142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158"/>
          <p:cNvGrpSpPr>
            <a:grpSpLocks noChangeAspect="1"/>
          </p:cNvGrpSpPr>
          <p:nvPr/>
        </p:nvGrpSpPr>
        <p:grpSpPr bwMode="auto">
          <a:xfrm flipH="1">
            <a:off x="1838043" y="2959415"/>
            <a:ext cx="411161" cy="494972"/>
            <a:chOff x="5" y="2480"/>
            <a:chExt cx="237" cy="430"/>
          </a:xfrm>
        </p:grpSpPr>
        <p:grpSp>
          <p:nvGrpSpPr>
            <p:cNvPr id="6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71" name="Group 7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7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8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7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4" name="Rectangle 187"/>
          <p:cNvSpPr>
            <a:spLocks noChangeArrowheads="1"/>
          </p:cNvSpPr>
          <p:nvPr/>
        </p:nvSpPr>
        <p:spPr bwMode="auto">
          <a:xfrm>
            <a:off x="1515781" y="2662342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326907" y="5162594"/>
            <a:ext cx="2416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Infrastructure Operators</a:t>
            </a:r>
            <a:endParaRPr lang="en-US" sz="12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3275760" y="1964031"/>
            <a:ext cx="1000125" cy="9906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97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3291349" y="2414290"/>
            <a:ext cx="938479" cy="343703"/>
            <a:chOff x="173867" y="4114800"/>
            <a:chExt cx="938479" cy="343703"/>
          </a:xfrm>
        </p:grpSpPr>
        <p:sp>
          <p:nvSpPr>
            <p:cNvPr id="128" name="Oval 127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7" name="Straight Connector 136"/>
            <p:cNvCxnSpPr>
              <a:stCxn id="131" idx="7"/>
              <a:endCxn id="128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28" idx="6"/>
              <a:endCxn id="129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endCxn id="135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5" idx="3"/>
              <a:endCxn id="134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4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3" idx="2"/>
              <a:endCxn id="132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32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29" idx="3"/>
              <a:endCxn id="131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34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34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32" idx="1"/>
              <a:endCxn id="128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34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33" idx="1"/>
              <a:endCxn id="129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32" idx="7"/>
              <a:endCxn id="129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32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33" idx="0"/>
              <a:endCxn id="130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34" idx="1"/>
              <a:endCxn id="130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35" idx="2"/>
              <a:endCxn id="129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35" idx="3"/>
              <a:endCxn id="132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33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endCxn id="131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1" name="Straight Connector 200"/>
          <p:cNvCxnSpPr/>
          <p:nvPr/>
        </p:nvCxnSpPr>
        <p:spPr>
          <a:xfrm>
            <a:off x="2447644" y="1690792"/>
            <a:ext cx="828116" cy="7685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65" idx="3"/>
          </p:cNvCxnSpPr>
          <p:nvPr/>
        </p:nvCxnSpPr>
        <p:spPr>
          <a:xfrm flipV="1">
            <a:off x="2457169" y="2474777"/>
            <a:ext cx="818591" cy="606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2447644" y="2459331"/>
            <a:ext cx="828116" cy="1917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4275885" y="2459331"/>
            <a:ext cx="1649033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/>
          <p:cNvGrpSpPr/>
          <p:nvPr/>
        </p:nvGrpSpPr>
        <p:grpSpPr>
          <a:xfrm>
            <a:off x="3275760" y="3881898"/>
            <a:ext cx="1000125" cy="990600"/>
            <a:chOff x="7315200" y="3886200"/>
            <a:chExt cx="1000125" cy="990600"/>
          </a:xfrm>
        </p:grpSpPr>
        <p:sp>
          <p:nvSpPr>
            <p:cNvPr id="21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45" name="Picture 244" descr="MC9004316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34980" y="4347487"/>
            <a:ext cx="558346" cy="558346"/>
          </a:xfrm>
          <a:prstGeom prst="rect">
            <a:avLst/>
          </a:prstGeom>
        </p:spPr>
      </p:pic>
      <p:cxnSp>
        <p:nvCxnSpPr>
          <p:cNvPr id="250" name="Straight Connector 249"/>
          <p:cNvCxnSpPr/>
          <p:nvPr/>
        </p:nvCxnSpPr>
        <p:spPr>
          <a:xfrm>
            <a:off x="4275885" y="4377198"/>
            <a:ext cx="1649033" cy="7367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 flipV="1">
            <a:off x="3775823" y="2954631"/>
            <a:ext cx="0" cy="91810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H="1" flipV="1">
            <a:off x="2471344" y="1711124"/>
            <a:ext cx="804416" cy="2666074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H="1" flipV="1">
            <a:off x="2447644" y="3069888"/>
            <a:ext cx="828116" cy="130731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flipH="1" flipV="1">
            <a:off x="2447644" y="4376842"/>
            <a:ext cx="804416" cy="7723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4" name="Rounded Rectangle 263"/>
          <p:cNvSpPr/>
          <p:nvPr/>
        </p:nvSpPr>
        <p:spPr>
          <a:xfrm>
            <a:off x="5914536" y="748974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65" name="Group 264"/>
          <p:cNvGrpSpPr/>
          <p:nvPr/>
        </p:nvGrpSpPr>
        <p:grpSpPr>
          <a:xfrm>
            <a:off x="6256961" y="2599161"/>
            <a:ext cx="990600" cy="990600"/>
            <a:chOff x="7315200" y="2819400"/>
            <a:chExt cx="990600" cy="990600"/>
          </a:xfrm>
        </p:grpSpPr>
        <p:sp>
          <p:nvSpPr>
            <p:cNvPr id="26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7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68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B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9" name="Group 268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7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7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72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7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7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4" name="Group 283"/>
          <p:cNvGrpSpPr/>
          <p:nvPr/>
        </p:nvGrpSpPr>
        <p:grpSpPr>
          <a:xfrm>
            <a:off x="7989754" y="2599161"/>
            <a:ext cx="990600" cy="990600"/>
            <a:chOff x="5257800" y="4419600"/>
            <a:chExt cx="990600" cy="990600"/>
          </a:xfrm>
        </p:grpSpPr>
        <p:sp>
          <p:nvSpPr>
            <p:cNvPr id="285" name="Rounded Rectangle 284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86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289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26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7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8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2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3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30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31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32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15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6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7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18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19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0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1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04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5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6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07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1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08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9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0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2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93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4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5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96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0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1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2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3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97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8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99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287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7174" name="Clip" r:id="rId5" imgW="5757415" imgH="3221332" progId="">
                <p:embed/>
              </p:oleObj>
            </a:graphicData>
          </a:graphic>
        </p:graphicFrame>
        <p:sp>
          <p:nvSpPr>
            <p:cNvPr id="288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6256961" y="1212577"/>
            <a:ext cx="990600" cy="990600"/>
            <a:chOff x="7315200" y="2819400"/>
            <a:chExt cx="990600" cy="990600"/>
          </a:xfrm>
        </p:grpSpPr>
        <p:sp>
          <p:nvSpPr>
            <p:cNvPr id="33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9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A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41" name="Group 340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4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4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4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5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56" name="Group 355"/>
          <p:cNvGrpSpPr/>
          <p:nvPr/>
        </p:nvGrpSpPr>
        <p:grpSpPr>
          <a:xfrm>
            <a:off x="6256961" y="3898627"/>
            <a:ext cx="990600" cy="990600"/>
            <a:chOff x="7315200" y="2819400"/>
            <a:chExt cx="990600" cy="990600"/>
          </a:xfrm>
        </p:grpSpPr>
        <p:sp>
          <p:nvSpPr>
            <p:cNvPr id="357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58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59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0" name="Group 359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63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67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75" name="Straight Connector 374"/>
          <p:cNvCxnSpPr>
            <a:stCxn id="264" idx="3"/>
            <a:endCxn id="285" idx="1"/>
          </p:cNvCxnSpPr>
          <p:nvPr/>
        </p:nvCxnSpPr>
        <p:spPr>
          <a:xfrm>
            <a:off x="7556464" y="3088116"/>
            <a:ext cx="43329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6" name="TextBox 375"/>
          <p:cNvSpPr txBox="1"/>
          <p:nvPr/>
        </p:nvSpPr>
        <p:spPr>
          <a:xfrm>
            <a:off x="5936307" y="4965593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Traditional Operators</a:t>
            </a:r>
            <a:endParaRPr lang="en-US" sz="1200" dirty="0"/>
          </a:p>
        </p:txBody>
      </p:sp>
      <p:grpSp>
        <p:nvGrpSpPr>
          <p:cNvPr id="377" name="Group 376"/>
          <p:cNvGrpSpPr/>
          <p:nvPr/>
        </p:nvGrpSpPr>
        <p:grpSpPr>
          <a:xfrm>
            <a:off x="0" y="2586103"/>
            <a:ext cx="990600" cy="990600"/>
            <a:chOff x="381000" y="1962150"/>
            <a:chExt cx="990600" cy="990600"/>
          </a:xfrm>
        </p:grpSpPr>
        <p:sp>
          <p:nvSpPr>
            <p:cNvPr id="37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9" name="Picture 378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sp>
        <p:nvSpPr>
          <p:cNvPr id="386" name="Title 246"/>
          <p:cNvSpPr txBox="1">
            <a:spLocks/>
          </p:cNvSpPr>
          <p:nvPr/>
        </p:nvSpPr>
        <p:spPr>
          <a:xfrm>
            <a:off x="486128" y="126619"/>
            <a:ext cx="8229600" cy="61697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49330" y="5960977"/>
            <a:ext cx="86230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R1: </a:t>
            </a:r>
          </a:p>
          <a:p>
            <a:r>
              <a:rPr lang="en-US" dirty="0" smtClean="0"/>
              <a:t>Access link</a:t>
            </a:r>
          </a:p>
          <a:p>
            <a:r>
              <a:rPr lang="en-US" dirty="0" smtClean="0"/>
              <a:t>SDN-based configuration/interaction between infrastructure and wireless link</a:t>
            </a:r>
            <a:endParaRPr lang="en-US" dirty="0"/>
          </a:p>
        </p:txBody>
      </p:sp>
      <p:cxnSp>
        <p:nvCxnSpPr>
          <p:cNvPr id="381" name="Straight Connector 380"/>
          <p:cNvCxnSpPr/>
          <p:nvPr/>
        </p:nvCxnSpPr>
        <p:spPr>
          <a:xfrm rot="10800000">
            <a:off x="1270651" y="3221867"/>
            <a:ext cx="2020698" cy="95306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3" name="Rounded Rectangle 382"/>
          <p:cNvSpPr/>
          <p:nvPr/>
        </p:nvSpPr>
        <p:spPr>
          <a:xfrm rot="16200000">
            <a:off x="550697" y="2927557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5" name="TextBox 384"/>
          <p:cNvSpPr txBox="1"/>
          <p:nvPr/>
        </p:nvSpPr>
        <p:spPr>
          <a:xfrm>
            <a:off x="1102241" y="262231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80" name="Straight Connector 379"/>
          <p:cNvCxnSpPr/>
          <p:nvPr/>
        </p:nvCxnSpPr>
        <p:spPr>
          <a:xfrm>
            <a:off x="1050760" y="3091488"/>
            <a:ext cx="3967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2" name="Oval 381"/>
          <p:cNvSpPr/>
          <p:nvPr/>
        </p:nvSpPr>
        <p:spPr>
          <a:xfrm>
            <a:off x="1185775" y="3048156"/>
            <a:ext cx="84876" cy="9260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05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7569" y="1214008"/>
            <a:ext cx="4535830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87359" y="1726876"/>
            <a:ext cx="1000125" cy="990600"/>
            <a:chOff x="7315200" y="3886200"/>
            <a:chExt cx="1000125" cy="990600"/>
          </a:xfrm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87359" y="4412926"/>
            <a:ext cx="1000125" cy="990600"/>
            <a:chOff x="7315200" y="3886200"/>
            <a:chExt cx="1000125" cy="990600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4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5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5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5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5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4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AutoShape 154"/>
          <p:cNvSpPr>
            <a:spLocks noChangeArrowheads="1"/>
          </p:cNvSpPr>
          <p:nvPr/>
        </p:nvSpPr>
        <p:spPr bwMode="auto">
          <a:xfrm>
            <a:off x="1396884" y="3117526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158"/>
          <p:cNvGrpSpPr>
            <a:grpSpLocks noChangeAspect="1"/>
          </p:cNvGrpSpPr>
          <p:nvPr/>
        </p:nvGrpSpPr>
        <p:grpSpPr bwMode="auto">
          <a:xfrm flipH="1">
            <a:off x="1777883" y="3490799"/>
            <a:ext cx="411161" cy="494972"/>
            <a:chOff x="5" y="2480"/>
            <a:chExt cx="237" cy="430"/>
          </a:xfrm>
        </p:grpSpPr>
        <p:grpSp>
          <p:nvGrpSpPr>
            <p:cNvPr id="6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71" name="Group 7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7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8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7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4" name="Rectangle 187"/>
          <p:cNvSpPr>
            <a:spLocks noChangeArrowheads="1"/>
          </p:cNvSpPr>
          <p:nvPr/>
        </p:nvSpPr>
        <p:spPr bwMode="auto">
          <a:xfrm>
            <a:off x="1455621" y="3193726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66747" y="5693978"/>
            <a:ext cx="2416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Infrastructure Operators</a:t>
            </a:r>
            <a:endParaRPr lang="en-US" sz="12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3215600" y="2495415"/>
            <a:ext cx="1000125" cy="9906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97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3231189" y="2945674"/>
            <a:ext cx="938479" cy="343703"/>
            <a:chOff x="173867" y="4114800"/>
            <a:chExt cx="938479" cy="343703"/>
          </a:xfrm>
        </p:grpSpPr>
        <p:sp>
          <p:nvSpPr>
            <p:cNvPr id="128" name="Oval 127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7" name="Straight Connector 136"/>
            <p:cNvCxnSpPr>
              <a:stCxn id="131" idx="7"/>
              <a:endCxn id="128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28" idx="6"/>
              <a:endCxn id="129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endCxn id="135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5" idx="3"/>
              <a:endCxn id="134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4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3" idx="2"/>
              <a:endCxn id="132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32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29" idx="3"/>
              <a:endCxn id="131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34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34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32" idx="1"/>
              <a:endCxn id="128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34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33" idx="1"/>
              <a:endCxn id="129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32" idx="7"/>
              <a:endCxn id="129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32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33" idx="0"/>
              <a:endCxn id="130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34" idx="1"/>
              <a:endCxn id="130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35" idx="2"/>
              <a:endCxn id="129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35" idx="3"/>
              <a:endCxn id="132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33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endCxn id="131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1" name="Straight Connector 200"/>
          <p:cNvCxnSpPr>
            <a:stCxn id="4" idx="3"/>
            <a:endCxn id="97" idx="1"/>
          </p:cNvCxnSpPr>
          <p:nvPr/>
        </p:nvCxnSpPr>
        <p:spPr>
          <a:xfrm>
            <a:off x="2387484" y="2222176"/>
            <a:ext cx="828116" cy="7685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65" idx="3"/>
          </p:cNvCxnSpPr>
          <p:nvPr/>
        </p:nvCxnSpPr>
        <p:spPr>
          <a:xfrm flipV="1">
            <a:off x="2397009" y="3006161"/>
            <a:ext cx="818591" cy="606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35" idx="3"/>
            <a:endCxn id="97" idx="1"/>
          </p:cNvCxnSpPr>
          <p:nvPr/>
        </p:nvCxnSpPr>
        <p:spPr>
          <a:xfrm flipV="1">
            <a:off x="2387484" y="2990715"/>
            <a:ext cx="828116" cy="1917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97" idx="3"/>
          </p:cNvCxnSpPr>
          <p:nvPr/>
        </p:nvCxnSpPr>
        <p:spPr>
          <a:xfrm>
            <a:off x="4215725" y="2990715"/>
            <a:ext cx="1649033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/>
          <p:cNvGrpSpPr/>
          <p:nvPr/>
        </p:nvGrpSpPr>
        <p:grpSpPr>
          <a:xfrm>
            <a:off x="3215600" y="4413282"/>
            <a:ext cx="1000125" cy="990600"/>
            <a:chOff x="7315200" y="3886200"/>
            <a:chExt cx="1000125" cy="990600"/>
          </a:xfrm>
        </p:grpSpPr>
        <p:sp>
          <p:nvSpPr>
            <p:cNvPr id="21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45" name="Picture 244" descr="MC9004316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4820" y="4878871"/>
            <a:ext cx="558346" cy="558346"/>
          </a:xfrm>
          <a:prstGeom prst="rect">
            <a:avLst/>
          </a:prstGeom>
        </p:spPr>
      </p:pic>
      <p:cxnSp>
        <p:nvCxnSpPr>
          <p:cNvPr id="250" name="Straight Connector 249"/>
          <p:cNvCxnSpPr/>
          <p:nvPr/>
        </p:nvCxnSpPr>
        <p:spPr>
          <a:xfrm flipV="1">
            <a:off x="4215725" y="4915949"/>
            <a:ext cx="1649033" cy="1265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endCxn id="97" idx="2"/>
          </p:cNvCxnSpPr>
          <p:nvPr/>
        </p:nvCxnSpPr>
        <p:spPr>
          <a:xfrm flipV="1">
            <a:off x="3715663" y="3486015"/>
            <a:ext cx="0" cy="91810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14" idx="1"/>
          </p:cNvCxnSpPr>
          <p:nvPr/>
        </p:nvCxnSpPr>
        <p:spPr>
          <a:xfrm flipH="1" flipV="1">
            <a:off x="2411184" y="2242508"/>
            <a:ext cx="804416" cy="2666074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14" idx="1"/>
          </p:cNvCxnSpPr>
          <p:nvPr/>
        </p:nvCxnSpPr>
        <p:spPr>
          <a:xfrm flipH="1" flipV="1">
            <a:off x="2387484" y="3601272"/>
            <a:ext cx="828116" cy="130731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endCxn id="35" idx="3"/>
          </p:cNvCxnSpPr>
          <p:nvPr/>
        </p:nvCxnSpPr>
        <p:spPr>
          <a:xfrm flipH="1" flipV="1">
            <a:off x="2387484" y="4908226"/>
            <a:ext cx="804416" cy="7723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4" name="Rounded Rectangle 263"/>
          <p:cNvSpPr/>
          <p:nvPr/>
        </p:nvSpPr>
        <p:spPr>
          <a:xfrm>
            <a:off x="5854376" y="1280358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65" name="Group 264"/>
          <p:cNvGrpSpPr/>
          <p:nvPr/>
        </p:nvGrpSpPr>
        <p:grpSpPr>
          <a:xfrm>
            <a:off x="6196801" y="3130545"/>
            <a:ext cx="990600" cy="990600"/>
            <a:chOff x="7315200" y="2819400"/>
            <a:chExt cx="990600" cy="990600"/>
          </a:xfrm>
        </p:grpSpPr>
        <p:sp>
          <p:nvSpPr>
            <p:cNvPr id="26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7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68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B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9" name="Group 268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7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7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72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7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7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4" name="Group 283"/>
          <p:cNvGrpSpPr/>
          <p:nvPr/>
        </p:nvGrpSpPr>
        <p:grpSpPr>
          <a:xfrm>
            <a:off x="7989754" y="3130545"/>
            <a:ext cx="990600" cy="990600"/>
            <a:chOff x="5257800" y="4419600"/>
            <a:chExt cx="990600" cy="990600"/>
          </a:xfrm>
        </p:grpSpPr>
        <p:sp>
          <p:nvSpPr>
            <p:cNvPr id="285" name="Rounded Rectangle 284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86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289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26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7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8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2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3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30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31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32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15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6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7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18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19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0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1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04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5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6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07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1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08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9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0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2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93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4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5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96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0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1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2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3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97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8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99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287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8198" name="Clip" r:id="rId5" imgW="5757415" imgH="3221332" progId="">
                <p:embed/>
              </p:oleObj>
            </a:graphicData>
          </a:graphic>
        </p:graphicFrame>
        <p:sp>
          <p:nvSpPr>
            <p:cNvPr id="288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6196801" y="1743961"/>
            <a:ext cx="990600" cy="990600"/>
            <a:chOff x="7315200" y="2819400"/>
            <a:chExt cx="990600" cy="990600"/>
          </a:xfrm>
        </p:grpSpPr>
        <p:sp>
          <p:nvSpPr>
            <p:cNvPr id="33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9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A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41" name="Group 340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4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4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4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5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56" name="Group 355"/>
          <p:cNvGrpSpPr/>
          <p:nvPr/>
        </p:nvGrpSpPr>
        <p:grpSpPr>
          <a:xfrm>
            <a:off x="6196801" y="4430011"/>
            <a:ext cx="990600" cy="990600"/>
            <a:chOff x="7315200" y="2819400"/>
            <a:chExt cx="990600" cy="990600"/>
          </a:xfrm>
        </p:grpSpPr>
        <p:sp>
          <p:nvSpPr>
            <p:cNvPr id="357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58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59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0" name="Group 359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63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67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75" name="Straight Connector 374"/>
          <p:cNvCxnSpPr>
            <a:stCxn id="264" idx="3"/>
            <a:endCxn id="285" idx="1"/>
          </p:cNvCxnSpPr>
          <p:nvPr/>
        </p:nvCxnSpPr>
        <p:spPr>
          <a:xfrm>
            <a:off x="7496304" y="3619500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6" name="TextBox 375"/>
          <p:cNvSpPr txBox="1"/>
          <p:nvPr/>
        </p:nvSpPr>
        <p:spPr>
          <a:xfrm>
            <a:off x="5876147" y="5496977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Traditional Operators</a:t>
            </a:r>
            <a:endParaRPr lang="en-US" sz="1200" dirty="0"/>
          </a:p>
        </p:txBody>
      </p:sp>
      <p:grpSp>
        <p:nvGrpSpPr>
          <p:cNvPr id="377" name="Group 376"/>
          <p:cNvGrpSpPr/>
          <p:nvPr/>
        </p:nvGrpSpPr>
        <p:grpSpPr>
          <a:xfrm>
            <a:off x="0" y="3117487"/>
            <a:ext cx="990600" cy="990600"/>
            <a:chOff x="381000" y="1962150"/>
            <a:chExt cx="990600" cy="990600"/>
          </a:xfrm>
        </p:grpSpPr>
        <p:sp>
          <p:nvSpPr>
            <p:cNvPr id="37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9" name="Picture 378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380" name="Straight Connector 379"/>
          <p:cNvCxnSpPr/>
          <p:nvPr/>
        </p:nvCxnSpPr>
        <p:spPr>
          <a:xfrm>
            <a:off x="990600" y="3625845"/>
            <a:ext cx="396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4916956" y="424534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H="1" flipV="1">
            <a:off x="4839476" y="4726103"/>
            <a:ext cx="1364021" cy="55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 flipV="1">
            <a:off x="719563" y="3420081"/>
            <a:ext cx="2938298" cy="12887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2" name="Oval 381"/>
          <p:cNvSpPr/>
          <p:nvPr/>
        </p:nvSpPr>
        <p:spPr>
          <a:xfrm>
            <a:off x="5045578" y="4685313"/>
            <a:ext cx="84876" cy="9260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4" name="Straight Connector 383"/>
          <p:cNvCxnSpPr/>
          <p:nvPr/>
        </p:nvCxnSpPr>
        <p:spPr>
          <a:xfrm flipH="1" flipV="1">
            <a:off x="3650634" y="4708837"/>
            <a:ext cx="1253330" cy="14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1" name="Title 246"/>
          <p:cNvSpPr txBox="1">
            <a:spLocks/>
          </p:cNvSpPr>
          <p:nvPr/>
        </p:nvSpPr>
        <p:spPr>
          <a:xfrm>
            <a:off x="486128" y="294046"/>
            <a:ext cx="8229600" cy="61697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383" name="TextBox 382"/>
          <p:cNvSpPr txBox="1"/>
          <p:nvPr/>
        </p:nvSpPr>
        <p:spPr>
          <a:xfrm>
            <a:off x="249331" y="5960977"/>
            <a:ext cx="1818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R2: </a:t>
            </a:r>
          </a:p>
          <a:p>
            <a:r>
              <a:rPr lang="en-US" dirty="0" smtClean="0"/>
              <a:t>Control path only</a:t>
            </a:r>
            <a:endParaRPr lang="en-US" dirty="0"/>
          </a:p>
        </p:txBody>
      </p:sp>
      <p:sp>
        <p:nvSpPr>
          <p:cNvPr id="386" name="Rounded Rectangle 385"/>
          <p:cNvSpPr/>
          <p:nvPr/>
        </p:nvSpPr>
        <p:spPr>
          <a:xfrm rot="16200000">
            <a:off x="577506" y="3471087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7" name="Rounded Rectangle 386"/>
          <p:cNvSpPr/>
          <p:nvPr/>
        </p:nvSpPr>
        <p:spPr>
          <a:xfrm>
            <a:off x="1409045" y="4033013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8" name="Rounded Rectangle 387"/>
          <p:cNvSpPr/>
          <p:nvPr/>
        </p:nvSpPr>
        <p:spPr>
          <a:xfrm>
            <a:off x="1396884" y="2634639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9" name="Rounded Rectangle 388"/>
          <p:cNvSpPr/>
          <p:nvPr/>
        </p:nvSpPr>
        <p:spPr>
          <a:xfrm>
            <a:off x="1396884" y="5299459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5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7569" y="1280358"/>
            <a:ext cx="4535830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87359" y="1726876"/>
            <a:ext cx="1000125" cy="990600"/>
            <a:chOff x="7315200" y="3886200"/>
            <a:chExt cx="1000125" cy="990600"/>
          </a:xfrm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87359" y="4412926"/>
            <a:ext cx="1000125" cy="990600"/>
            <a:chOff x="7315200" y="3886200"/>
            <a:chExt cx="1000125" cy="990600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4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5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5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5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5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4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AutoShape 154"/>
          <p:cNvSpPr>
            <a:spLocks noChangeArrowheads="1"/>
          </p:cNvSpPr>
          <p:nvPr/>
        </p:nvSpPr>
        <p:spPr bwMode="auto">
          <a:xfrm>
            <a:off x="1396884" y="3117526"/>
            <a:ext cx="1000125" cy="990600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158"/>
          <p:cNvGrpSpPr>
            <a:grpSpLocks noChangeAspect="1"/>
          </p:cNvGrpSpPr>
          <p:nvPr/>
        </p:nvGrpSpPr>
        <p:grpSpPr bwMode="auto">
          <a:xfrm flipH="1">
            <a:off x="1777883" y="3490799"/>
            <a:ext cx="411161" cy="494972"/>
            <a:chOff x="5" y="2480"/>
            <a:chExt cx="237" cy="430"/>
          </a:xfrm>
        </p:grpSpPr>
        <p:grpSp>
          <p:nvGrpSpPr>
            <p:cNvPr id="6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71" name="Group 7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7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8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7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4" name="Rectangle 187"/>
          <p:cNvSpPr>
            <a:spLocks noChangeArrowheads="1"/>
          </p:cNvSpPr>
          <p:nvPr/>
        </p:nvSpPr>
        <p:spPr bwMode="auto">
          <a:xfrm>
            <a:off x="1455621" y="3193726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66747" y="5693978"/>
            <a:ext cx="2416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Infrastructure Operators</a:t>
            </a:r>
            <a:endParaRPr lang="en-US" sz="12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3215600" y="2495415"/>
            <a:ext cx="1000125" cy="9906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97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3231189" y="2945674"/>
            <a:ext cx="938479" cy="343703"/>
            <a:chOff x="173867" y="4114800"/>
            <a:chExt cx="938479" cy="343703"/>
          </a:xfrm>
        </p:grpSpPr>
        <p:sp>
          <p:nvSpPr>
            <p:cNvPr id="128" name="Oval 127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7" name="Straight Connector 136"/>
            <p:cNvCxnSpPr>
              <a:stCxn id="131" idx="7"/>
              <a:endCxn id="128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28" idx="6"/>
              <a:endCxn id="129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endCxn id="135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5" idx="3"/>
              <a:endCxn id="134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4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3" idx="2"/>
              <a:endCxn id="132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32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29" idx="3"/>
              <a:endCxn id="131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34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34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32" idx="1"/>
              <a:endCxn id="128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34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33" idx="1"/>
              <a:endCxn id="129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32" idx="7"/>
              <a:endCxn id="129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32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33" idx="0"/>
              <a:endCxn id="130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34" idx="1"/>
              <a:endCxn id="130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35" idx="2"/>
              <a:endCxn id="129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35" idx="3"/>
              <a:endCxn id="132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33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endCxn id="131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1" name="Straight Connector 200"/>
          <p:cNvCxnSpPr>
            <a:stCxn id="4" idx="3"/>
            <a:endCxn id="97" idx="1"/>
          </p:cNvCxnSpPr>
          <p:nvPr/>
        </p:nvCxnSpPr>
        <p:spPr>
          <a:xfrm>
            <a:off x="2387484" y="2222176"/>
            <a:ext cx="828116" cy="7685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65" idx="3"/>
          </p:cNvCxnSpPr>
          <p:nvPr/>
        </p:nvCxnSpPr>
        <p:spPr>
          <a:xfrm flipV="1">
            <a:off x="2397009" y="3006161"/>
            <a:ext cx="818591" cy="606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35" idx="3"/>
            <a:endCxn id="97" idx="1"/>
          </p:cNvCxnSpPr>
          <p:nvPr/>
        </p:nvCxnSpPr>
        <p:spPr>
          <a:xfrm flipV="1">
            <a:off x="2387484" y="2990715"/>
            <a:ext cx="828116" cy="1917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97" idx="3"/>
          </p:cNvCxnSpPr>
          <p:nvPr/>
        </p:nvCxnSpPr>
        <p:spPr>
          <a:xfrm>
            <a:off x="4215725" y="2990715"/>
            <a:ext cx="1649033" cy="15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/>
          <p:cNvGrpSpPr/>
          <p:nvPr/>
        </p:nvGrpSpPr>
        <p:grpSpPr>
          <a:xfrm>
            <a:off x="3215600" y="4413282"/>
            <a:ext cx="1000125" cy="990600"/>
            <a:chOff x="7315200" y="3886200"/>
            <a:chExt cx="1000125" cy="990600"/>
          </a:xfrm>
        </p:grpSpPr>
        <p:sp>
          <p:nvSpPr>
            <p:cNvPr id="21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45" name="Picture 244" descr="MC9004316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4820" y="4878871"/>
            <a:ext cx="558346" cy="558346"/>
          </a:xfrm>
          <a:prstGeom prst="rect">
            <a:avLst/>
          </a:prstGeom>
        </p:spPr>
      </p:pic>
      <p:cxnSp>
        <p:nvCxnSpPr>
          <p:cNvPr id="250" name="Straight Connector 249"/>
          <p:cNvCxnSpPr>
            <a:stCxn id="214" idx="3"/>
          </p:cNvCxnSpPr>
          <p:nvPr/>
        </p:nvCxnSpPr>
        <p:spPr>
          <a:xfrm>
            <a:off x="4215725" y="4908582"/>
            <a:ext cx="1649033" cy="7367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endCxn id="97" idx="2"/>
          </p:cNvCxnSpPr>
          <p:nvPr/>
        </p:nvCxnSpPr>
        <p:spPr>
          <a:xfrm flipV="1">
            <a:off x="3715663" y="3486015"/>
            <a:ext cx="0" cy="918105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14" idx="1"/>
          </p:cNvCxnSpPr>
          <p:nvPr/>
        </p:nvCxnSpPr>
        <p:spPr>
          <a:xfrm flipH="1" flipV="1">
            <a:off x="2411184" y="2242508"/>
            <a:ext cx="804416" cy="2666074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14" idx="1"/>
          </p:cNvCxnSpPr>
          <p:nvPr/>
        </p:nvCxnSpPr>
        <p:spPr>
          <a:xfrm flipH="1" flipV="1">
            <a:off x="2387484" y="3601272"/>
            <a:ext cx="828116" cy="1307310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endCxn id="35" idx="3"/>
          </p:cNvCxnSpPr>
          <p:nvPr/>
        </p:nvCxnSpPr>
        <p:spPr>
          <a:xfrm flipH="1" flipV="1">
            <a:off x="2387484" y="4908226"/>
            <a:ext cx="804416" cy="7723"/>
          </a:xfrm>
          <a:prstGeom prst="line">
            <a:avLst/>
          </a:prstGeom>
          <a:ln>
            <a:solidFill>
              <a:srgbClr val="595959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4" name="Rounded Rectangle 263"/>
          <p:cNvSpPr/>
          <p:nvPr/>
        </p:nvSpPr>
        <p:spPr>
          <a:xfrm>
            <a:off x="5854376" y="1280358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65" name="Group 264"/>
          <p:cNvGrpSpPr/>
          <p:nvPr/>
        </p:nvGrpSpPr>
        <p:grpSpPr>
          <a:xfrm>
            <a:off x="6196801" y="3130545"/>
            <a:ext cx="990600" cy="990600"/>
            <a:chOff x="7315200" y="2819400"/>
            <a:chExt cx="990600" cy="990600"/>
          </a:xfrm>
        </p:grpSpPr>
        <p:sp>
          <p:nvSpPr>
            <p:cNvPr id="26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7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68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B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9" name="Group 268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7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7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72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7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7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4" name="Group 283"/>
          <p:cNvGrpSpPr/>
          <p:nvPr/>
        </p:nvGrpSpPr>
        <p:grpSpPr>
          <a:xfrm>
            <a:off x="7989754" y="3130545"/>
            <a:ext cx="990600" cy="990600"/>
            <a:chOff x="5257800" y="4419600"/>
            <a:chExt cx="990600" cy="990600"/>
          </a:xfrm>
        </p:grpSpPr>
        <p:sp>
          <p:nvSpPr>
            <p:cNvPr id="285" name="Rounded Rectangle 284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86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289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26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7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8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2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3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30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31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32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15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6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17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18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19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0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1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04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5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6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07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1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08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09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0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92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93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4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5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96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0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1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2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3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297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8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99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287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9222" name="Clip" r:id="rId5" imgW="5757415" imgH="3221332" progId="">
                <p:embed/>
              </p:oleObj>
            </a:graphicData>
          </a:graphic>
        </p:graphicFrame>
        <p:sp>
          <p:nvSpPr>
            <p:cNvPr id="288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6196801" y="1743961"/>
            <a:ext cx="990600" cy="990600"/>
            <a:chOff x="7315200" y="2819400"/>
            <a:chExt cx="990600" cy="990600"/>
          </a:xfrm>
        </p:grpSpPr>
        <p:sp>
          <p:nvSpPr>
            <p:cNvPr id="33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9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A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41" name="Group 340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4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4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4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5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56" name="Group 355"/>
          <p:cNvGrpSpPr/>
          <p:nvPr/>
        </p:nvGrpSpPr>
        <p:grpSpPr>
          <a:xfrm>
            <a:off x="6196801" y="4430011"/>
            <a:ext cx="990600" cy="990600"/>
            <a:chOff x="7315200" y="2819400"/>
            <a:chExt cx="990600" cy="990600"/>
          </a:xfrm>
        </p:grpSpPr>
        <p:sp>
          <p:nvSpPr>
            <p:cNvPr id="357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58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59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Core </a:t>
              </a:r>
              <a:r>
                <a:rPr lang="de-DE" sz="1400" b="1" dirty="0" err="1" smtClean="0">
                  <a:latin typeface="Arial" pitchFamily="34" charset="0"/>
                  <a:cs typeface="Arial" pitchFamily="34" charset="0"/>
                </a:rPr>
                <a:t>Op</a:t>
              </a:r>
              <a:r>
                <a:rPr lang="de-DE" sz="1400" b="1" dirty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0" name="Group 359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63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67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75" name="Straight Connector 374"/>
          <p:cNvCxnSpPr>
            <a:stCxn id="264" idx="3"/>
            <a:endCxn id="285" idx="1"/>
          </p:cNvCxnSpPr>
          <p:nvPr/>
        </p:nvCxnSpPr>
        <p:spPr>
          <a:xfrm>
            <a:off x="7496304" y="3619500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6" name="TextBox 375"/>
          <p:cNvSpPr txBox="1"/>
          <p:nvPr/>
        </p:nvSpPr>
        <p:spPr>
          <a:xfrm>
            <a:off x="5876147" y="5496977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Traditional Operators</a:t>
            </a:r>
            <a:endParaRPr lang="en-US" sz="1200" dirty="0"/>
          </a:p>
        </p:txBody>
      </p:sp>
      <p:grpSp>
        <p:nvGrpSpPr>
          <p:cNvPr id="377" name="Group 376"/>
          <p:cNvGrpSpPr/>
          <p:nvPr/>
        </p:nvGrpSpPr>
        <p:grpSpPr>
          <a:xfrm>
            <a:off x="0" y="3117487"/>
            <a:ext cx="990600" cy="990600"/>
            <a:chOff x="381000" y="1962150"/>
            <a:chExt cx="990600" cy="990600"/>
          </a:xfrm>
        </p:grpSpPr>
        <p:sp>
          <p:nvSpPr>
            <p:cNvPr id="37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79" name="Picture 378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380" name="Straight Connector 379"/>
          <p:cNvCxnSpPr/>
          <p:nvPr/>
        </p:nvCxnSpPr>
        <p:spPr>
          <a:xfrm>
            <a:off x="990600" y="3625845"/>
            <a:ext cx="396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4916956" y="258395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R3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H="1" flipV="1">
            <a:off x="3618837" y="3077591"/>
            <a:ext cx="2584659" cy="55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 flipV="1">
            <a:off x="3612142" y="3477858"/>
            <a:ext cx="6696" cy="124824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2" name="Oval 381"/>
          <p:cNvSpPr/>
          <p:nvPr/>
        </p:nvSpPr>
        <p:spPr>
          <a:xfrm>
            <a:off x="5045578" y="3023922"/>
            <a:ext cx="84876" cy="9260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/>
          <p:cNvCxnSpPr>
            <a:endCxn id="65" idx="3"/>
          </p:cNvCxnSpPr>
          <p:nvPr/>
        </p:nvCxnSpPr>
        <p:spPr>
          <a:xfrm flipH="1" flipV="1">
            <a:off x="2397009" y="3612826"/>
            <a:ext cx="1221828" cy="109601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3" name="Title 246"/>
          <p:cNvSpPr txBox="1">
            <a:spLocks/>
          </p:cNvSpPr>
          <p:nvPr/>
        </p:nvSpPr>
        <p:spPr>
          <a:xfrm>
            <a:off x="486128" y="281167"/>
            <a:ext cx="8229600" cy="61697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384" name="TextBox 383"/>
          <p:cNvSpPr txBox="1"/>
          <p:nvPr/>
        </p:nvSpPr>
        <p:spPr>
          <a:xfrm>
            <a:off x="401731" y="6113377"/>
            <a:ext cx="5571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R3: </a:t>
            </a:r>
          </a:p>
          <a:p>
            <a:r>
              <a:rPr lang="en-US" dirty="0" smtClean="0"/>
              <a:t>Data (e.g., mobility) </a:t>
            </a:r>
            <a:r>
              <a:rPr lang="en-US" dirty="0"/>
              <a:t>and Control (e.g., configuration) path</a:t>
            </a:r>
          </a:p>
        </p:txBody>
      </p:sp>
      <p:cxnSp>
        <p:nvCxnSpPr>
          <p:cNvPr id="390" name="Straight Connector 389"/>
          <p:cNvCxnSpPr/>
          <p:nvPr/>
        </p:nvCxnSpPr>
        <p:spPr>
          <a:xfrm flipV="1">
            <a:off x="2189044" y="3077591"/>
            <a:ext cx="1429793" cy="4604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6" name="Rounded Rectangle 385"/>
          <p:cNvSpPr/>
          <p:nvPr/>
        </p:nvSpPr>
        <p:spPr>
          <a:xfrm rot="16200000">
            <a:off x="1887421" y="3463682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7" name="Rounded Rectangle 386"/>
          <p:cNvSpPr/>
          <p:nvPr/>
        </p:nvSpPr>
        <p:spPr>
          <a:xfrm>
            <a:off x="1388443" y="259589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88" name="Rounded Rectangle 387"/>
          <p:cNvSpPr/>
          <p:nvPr/>
        </p:nvSpPr>
        <p:spPr>
          <a:xfrm>
            <a:off x="1387359" y="5327326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677</Words>
  <Application>Microsoft Macintosh PowerPoint</Application>
  <PresentationFormat>On-screen Show (4:3)</PresentationFormat>
  <Paragraphs>193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Clip</vt:lpstr>
      <vt:lpstr>Slide 1</vt:lpstr>
      <vt:lpstr>An SDN-based approach for OmniRAN Reference Point Mapping</vt:lpstr>
      <vt:lpstr>Heterogeneous Networking w/ OmniRAN</vt:lpstr>
      <vt:lpstr>Reference Model for OMNIRAN over SDN </vt:lpstr>
      <vt:lpstr>Reference Model  (Access Infrastructure operator with data and control split)</vt:lpstr>
      <vt:lpstr>Reference Points</vt:lpstr>
      <vt:lpstr>Slide 7</vt:lpstr>
      <vt:lpstr>Slide 8</vt:lpstr>
      <vt:lpstr>Slide 9</vt:lpstr>
      <vt:lpstr>Slide 10</vt:lpstr>
      <vt:lpstr>Slide 11</vt:lpstr>
      <vt:lpstr>Reference Points over SDN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de la Oliva</dc:creator>
  <cp:lastModifiedBy>zunigajc</cp:lastModifiedBy>
  <cp:revision>48</cp:revision>
  <dcterms:created xsi:type="dcterms:W3CDTF">2013-04-09T06:55:54Z</dcterms:created>
  <dcterms:modified xsi:type="dcterms:W3CDTF">2013-05-14T22:14:57Z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(2)A9f4AtYeAt15wHu4dJkSm+yv2dTScJNgB1uboN9B4fey1Dz6mcnTD6S+t6XvfUlrBuplIMrp_x000d_
UFOnvbVMawI3vCMtY/vWp+pJxJ0zV9Xr87mfe79ts5RG2KiHuOidOk+HwRsGGfJVxdq6/lYu_x000d_
0XVK5QsCi/k/KVFHiOR/45jui1XUlzD/Owgi/fK490T4OUqTo8S7g3zVA+AXV9mOLv531n8D_x000d_
dlRsxlWQeQDeU5gMCi</vt:lpwstr>
  </property>
  <property fmtid="{D5CDD505-2E9C-101B-9397-08002B2CF9AE}" pid="3" name="_ms_pID_7253431">
    <vt:lpwstr>+ZFZzJRVDzd4/pJztabVm5fIVPIxFe5M7NivXFsrfRd+krbe4CM8cy_x000d_
PEzHn5cyZKhkCp1QE0woRpMg17mYqy3N/Z3f1+ZyhitZtB0ojqDqkQ==</vt:lpwstr>
  </property>
  <property fmtid="{D5CDD505-2E9C-101B-9397-08002B2CF9AE}" pid="4" name="sflag">
    <vt:lpwstr>1366230973</vt:lpwstr>
  </property>
</Properties>
</file>