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2" r:id="rId2"/>
    <p:sldId id="265" r:id="rId3"/>
    <p:sldId id="283" r:id="rId4"/>
    <p:sldId id="271" r:id="rId5"/>
    <p:sldId id="272" r:id="rId6"/>
    <p:sldId id="273" r:id="rId7"/>
    <p:sldId id="288" r:id="rId8"/>
    <p:sldId id="266" r:id="rId9"/>
    <p:sldId id="289" r:id="rId10"/>
    <p:sldId id="290" r:id="rId11"/>
    <p:sldId id="294" r:id="rId12"/>
    <p:sldId id="292" r:id="rId13"/>
    <p:sldId id="293" r:id="rId14"/>
    <p:sldId id="286" r:id="rId15"/>
    <p:sldId id="295" r:id="rId16"/>
    <p:sldId id="296" r:id="rId17"/>
    <p:sldId id="297" r:id="rId18"/>
    <p:sldId id="299" r:id="rId19"/>
    <p:sldId id="300" r:id="rId20"/>
    <p:sldId id="301" r:id="rId21"/>
    <p:sldId id="298"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83" autoAdjust="0"/>
    <p:restoredTop sz="99233" autoAdjust="0"/>
  </p:normalViewPr>
  <p:slideViewPr>
    <p:cSldViewPr>
      <p:cViewPr varScale="1">
        <p:scale>
          <a:sx n="100" d="100"/>
          <a:sy n="100" d="100"/>
        </p:scale>
        <p:origin x="-43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643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6916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val="255191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omniran-13-0030-04-ecsg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3/omniran-13-0035-00-ecsg-meeting-minutes-for-april-2013-teleconference.docx" TargetMode="External"/><Relationship Id="rId4" Type="http://schemas.openxmlformats.org/officeDocument/2006/relationships/hyperlink" Target="https://mentor.ieee.org/omniran/dcn/13/omniran-13-0036-00-ecsg-meeting-minutes-for-may-2013-teleconference.docx" TargetMode="External"/><Relationship Id="rId5" Type="http://schemas.openxmlformats.org/officeDocument/2006/relationships/hyperlink" Target="https://mentor.ieee.org/omniran/dcn/13/omniran-13-0024-01-0000-3gpp-liaison-on-samog-interpretations.doc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33-00-ecsg-meeting-minutes-for-march-2013-plenary-meeting.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3/omniran-13-0029-01-0000-sdn-use-case-requirements.pptx" TargetMode="External"/><Relationship Id="rId4" Type="http://schemas.openxmlformats.org/officeDocument/2006/relationships/hyperlink" Target="https://mentor.ieee.org/omniran/dcn/13/omniran-13-0038-00-0000-sdn-use-case-gap-analysis.pptx" TargetMode="External"/><Relationship Id="rId5" Type="http://schemas.openxmlformats.org/officeDocument/2006/relationships/hyperlink" Target="https://mentor.ieee.org/omniran/dcn/13/omniran-13-0039-00-0000-connection-oriented-software-defined-networking.pdf"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32-03-0000-ieee-802-scope-of-omniran.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3/omniran-13-0037-01-0000-sep2-smart-grid-gap-analysis.docx" TargetMode="External"/><Relationship Id="rId4" Type="http://schemas.openxmlformats.org/officeDocument/2006/relationships/hyperlink" Target="https://mentor.ieee.org/omniran/dcn/13/omniran-13-0042-00-0000-orchestration-of-son-features-for-wifi-offloading-using-network-empowerment-mechanisms.pptx" TargetMode="External"/><Relationship Id="rId5" Type="http://schemas.openxmlformats.org/officeDocument/2006/relationships/hyperlink" Target="https://mentor.ieee.org/omniran/dcn/13/omniran-13-0040-00-0000-3gpp-trusted-wlan-use-case-analysis.pptx" TargetMode="External"/><Relationship Id="rId6" Type="http://schemas.openxmlformats.org/officeDocument/2006/relationships/hyperlink" Target="https://mentor.ieee.org/omniran/dcn/13/omniran-13-0019-02-0000-omniran-wi-fi-hotspot-use-case.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41-00-0000-sep2-smart-grid-use-case-analysis.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32-04-0000-ieee-802-scope-of-omniran.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Agenda</a:t>
            </a:r>
            <a:br>
              <a:rPr lang="en-US" dirty="0"/>
            </a:br>
            <a:r>
              <a:rPr lang="en-US" dirty="0" smtClean="0"/>
              <a:t>May </a:t>
            </a:r>
            <a:r>
              <a:rPr lang="en-US" dirty="0"/>
              <a:t>2013, </a:t>
            </a:r>
            <a:r>
              <a:rPr lang="en-US" dirty="0" smtClean="0"/>
              <a:t>Waikoloa, HI</a:t>
            </a:r>
            <a:endParaRPr lang="en-US" dirty="0"/>
          </a:p>
        </p:txBody>
      </p:sp>
      <p:sp>
        <p:nvSpPr>
          <p:cNvPr id="3" name="Subtitle 2"/>
          <p:cNvSpPr>
            <a:spLocks noGrp="1"/>
          </p:cNvSpPr>
          <p:nvPr>
            <p:ph type="subTitle" idx="1"/>
          </p:nvPr>
        </p:nvSpPr>
        <p:spPr/>
        <p:txBody>
          <a:bodyPr/>
          <a:lstStyle/>
          <a:p>
            <a:r>
              <a:rPr lang="en-US" dirty="0" smtClean="0"/>
              <a:t>2013-05-17</a:t>
            </a:r>
            <a:br>
              <a:rPr lang="en-US" dirty="0" smtClean="0"/>
            </a:br>
            <a:r>
              <a:rPr lang="en-US" dirty="0"/>
              <a:t>Max Riegel</a:t>
            </a:r>
          </a:p>
          <a:p>
            <a:r>
              <a:rPr lang="en-US" dirty="0"/>
              <a:t>(OmniRAN SG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dirty="0" smtClean="0"/>
              <a:t>May </a:t>
            </a:r>
            <a:r>
              <a:rPr lang="en-US" dirty="0"/>
              <a:t>2013 Session - </a:t>
            </a:r>
            <a:r>
              <a:rPr lang="en-US" dirty="0" smtClean="0"/>
              <a:t>#1</a:t>
            </a:r>
            <a:endParaRPr lang="en-US" dirty="0"/>
          </a:p>
        </p:txBody>
      </p:sp>
      <p:sp>
        <p:nvSpPr>
          <p:cNvPr id="3" name="Content Placeholder 2"/>
          <p:cNvSpPr>
            <a:spLocks noGrp="1"/>
          </p:cNvSpPr>
          <p:nvPr>
            <p:ph idx="1"/>
          </p:nvPr>
        </p:nvSpPr>
        <p:spPr>
          <a:xfrm>
            <a:off x="457200" y="1066800"/>
            <a:ext cx="8229600" cy="5334000"/>
          </a:xfrm>
        </p:spPr>
        <p:txBody>
          <a:bodyPr>
            <a:normAutofit fontScale="55000" lnSpcReduction="20000"/>
          </a:bodyPr>
          <a:lstStyle/>
          <a:p>
            <a:r>
              <a:rPr lang="en-GB" dirty="0"/>
              <a:t>Call Meeting to Order</a:t>
            </a:r>
          </a:p>
          <a:p>
            <a:r>
              <a:rPr lang="en-GB" dirty="0"/>
              <a:t>Attendance recording</a:t>
            </a:r>
          </a:p>
          <a:p>
            <a:pPr lvl="1"/>
            <a:r>
              <a:rPr lang="en-GB" dirty="0"/>
              <a:t>Please use paper sheets – and IMAT for attendance credit</a:t>
            </a:r>
          </a:p>
          <a:p>
            <a:r>
              <a:rPr lang="en-GB" dirty="0"/>
              <a:t>Secretary position</a:t>
            </a:r>
          </a:p>
          <a:p>
            <a:pPr lvl="1"/>
            <a:r>
              <a:rPr lang="en-GB" dirty="0"/>
              <a:t>?</a:t>
            </a:r>
          </a:p>
          <a:p>
            <a:r>
              <a:rPr lang="en-US" dirty="0"/>
              <a:t>Approval of </a:t>
            </a:r>
            <a:r>
              <a:rPr lang="en-US" dirty="0" smtClean="0"/>
              <a:t>minutes</a:t>
            </a:r>
          </a:p>
          <a:p>
            <a:pPr lvl="1"/>
            <a:r>
              <a:rPr lang="en-US" dirty="0" smtClean="0"/>
              <a:t>March Orlando F2F session</a:t>
            </a:r>
          </a:p>
          <a:p>
            <a:pPr lvl="2"/>
            <a:r>
              <a:rPr lang="en-US" dirty="0">
                <a:hlinkClick r:id="rId2"/>
              </a:rPr>
              <a:t>https://</a:t>
            </a:r>
            <a:r>
              <a:rPr lang="en-US" dirty="0" smtClean="0">
                <a:hlinkClick r:id="rId2"/>
              </a:rPr>
              <a:t>mentor.ieee.org/omniran/dcn/13/omniran-13-0033-00-ecsg-meeting-minutes-for-march-2013-plenary-meeting.docx</a:t>
            </a:r>
            <a:endParaRPr lang="en-US" dirty="0" smtClean="0"/>
          </a:p>
          <a:p>
            <a:pPr lvl="1"/>
            <a:r>
              <a:rPr lang="en-US" dirty="0" smtClean="0"/>
              <a:t>April 11</a:t>
            </a:r>
            <a:r>
              <a:rPr lang="en-US" baseline="30000" dirty="0" smtClean="0"/>
              <a:t>th</a:t>
            </a:r>
            <a:r>
              <a:rPr lang="en-US" dirty="0" smtClean="0"/>
              <a:t> conference call</a:t>
            </a:r>
          </a:p>
          <a:p>
            <a:pPr lvl="2"/>
            <a:r>
              <a:rPr lang="en-US" dirty="0">
                <a:hlinkClick r:id="rId3"/>
              </a:rPr>
              <a:t>https://mentor.ieee.org/omniran/dcn/13/omniran-13-0035-00-ecsg-meeting-minutes-for-april-2013-teleconference.docx</a:t>
            </a:r>
            <a:endParaRPr lang="en-US" dirty="0"/>
          </a:p>
          <a:p>
            <a:pPr lvl="1"/>
            <a:r>
              <a:rPr lang="en-US" dirty="0" smtClean="0"/>
              <a:t>May 2</a:t>
            </a:r>
            <a:r>
              <a:rPr lang="en-US" baseline="30000" dirty="0" smtClean="0"/>
              <a:t>nd</a:t>
            </a:r>
            <a:r>
              <a:rPr lang="en-US" dirty="0" smtClean="0"/>
              <a:t> conference call </a:t>
            </a:r>
          </a:p>
          <a:p>
            <a:pPr lvl="2"/>
            <a:r>
              <a:rPr lang="en-US" dirty="0">
                <a:hlinkClick r:id="rId4"/>
              </a:rPr>
              <a:t>https://mentor.ieee.org/omniran/dcn/13/omniran-13-0036-00-ecsg-meeting-minutes-for-may-2013-teleconference.docx</a:t>
            </a:r>
            <a:endParaRPr lang="en-US" dirty="0"/>
          </a:p>
          <a:p>
            <a:pPr lvl="1"/>
            <a:r>
              <a:rPr lang="en-US" dirty="0"/>
              <a:t>Attendence of F2F meetings will be captured in an Excel sheet on Mentor.</a:t>
            </a:r>
          </a:p>
          <a:p>
            <a:r>
              <a:rPr lang="en-US" dirty="0"/>
              <a:t>Reports</a:t>
            </a:r>
          </a:p>
          <a:p>
            <a:pPr lvl="1"/>
            <a:r>
              <a:rPr lang="en-US" dirty="0" err="1"/>
              <a:t>OmniRAN</a:t>
            </a:r>
            <a:r>
              <a:rPr lang="en-US" dirty="0"/>
              <a:t> </a:t>
            </a:r>
            <a:r>
              <a:rPr lang="en-US" dirty="0" smtClean="0"/>
              <a:t>liaison letter to 3GPP SA2</a:t>
            </a:r>
            <a:endParaRPr lang="en-US" dirty="0"/>
          </a:p>
          <a:p>
            <a:pPr lvl="2"/>
            <a:r>
              <a:rPr lang="en-US" dirty="0">
                <a:hlinkClick r:id="rId5"/>
              </a:rPr>
              <a:t>https://</a:t>
            </a:r>
            <a:r>
              <a:rPr lang="en-US" dirty="0" smtClean="0">
                <a:hlinkClick r:id="rId5"/>
              </a:rPr>
              <a:t>mentor.ieee.org/omniran/dcn/13/omniran-13-0024-01-0000-3gpp-liaison-on-samog-interpretations.docx</a:t>
            </a:r>
            <a:endParaRPr lang="en-US" dirty="0" smtClean="0"/>
          </a:p>
          <a:p>
            <a:pPr lvl="2"/>
            <a:r>
              <a:rPr lang="en-US" dirty="0" smtClean="0"/>
              <a:t>Sent out on March 28</a:t>
            </a:r>
            <a:r>
              <a:rPr lang="en-US" baseline="30000" dirty="0" smtClean="0"/>
              <a:t>th</a:t>
            </a:r>
            <a:r>
              <a:rPr lang="en-US" dirty="0" smtClean="0"/>
              <a:t>, 2013</a:t>
            </a:r>
          </a:p>
          <a:p>
            <a:pPr lvl="2"/>
            <a:r>
              <a:rPr lang="en-US" dirty="0" smtClean="0"/>
              <a:t>So far no response received</a:t>
            </a:r>
            <a:endParaRPr lang="en-US" dirty="0"/>
          </a:p>
          <a:p>
            <a:pPr lvl="1"/>
            <a:r>
              <a:rPr lang="en-US" dirty="0" err="1"/>
              <a:t>OmniRAN</a:t>
            </a:r>
            <a:r>
              <a:rPr lang="en-US" dirty="0"/>
              <a:t> </a:t>
            </a:r>
            <a:r>
              <a:rPr lang="en-US" dirty="0" smtClean="0"/>
              <a:t>extension by </a:t>
            </a:r>
            <a:r>
              <a:rPr lang="en-US" dirty="0"/>
              <a:t>EC </a:t>
            </a:r>
            <a:r>
              <a:rPr lang="en-US" dirty="0" smtClean="0"/>
              <a:t>closing plenary in March ‘13</a:t>
            </a:r>
            <a:endParaRPr lang="en-US" dirty="0"/>
          </a:p>
          <a:p>
            <a:pPr lvl="2"/>
            <a:r>
              <a:rPr lang="en-US" dirty="0" smtClean="0"/>
              <a:t>See next slide</a:t>
            </a:r>
            <a:endParaRPr lang="en-US" dirty="0"/>
          </a:p>
        </p:txBody>
      </p:sp>
    </p:spTree>
    <p:extLst>
      <p:ext uri="{BB962C8B-B14F-4D97-AF65-F5344CB8AC3E}">
        <p14:creationId xmlns:p14="http://schemas.microsoft.com/office/powerpoint/2010/main" val="3587044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#2</a:t>
            </a:r>
            <a:br>
              <a:rPr lang="en-US" dirty="0" smtClean="0"/>
            </a:br>
            <a:r>
              <a:rPr lang="en-US" dirty="0" smtClean="0"/>
              <a:t>Refined directions provided by EC</a:t>
            </a:r>
            <a:endParaRPr lang="en-US" dirty="0"/>
          </a:p>
        </p:txBody>
      </p:sp>
      <p:sp>
        <p:nvSpPr>
          <p:cNvPr id="3" name="Content Placeholder 2"/>
          <p:cNvSpPr>
            <a:spLocks noGrp="1"/>
          </p:cNvSpPr>
          <p:nvPr>
            <p:ph idx="1"/>
          </p:nvPr>
        </p:nvSpPr>
        <p:spPr>
          <a:xfrm>
            <a:off x="457200" y="1600200"/>
            <a:ext cx="8229600" cy="4800600"/>
          </a:xfrm>
        </p:spPr>
        <p:txBody>
          <a:bodyPr>
            <a:normAutofit fontScale="55000" lnSpcReduction="20000"/>
          </a:bodyPr>
          <a:lstStyle/>
          <a:p>
            <a:pPr lvl="0"/>
            <a:r>
              <a:rPr lang="en-US" dirty="0" smtClean="0"/>
              <a:t>After some hefty discussions OmniRAN was extended until end of July ‘13 plenary.</a:t>
            </a:r>
          </a:p>
          <a:p>
            <a:pPr lvl="0"/>
            <a:endParaRPr lang="en-US" dirty="0" smtClean="0"/>
          </a:p>
          <a:p>
            <a:pPr lvl="0"/>
            <a:r>
              <a:rPr lang="en-US" dirty="0" smtClean="0"/>
              <a:t>The EC provided further guidance for the tasks of OmniRAN ECSG:</a:t>
            </a:r>
            <a:br>
              <a:rPr lang="en-US" dirty="0" smtClean="0"/>
            </a:br>
            <a:endParaRPr lang="en-US" dirty="0" smtClean="0"/>
          </a:p>
          <a:p>
            <a:pPr>
              <a:buNone/>
            </a:pPr>
            <a:r>
              <a:rPr lang="en-US" dirty="0" smtClean="0"/>
              <a:t>	Motion#28</a:t>
            </a:r>
            <a:br>
              <a:rPr lang="en-US" dirty="0" smtClean="0"/>
            </a:br>
            <a:r>
              <a:rPr lang="en-US" dirty="0" smtClean="0"/>
              <a:t>The EC considers that the primary tasks of the OmniRAN ECSG, to be completed by the close of the July Plenary, are:</a:t>
            </a:r>
          </a:p>
          <a:p>
            <a:pPr lvl="1"/>
            <a:r>
              <a:rPr lang="en-US" dirty="0" smtClean="0"/>
              <a:t>To perform a gap analysis that shows what pieces of work that are relevant to 802 (standards and standards under development) are not covered by existing external SDOs  (IETF, 3GPP,...) and internal, and socialize that analysis with those SDOs;</a:t>
            </a:r>
          </a:p>
          <a:p>
            <a:pPr lvl="1"/>
            <a:r>
              <a:rPr lang="en-US" dirty="0" smtClean="0"/>
              <a:t>Having performed that gap analysis, define a crisp scope of the ECSG (target 15 words or less);</a:t>
            </a:r>
          </a:p>
          <a:p>
            <a:pPr lvl="1"/>
            <a:r>
              <a:rPr lang="en-US" dirty="0" smtClean="0"/>
              <a:t>Define what piece(s) of work within that scope (a) fall legitimately within 802's remit and (b) are achievable within an 802 activity.</a:t>
            </a:r>
            <a:br>
              <a:rPr lang="en-US" dirty="0" smtClean="0"/>
            </a:br>
            <a:endParaRPr lang="en-US" dirty="0" smtClean="0"/>
          </a:p>
          <a:p>
            <a:pPr>
              <a:buNone/>
            </a:pPr>
            <a:r>
              <a:rPr lang="en-US" dirty="0" smtClean="0"/>
              <a:t>	Moved	Jeffrey</a:t>
            </a:r>
            <a:br>
              <a:rPr lang="en-US" dirty="0" smtClean="0"/>
            </a:br>
            <a:r>
              <a:rPr lang="en-US" dirty="0" smtClean="0"/>
              <a:t>Second	Thaler</a:t>
            </a:r>
            <a:br>
              <a:rPr lang="en-US" dirty="0" smtClean="0"/>
            </a:br>
            <a:r>
              <a:rPr lang="en-US" dirty="0" smtClean="0"/>
              <a:t>Results	8 / 2 / 3</a:t>
            </a:r>
            <a:br>
              <a:rPr lang="en-US" dirty="0" smtClean="0"/>
            </a:br>
            <a:r>
              <a:rPr lang="en-US" dirty="0" smtClean="0"/>
              <a:t>Motion	Passes</a:t>
            </a:r>
          </a:p>
          <a:p>
            <a:pPr>
              <a:buNone/>
            </a:pPr>
            <a:endParaRPr lang="en-US" dirty="0" smtClean="0"/>
          </a:p>
          <a:p>
            <a:pPr lvl="0"/>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br>
              <a:rPr lang="en-US" dirty="0" smtClean="0"/>
            </a:br>
            <a:r>
              <a:rPr lang="en-US" dirty="0" smtClean="0"/>
              <a:t>Plan </a:t>
            </a:r>
            <a:r>
              <a:rPr lang="en-US" dirty="0"/>
              <a:t>and </a:t>
            </a:r>
            <a:r>
              <a:rPr lang="en-US" dirty="0" smtClean="0"/>
              <a:t>Timeline (EC SG Motion)</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6" name="TextBox 35"/>
          <p:cNvSpPr txBox="1"/>
          <p:nvPr/>
        </p:nvSpPr>
        <p:spPr>
          <a:xfrm>
            <a:off x="457200" y="4859179"/>
            <a:ext cx="2573721" cy="246221"/>
          </a:xfrm>
          <a:prstGeom prst="rect">
            <a:avLst/>
          </a:prstGeom>
          <a:noFill/>
        </p:spPr>
        <p:txBody>
          <a:bodyPr wrap="none" lIns="0" tIns="0" rIns="0" bIns="0" rtlCol="0">
            <a:spAutoFit/>
          </a:bodyPr>
          <a:lstStyle/>
          <a:p>
            <a:r>
              <a:rPr lang="en-US" sz="1600" dirty="0" smtClean="0">
                <a:latin typeface="+mn-lt"/>
              </a:rPr>
              <a:t>Finalization of PAR proposal</a:t>
            </a:r>
            <a:endParaRPr lang="en-US" sz="1600" dirty="0">
              <a:latin typeface="+mn-lt"/>
            </a:endParaRPr>
          </a:p>
        </p:txBody>
      </p:sp>
      <p:sp>
        <p:nvSpPr>
          <p:cNvPr id="37" name="TextBox 36"/>
          <p:cNvSpPr txBox="1"/>
          <p:nvPr/>
        </p:nvSpPr>
        <p:spPr>
          <a:xfrm>
            <a:off x="457200" y="3982370"/>
            <a:ext cx="2372344" cy="246221"/>
          </a:xfrm>
          <a:prstGeom prst="rect">
            <a:avLst/>
          </a:prstGeom>
          <a:noFill/>
        </p:spPr>
        <p:txBody>
          <a:bodyPr wrap="none" lIns="0" tIns="0" rIns="0" bIns="0" rtlCol="0">
            <a:spAutoFit/>
          </a:bodyPr>
          <a:lstStyle/>
          <a:p>
            <a:r>
              <a:rPr lang="en-US" sz="1600" dirty="0" smtClean="0">
                <a:latin typeface="+mn-lt"/>
              </a:rPr>
              <a:t>Decision about initial topic</a:t>
            </a:r>
            <a:endParaRPr lang="en-US" sz="1600" dirty="0">
              <a:latin typeface="+mn-lt"/>
            </a:endParaRPr>
          </a:p>
        </p:txBody>
      </p:sp>
      <p:sp>
        <p:nvSpPr>
          <p:cNvPr id="38" name="TextBox 37"/>
          <p:cNvSpPr txBox="1"/>
          <p:nvPr/>
        </p:nvSpPr>
        <p:spPr>
          <a:xfrm>
            <a:off x="457200" y="4554379"/>
            <a:ext cx="3633807" cy="246221"/>
          </a:xfrm>
          <a:prstGeom prst="rect">
            <a:avLst/>
          </a:prstGeom>
          <a:noFill/>
        </p:spPr>
        <p:txBody>
          <a:bodyPr wrap="none" lIns="0" tIns="0" rIns="0" bIns="0" rtlCol="0">
            <a:spAutoFit/>
          </a:bodyPr>
          <a:lstStyle/>
          <a:p>
            <a:r>
              <a:rPr lang="en-US" sz="1600" dirty="0" smtClean="0">
                <a:latin typeface="+mn-lt"/>
              </a:rPr>
              <a:t>Draft PAR completed for EC submission</a:t>
            </a:r>
            <a:endParaRPr lang="en-US" sz="1600" dirty="0">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67934"/>
            <a:ext cx="304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53825"/>
            <a:ext cx="3109410" cy="203575"/>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77534"/>
            <a:ext cx="533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82334"/>
            <a:ext cx="1066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871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91934"/>
            <a:ext cx="1295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3546844" cy="246221"/>
          </a:xfrm>
          <a:prstGeom prst="rect">
            <a:avLst/>
          </a:prstGeom>
          <a:noFill/>
        </p:spPr>
        <p:txBody>
          <a:bodyPr wrap="none" lIns="0" tIns="0" rIns="0" bIns="0" rtlCol="0">
            <a:spAutoFit/>
          </a:bodyPr>
          <a:lstStyle/>
          <a:p>
            <a:r>
              <a:rPr lang="en-US" sz="1600" dirty="0" smtClean="0">
                <a:latin typeface="+mn-lt"/>
              </a:rPr>
              <a:t>Prioritization of functional requirements</a:t>
            </a:r>
            <a:endParaRPr lang="en-US" sz="1600" dirty="0">
              <a:latin typeface="+mn-lt"/>
            </a:endParaRPr>
          </a:p>
        </p:txBody>
      </p:sp>
      <p:sp>
        <p:nvSpPr>
          <p:cNvPr id="49" name="TextBox 48"/>
          <p:cNvSpPr txBox="1"/>
          <p:nvPr/>
        </p:nvSpPr>
        <p:spPr>
          <a:xfrm>
            <a:off x="6477000" y="33967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77000" y="37015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6553200" y="40063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6553200" y="4615934"/>
            <a:ext cx="11430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3" name="TextBox 52"/>
          <p:cNvSpPr txBox="1"/>
          <p:nvPr/>
        </p:nvSpPr>
        <p:spPr>
          <a:xfrm>
            <a:off x="8733325" y="4996934"/>
            <a:ext cx="762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6" name="TextBox 55"/>
          <p:cNvSpPr txBox="1"/>
          <p:nvPr/>
        </p:nvSpPr>
        <p:spPr>
          <a:xfrm>
            <a:off x="7239000" y="5222557"/>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8" name="Straight Connector 57"/>
          <p:cNvCxnSpPr/>
          <p:nvPr/>
        </p:nvCxnSpPr>
        <p:spPr bwMode="auto">
          <a:xfrm>
            <a:off x="76962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0" name="TextBox 59"/>
          <p:cNvSpPr txBox="1"/>
          <p:nvPr/>
        </p:nvSpPr>
        <p:spPr>
          <a:xfrm>
            <a:off x="7391400" y="1414790"/>
            <a:ext cx="600351" cy="261610"/>
          </a:xfrm>
          <a:prstGeom prst="rect">
            <a:avLst/>
          </a:prstGeom>
          <a:noFill/>
        </p:spPr>
        <p:txBody>
          <a:bodyPr wrap="none" rtlCol="0">
            <a:spAutoFit/>
          </a:bodyPr>
          <a:lstStyle/>
          <a:p>
            <a:r>
              <a:rPr lang="en-US" sz="1100">
                <a:latin typeface="+mn-lt"/>
              </a:rPr>
              <a:t>Jun’15</a:t>
            </a:r>
          </a:p>
        </p:txBody>
      </p: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1330392" cy="246221"/>
          </a:xfrm>
          <a:prstGeom prst="rect">
            <a:avLst/>
          </a:prstGeom>
          <a:noFill/>
        </p:spPr>
        <p:txBody>
          <a:bodyPr wrap="none" lIns="0" tIns="0" rIns="0" bIns="0" rtlCol="0">
            <a:spAutoFit/>
          </a:bodyPr>
          <a:lstStyle/>
          <a:p>
            <a:r>
              <a:rPr lang="en-US" sz="1600" dirty="0">
                <a:latin typeface="+mn-lt"/>
              </a:rPr>
              <a:t>Initial </a:t>
            </a:r>
            <a:r>
              <a:rPr lang="en-US" sz="1600" dirty="0" smtClean="0">
                <a:latin typeface="+mn-lt"/>
              </a:rPr>
              <a:t>PAR text </a:t>
            </a:r>
            <a:endParaRPr lang="en-US" sz="1600" dirty="0">
              <a:latin typeface="+mn-lt"/>
            </a:endParaRPr>
          </a:p>
        </p:txBody>
      </p:sp>
      <p:sp>
        <p:nvSpPr>
          <p:cNvPr id="63" name="TextBox 62"/>
          <p:cNvSpPr txBox="1"/>
          <p:nvPr/>
        </p:nvSpPr>
        <p:spPr>
          <a:xfrm>
            <a:off x="6553200" y="43111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71" name="Straight Connector 70"/>
          <p:cNvCxnSpPr/>
          <p:nvPr/>
        </p:nvCxnSpPr>
        <p:spPr bwMode="auto">
          <a:xfrm>
            <a:off x="457200" y="4038600"/>
            <a:ext cx="8305800" cy="121920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72" name="Straight Connector 71"/>
          <p:cNvCxnSpPr/>
          <p:nvPr/>
        </p:nvCxnSpPr>
        <p:spPr bwMode="auto">
          <a:xfrm flipV="1">
            <a:off x="457200" y="4038600"/>
            <a:ext cx="8305800" cy="1219200"/>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73" name="Right Arrow 72"/>
          <p:cNvSpPr/>
          <p:nvPr/>
        </p:nvSpPr>
        <p:spPr bwMode="auto">
          <a:xfrm>
            <a:off x="6781800" y="2308671"/>
            <a:ext cx="2209800" cy="1752600"/>
          </a:xfrm>
          <a:prstGeom prst="rightArrow">
            <a:avLst>
              <a:gd name="adj1" fmla="val 80871"/>
              <a:gd name="adj2" fmla="val 18056"/>
            </a:avLst>
          </a:prstGeom>
          <a:solidFill>
            <a:schemeClr val="accent2">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Stretch activities out until</a:t>
            </a:r>
            <a:r>
              <a:rPr kumimoji="0" lang="en-US" sz="1400" b="0" i="0" u="none" strike="noStrike" cap="none" normalizeH="0" dirty="0" smtClean="0">
                <a:ln>
                  <a:noFill/>
                </a:ln>
                <a:solidFill>
                  <a:srgbClr val="FF0000"/>
                </a:solidFill>
                <a:effectLst/>
                <a:latin typeface="+mn-lt"/>
              </a:rPr>
              <a:t> end of Jul’13 plenary</a:t>
            </a:r>
          </a:p>
          <a:p>
            <a:pPr marL="0" marR="0" indent="0" algn="l" defTabSz="914400" rtl="0" eaLnBrk="0" fontAlgn="base" latinLnBrk="0" hangingPunct="0">
              <a:lnSpc>
                <a:spcPct val="100000"/>
              </a:lnSpc>
              <a:spcBef>
                <a:spcPct val="0"/>
              </a:spcBef>
              <a:spcAft>
                <a:spcPct val="0"/>
              </a:spcAft>
              <a:buClrTx/>
              <a:buSzTx/>
              <a:buFontTx/>
              <a:buNone/>
              <a:tabLst/>
            </a:pPr>
            <a:r>
              <a:rPr lang="en-US" sz="1400" baseline="0" dirty="0" smtClean="0">
                <a:solidFill>
                  <a:srgbClr val="FF0000"/>
                </a:solidFill>
                <a:latin typeface="+mn-lt"/>
              </a:rPr>
              <a:t>Socialize results with IEEE 802 and external SDOs</a:t>
            </a:r>
            <a:endParaRPr kumimoji="0" lang="en-US" sz="1400" b="0" i="0" u="none" strike="noStrike" cap="none" normalizeH="0" baseline="0" dirty="0">
              <a:ln>
                <a:noFill/>
              </a:ln>
              <a:solidFill>
                <a:srgbClr val="FF0000"/>
              </a:solidFill>
              <a:effectLst/>
              <a:latin typeface="+mn-lt"/>
            </a:endParaRPr>
          </a:p>
        </p:txBody>
      </p:sp>
      <p:cxnSp>
        <p:nvCxnSpPr>
          <p:cNvPr id="75" name="Straight Connector 74"/>
          <p:cNvCxnSpPr/>
          <p:nvPr/>
        </p:nvCxnSpPr>
        <p:spPr bwMode="auto">
          <a:xfrm>
            <a:off x="152400" y="4000185"/>
            <a:ext cx="8763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344560760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t>
            </a:r>
            <a:br>
              <a:rPr lang="en-US" dirty="0" smtClean="0"/>
            </a:br>
            <a:r>
              <a:rPr lang="en-US" dirty="0" smtClean="0"/>
              <a:t>Plan </a:t>
            </a:r>
            <a:r>
              <a:rPr lang="en-US" dirty="0"/>
              <a:t>and </a:t>
            </a:r>
            <a:r>
              <a:rPr lang="en-US" dirty="0" smtClean="0"/>
              <a:t>Timeline (EC SG Motion)</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7" name="TextBox 36"/>
          <p:cNvSpPr txBox="1"/>
          <p:nvPr/>
        </p:nvSpPr>
        <p:spPr>
          <a:xfrm>
            <a:off x="457200" y="3982370"/>
            <a:ext cx="2459006" cy="246221"/>
          </a:xfrm>
          <a:prstGeom prst="rect">
            <a:avLst/>
          </a:prstGeom>
          <a:noFill/>
        </p:spPr>
        <p:txBody>
          <a:bodyPr wrap="none" lIns="0" tIns="0" rIns="0" bIns="0" rtlCol="0">
            <a:spAutoFit/>
          </a:bodyPr>
          <a:lstStyle/>
          <a:p>
            <a:r>
              <a:rPr lang="en-US" sz="1600" dirty="0" smtClean="0">
                <a:solidFill>
                  <a:srgbClr val="FF0000"/>
                </a:solidFill>
                <a:latin typeface="+mn-lt"/>
              </a:rPr>
              <a:t>Socializing of gap analysis</a:t>
            </a:r>
            <a:endParaRPr lang="en-US" sz="1600" dirty="0">
              <a:solidFill>
                <a:srgbClr val="FF0000"/>
              </a:solidFill>
              <a:latin typeface="+mn-lt"/>
            </a:endParaRPr>
          </a:p>
        </p:txBody>
      </p:sp>
      <p:sp>
        <p:nvSpPr>
          <p:cNvPr id="38" name="TextBox 37"/>
          <p:cNvSpPr txBox="1"/>
          <p:nvPr/>
        </p:nvSpPr>
        <p:spPr>
          <a:xfrm>
            <a:off x="457200" y="4554379"/>
            <a:ext cx="3353482" cy="246221"/>
          </a:xfrm>
          <a:prstGeom prst="rect">
            <a:avLst/>
          </a:prstGeom>
          <a:noFill/>
        </p:spPr>
        <p:txBody>
          <a:bodyPr wrap="none" lIns="0" tIns="0" rIns="0" bIns="0" rtlCol="0">
            <a:spAutoFit/>
          </a:bodyPr>
          <a:lstStyle/>
          <a:p>
            <a:r>
              <a:rPr lang="en-US" sz="1600" dirty="0" smtClean="0">
                <a:solidFill>
                  <a:srgbClr val="FF0000"/>
                </a:solidFill>
                <a:latin typeface="+mn-lt"/>
              </a:rPr>
              <a:t>Refine scope of EC SG (crisp words)</a:t>
            </a:r>
            <a:endParaRPr lang="en-US" sz="1600" dirty="0">
              <a:solidFill>
                <a:srgbClr val="FF0000"/>
              </a:solidFill>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24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28801"/>
            <a:ext cx="310941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33600"/>
            <a:ext cx="5334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38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432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48000"/>
            <a:ext cx="1447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4594206" cy="246221"/>
          </a:xfrm>
          <a:prstGeom prst="rect">
            <a:avLst/>
          </a:prstGeom>
          <a:noFill/>
        </p:spPr>
        <p:txBody>
          <a:bodyPr wrap="none" lIns="0" tIns="0" rIns="0" bIns="0" rtlCol="0">
            <a:spAutoFit/>
          </a:bodyPr>
          <a:lstStyle/>
          <a:p>
            <a:r>
              <a:rPr lang="en-US" sz="1600" dirty="0" smtClean="0">
                <a:solidFill>
                  <a:srgbClr val="FF0000"/>
                </a:solidFill>
                <a:latin typeface="+mn-lt"/>
              </a:rPr>
              <a:t>Functional requirements within scope of IEEE 802 </a:t>
            </a:r>
            <a:endParaRPr lang="en-US" sz="1600" dirty="0">
              <a:solidFill>
                <a:srgbClr val="FF0000"/>
              </a:solidFill>
              <a:latin typeface="+mn-lt"/>
            </a:endParaRPr>
          </a:p>
        </p:txBody>
      </p:sp>
      <p:sp>
        <p:nvSpPr>
          <p:cNvPr id="49" name="TextBox 48"/>
          <p:cNvSpPr txBox="1"/>
          <p:nvPr/>
        </p:nvSpPr>
        <p:spPr>
          <a:xfrm>
            <a:off x="6096000" y="3352800"/>
            <a:ext cx="12954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00800" y="3657600"/>
            <a:ext cx="990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7391400" y="3962400"/>
            <a:ext cx="1447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8610600" y="4572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6" name="TextBox 55"/>
          <p:cNvSpPr txBox="1"/>
          <p:nvPr/>
        </p:nvSpPr>
        <p:spPr>
          <a:xfrm>
            <a:off x="7239000" y="5222557"/>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4058803" cy="246221"/>
          </a:xfrm>
          <a:prstGeom prst="rect">
            <a:avLst/>
          </a:prstGeom>
          <a:noFill/>
        </p:spPr>
        <p:txBody>
          <a:bodyPr wrap="none" lIns="0" tIns="0" rIns="0" bIns="0" rtlCol="0">
            <a:spAutoFit/>
          </a:bodyPr>
          <a:lstStyle/>
          <a:p>
            <a:r>
              <a:rPr lang="en-US" sz="1600" dirty="0" smtClean="0">
                <a:solidFill>
                  <a:srgbClr val="FF0000"/>
                </a:solidFill>
                <a:latin typeface="+mn-lt"/>
              </a:rPr>
              <a:t>Potential standardization topics for IEEE 802</a:t>
            </a:r>
            <a:endParaRPr lang="en-US" sz="1600" dirty="0">
              <a:solidFill>
                <a:srgbClr val="FF0000"/>
              </a:solidFill>
              <a:latin typeface="+mn-lt"/>
            </a:endParaRPr>
          </a:p>
        </p:txBody>
      </p:sp>
      <p:sp>
        <p:nvSpPr>
          <p:cNvPr id="63" name="TextBox 62"/>
          <p:cNvSpPr txBox="1"/>
          <p:nvPr/>
        </p:nvSpPr>
        <p:spPr>
          <a:xfrm>
            <a:off x="7162800" y="4267200"/>
            <a:ext cx="16764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Tree>
    <p:extLst>
      <p:ext uri="{BB962C8B-B14F-4D97-AF65-F5344CB8AC3E}">
        <p14:creationId xmlns:p14="http://schemas.microsoft.com/office/powerpoint/2010/main" val="344560760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a:t>
            </a:r>
            <a:br>
              <a:rPr lang="en-US" dirty="0" smtClean="0"/>
            </a:br>
            <a:r>
              <a:rPr lang="en-US" dirty="0" smtClean="0"/>
              <a:t>May </a:t>
            </a:r>
            <a:r>
              <a:rPr lang="en-US" dirty="0"/>
              <a:t>2013 Objectives</a:t>
            </a:r>
          </a:p>
        </p:txBody>
      </p:sp>
      <p:sp>
        <p:nvSpPr>
          <p:cNvPr id="3" name="Content Placeholder 2"/>
          <p:cNvSpPr>
            <a:spLocks noGrp="1"/>
          </p:cNvSpPr>
          <p:nvPr>
            <p:ph idx="1"/>
          </p:nvPr>
        </p:nvSpPr>
        <p:spPr/>
        <p:txBody>
          <a:bodyPr>
            <a:normAutofit fontScale="77500" lnSpcReduction="20000"/>
          </a:bodyPr>
          <a:lstStyle/>
          <a:p>
            <a:r>
              <a:rPr lang="en-US" dirty="0" smtClean="0"/>
              <a:t>Conclude on contributions </a:t>
            </a:r>
            <a:r>
              <a:rPr lang="en-US" dirty="0"/>
              <a:t>on OmniRAN </a:t>
            </a:r>
            <a:r>
              <a:rPr lang="en-US" dirty="0" smtClean="0"/>
              <a:t>use cases</a:t>
            </a:r>
            <a:endParaRPr lang="en-US" dirty="0"/>
          </a:p>
          <a:p>
            <a:r>
              <a:rPr lang="en-US" dirty="0" smtClean="0"/>
              <a:t>Finalize </a:t>
            </a:r>
            <a:r>
              <a:rPr lang="en-US" dirty="0"/>
              <a:t>use cases document </a:t>
            </a:r>
            <a:r>
              <a:rPr lang="en-US" dirty="0" smtClean="0"/>
              <a:t>including functional  requirements based </a:t>
            </a:r>
            <a:r>
              <a:rPr lang="en-US" dirty="0"/>
              <a:t>on agreed </a:t>
            </a:r>
            <a:r>
              <a:rPr lang="en-US" dirty="0" smtClean="0"/>
              <a:t>contributions</a:t>
            </a:r>
          </a:p>
          <a:p>
            <a:r>
              <a:rPr lang="en-US" dirty="0" smtClean="0"/>
              <a:t>Establish architecture document aligned to existing IEEE 802 views to distinguish between functionality in scope of IEEE 802 and functionality out of scope.</a:t>
            </a:r>
          </a:p>
          <a:p>
            <a:r>
              <a:rPr lang="en-US" dirty="0" smtClean="0"/>
              <a:t>Draft document on gaps to available IEEE 802 functionality for the agreed use cases</a:t>
            </a:r>
            <a:endParaRPr lang="en-US" dirty="0"/>
          </a:p>
          <a:p>
            <a:r>
              <a:rPr lang="en-US" dirty="0"/>
              <a:t>Plan for internal and external communication to retrieve feedback on </a:t>
            </a:r>
            <a:r>
              <a:rPr lang="en-US" dirty="0" smtClean="0"/>
              <a:t>architectural view and gaps document</a:t>
            </a:r>
            <a:endParaRPr lang="en-US" dirty="0"/>
          </a:p>
          <a:p>
            <a:r>
              <a:rPr lang="en-US" dirty="0" smtClean="0"/>
              <a:t>Review </a:t>
            </a:r>
            <a:r>
              <a:rPr lang="en-US" dirty="0"/>
              <a:t>and refine timeline and plan for creation </a:t>
            </a:r>
            <a:r>
              <a:rPr lang="en-US" dirty="0" smtClean="0"/>
              <a:t>of deliverables </a:t>
            </a:r>
            <a:r>
              <a:rPr lang="en-US" dirty="0"/>
              <a:t>until Jul ‘13</a:t>
            </a:r>
          </a:p>
        </p:txBody>
      </p:sp>
    </p:spTree>
    <p:extLst>
      <p:ext uri="{BB962C8B-B14F-4D97-AF65-F5344CB8AC3E}">
        <p14:creationId xmlns:p14="http://schemas.microsoft.com/office/powerpoint/2010/main" val="3494754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May 2013 #6</a:t>
            </a:r>
            <a:endParaRPr lang="en-US" dirty="0"/>
          </a:p>
        </p:txBody>
      </p:sp>
      <p:sp>
        <p:nvSpPr>
          <p:cNvPr id="3" name="Content Placeholder 2"/>
          <p:cNvSpPr>
            <a:spLocks noGrp="1"/>
          </p:cNvSpPr>
          <p:nvPr>
            <p:ph idx="1"/>
          </p:nvPr>
        </p:nvSpPr>
        <p:spPr>
          <a:xfrm>
            <a:off x="457200" y="1219200"/>
            <a:ext cx="8229600" cy="5334000"/>
          </a:xfrm>
        </p:spPr>
        <p:txBody>
          <a:bodyPr>
            <a:normAutofit fontScale="62500" lnSpcReduction="20000"/>
          </a:bodyPr>
          <a:lstStyle/>
          <a:p>
            <a:r>
              <a:rPr lang="en-US" dirty="0"/>
              <a:t>IEEE 802 view on </a:t>
            </a:r>
            <a:r>
              <a:rPr lang="en-US" dirty="0" err="1"/>
              <a:t>OmniRAN</a:t>
            </a:r>
            <a:r>
              <a:rPr lang="en-US" dirty="0"/>
              <a:t> architecture</a:t>
            </a:r>
          </a:p>
          <a:p>
            <a:pPr lvl="1"/>
            <a:r>
              <a:rPr lang="en-US" dirty="0">
                <a:hlinkClick r:id="rId2"/>
              </a:rPr>
              <a:t>https://mentor.ieee.org/omniran/dcn/13/omniran-13-0032-03-0000-ieee-802-scope-of-omniran.pptx</a:t>
            </a:r>
            <a:endParaRPr lang="en-US" dirty="0"/>
          </a:p>
          <a:p>
            <a:pPr lvl="2"/>
            <a:r>
              <a:rPr lang="en-US" dirty="0"/>
              <a:t>Some enhancementments proposed during discussion</a:t>
            </a:r>
          </a:p>
          <a:p>
            <a:pPr lvl="2"/>
            <a:r>
              <a:rPr lang="en-US" dirty="0"/>
              <a:t>Better differentiation between IEEE 802 scope issues and OmniRAN deliverables wanted</a:t>
            </a:r>
          </a:p>
          <a:p>
            <a:pPr lvl="1"/>
            <a:r>
              <a:rPr lang="en-US" dirty="0"/>
              <a:t>Establishment of architecture document</a:t>
            </a:r>
          </a:p>
          <a:p>
            <a:pPr lvl="2"/>
            <a:r>
              <a:rPr lang="en-US" dirty="0"/>
              <a:t>Revision of  scope document expected for acceptance in closing session of OmniRAN SG.</a:t>
            </a:r>
          </a:p>
          <a:p>
            <a:r>
              <a:rPr lang="en-US" dirty="0"/>
              <a:t>Conclusion on </a:t>
            </a:r>
            <a:r>
              <a:rPr lang="en-US" dirty="0" err="1"/>
              <a:t>OmniRAN</a:t>
            </a:r>
            <a:r>
              <a:rPr lang="en-US" dirty="0"/>
              <a:t> use cases</a:t>
            </a:r>
          </a:p>
          <a:p>
            <a:pPr lvl="3"/>
            <a:r>
              <a:rPr lang="en-US" dirty="0"/>
              <a:t>Review of use cases document</a:t>
            </a:r>
          </a:p>
          <a:p>
            <a:pPr lvl="3"/>
            <a:r>
              <a:rPr lang="en-US" dirty="0"/>
              <a:t>Gap analysis for the agreed use cases</a:t>
            </a:r>
          </a:p>
          <a:p>
            <a:pPr lvl="1"/>
            <a:r>
              <a:rPr lang="en-US" dirty="0"/>
              <a:t>SDN use case</a:t>
            </a:r>
          </a:p>
          <a:p>
            <a:pPr lvl="2"/>
            <a:r>
              <a:rPr lang="en-US" dirty="0">
                <a:hlinkClick r:id="rId3"/>
              </a:rPr>
              <a:t>https://mentor.ieee.org/omniran/dcn/13/omniran-13-0029-01-0000-sdn-use-case-requirements.pptx</a:t>
            </a:r>
            <a:endParaRPr lang="en-US" dirty="0"/>
          </a:p>
          <a:p>
            <a:pPr lvl="2"/>
            <a:r>
              <a:rPr lang="en-US" dirty="0">
                <a:hlinkClick r:id="rId4"/>
              </a:rPr>
              <a:t>https://mentor.ieee.org/omniran/dcn/13/omniran-13-0038-00-0000-sdn-use-case-gap-analysis.pptx</a:t>
            </a:r>
            <a:endParaRPr lang="en-US" dirty="0"/>
          </a:p>
          <a:p>
            <a:pPr lvl="2"/>
            <a:r>
              <a:rPr lang="en-US" dirty="0">
                <a:hlinkClick r:id="rId5"/>
              </a:rPr>
              <a:t>https://mentor.ieee.org/omniran/dcn/13/omniran-13-0039-00-0000-connection-oriented-software-defined-networking.pdf</a:t>
            </a:r>
            <a:endParaRPr lang="en-US" dirty="0"/>
          </a:p>
          <a:p>
            <a:pPr lvl="3"/>
            <a:r>
              <a:rPr lang="en-US" dirty="0"/>
              <a:t>SDN use cases got broad support for inclusion into the scope of OmniRAN</a:t>
            </a:r>
          </a:p>
          <a:p>
            <a:pPr lvl="3"/>
            <a:r>
              <a:rPr lang="en-US" dirty="0"/>
              <a:t>Presentations are complementing each other and should be combined into one document following the agreed structure of use cases documents</a:t>
            </a:r>
          </a:p>
          <a:p>
            <a:pPr lvl="3"/>
            <a:r>
              <a:rPr lang="en-US" dirty="0"/>
              <a:t>Revision of use case document expected for acceptance in closing session on Thu PM2.</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563452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2013 #7</a:t>
            </a:r>
            <a:endParaRPr lang="en-US" dirty="0"/>
          </a:p>
        </p:txBody>
      </p:sp>
      <p:sp>
        <p:nvSpPr>
          <p:cNvPr id="3" name="Content Placeholder 2"/>
          <p:cNvSpPr>
            <a:spLocks noGrp="1"/>
          </p:cNvSpPr>
          <p:nvPr>
            <p:ph idx="1"/>
          </p:nvPr>
        </p:nvSpPr>
        <p:spPr/>
        <p:txBody>
          <a:bodyPr>
            <a:normAutofit fontScale="55000" lnSpcReduction="20000"/>
          </a:bodyPr>
          <a:lstStyle/>
          <a:p>
            <a:r>
              <a:rPr lang="en-US" dirty="0"/>
              <a:t>Conclusion on </a:t>
            </a:r>
            <a:r>
              <a:rPr lang="en-US" dirty="0" err="1"/>
              <a:t>OmniRAN</a:t>
            </a:r>
            <a:r>
              <a:rPr lang="en-US" dirty="0"/>
              <a:t> use cases, cont.</a:t>
            </a:r>
          </a:p>
          <a:p>
            <a:pPr lvl="1"/>
            <a:r>
              <a:rPr lang="en-US" dirty="0"/>
              <a:t>SEP2 Smart Grid use case</a:t>
            </a:r>
          </a:p>
          <a:p>
            <a:pPr lvl="2"/>
            <a:r>
              <a:rPr lang="en-US" dirty="0">
                <a:hlinkClick r:id="rId2"/>
              </a:rPr>
              <a:t>https://mentor.ieee.org/omniran/dcn/13/omniran-13-0041-00-0000-sep2-smart-grid-use-case-analysis.pptx</a:t>
            </a:r>
            <a:endParaRPr lang="en-US" dirty="0"/>
          </a:p>
          <a:p>
            <a:pPr lvl="2"/>
            <a:r>
              <a:rPr lang="en-US" dirty="0">
                <a:hlinkClick r:id="rId3"/>
              </a:rPr>
              <a:t>https://mentor.ieee.org/omniran/dcn/13/omniran-13-0037-01-0000-sep2-smart-grid-gap-analysis.docx</a:t>
            </a:r>
            <a:endParaRPr lang="en-US" dirty="0"/>
          </a:p>
          <a:p>
            <a:pPr lvl="3"/>
            <a:r>
              <a:rPr lang="en-US" dirty="0"/>
              <a:t>Some enhancements proposed to slideset to make OmniRAN contribution more visible</a:t>
            </a:r>
          </a:p>
          <a:p>
            <a:pPr lvl="3"/>
            <a:r>
              <a:rPr lang="en-US" dirty="0"/>
              <a:t>Revision expected for closing OmniRAN SG meeting on Thu PM2</a:t>
            </a:r>
          </a:p>
          <a:p>
            <a:pPr lvl="1"/>
            <a:r>
              <a:rPr lang="en-US" dirty="0"/>
              <a:t>3GPP SaMoG use case</a:t>
            </a:r>
          </a:p>
          <a:p>
            <a:pPr lvl="2"/>
            <a:r>
              <a:rPr lang="en-US" dirty="0">
                <a:hlinkClick r:id="rId4"/>
              </a:rPr>
              <a:t>https://mentor.ieee.org/omniran/dcn/13/omniran-13-0042-00-0000-orchestration-of-son-features-for-wifi-offloading-using-network-empowerment-mechanisms.pptx</a:t>
            </a:r>
            <a:endParaRPr lang="en-US" dirty="0"/>
          </a:p>
          <a:p>
            <a:pPr lvl="3"/>
            <a:r>
              <a:rPr lang="en-US" dirty="0"/>
              <a:t>Potential interest to merge proposal with information available by ITS</a:t>
            </a:r>
          </a:p>
          <a:p>
            <a:pPr lvl="3"/>
            <a:r>
              <a:rPr lang="en-US" dirty="0"/>
              <a:t>Marc will check possibility to refine proposal</a:t>
            </a:r>
          </a:p>
          <a:p>
            <a:pPr lvl="2"/>
            <a:r>
              <a:rPr lang="en-US" dirty="0">
                <a:hlinkClick r:id="rId5"/>
              </a:rPr>
              <a:t>https://mentor.ieee.org/omniran/dcn/13/omniran-13-0040-00-0000-3gpp-trusted-wlan-use-case-analysis.pptx</a:t>
            </a:r>
            <a:endParaRPr lang="en-US" dirty="0"/>
          </a:p>
          <a:p>
            <a:pPr lvl="3"/>
            <a:r>
              <a:rPr lang="en-US" dirty="0"/>
              <a:t>Use case generally acceptable</a:t>
            </a:r>
          </a:p>
          <a:p>
            <a:pPr lvl="3"/>
            <a:r>
              <a:rPr lang="en-US" dirty="0"/>
              <a:t>Narrow focus on TS 23.402 raised some concern that it would restrict general use of the feature</a:t>
            </a:r>
          </a:p>
          <a:p>
            <a:pPr lvl="4"/>
            <a:r>
              <a:rPr lang="en-US" dirty="0"/>
              <a:t>Presenter explained that missing features would be beneficial for multiple use cases when available</a:t>
            </a:r>
            <a:endParaRPr lang="en-US" dirty="0"/>
          </a:p>
          <a:p>
            <a:pPr lvl="1"/>
            <a:r>
              <a:rPr lang="en-US" dirty="0"/>
              <a:t>Wi-Fi Roaming use case</a:t>
            </a:r>
          </a:p>
          <a:p>
            <a:pPr lvl="2"/>
            <a:r>
              <a:rPr lang="en-US" dirty="0">
                <a:hlinkClick r:id="rId6"/>
              </a:rPr>
              <a:t>https://mentor.ieee.org/omniran/dcn/13/omniran-13-0019-02-0000-omniran-wi-fi-hotspot-use-case.pptx</a:t>
            </a:r>
            <a:endParaRPr lang="en-US" dirty="0"/>
          </a:p>
          <a:p>
            <a:pPr lvl="3"/>
            <a:r>
              <a:rPr lang="en-US" dirty="0"/>
              <a:t>Agreement that use case does not add to OmniRAN, as currently no IEEE 802 specific attributes are used in roaming exchanges.</a:t>
            </a:r>
          </a:p>
          <a:p>
            <a:pPr marL="0" indent="0">
              <a:buNone/>
            </a:pPr>
            <a:endParaRPr lang="en-US" dirty="0"/>
          </a:p>
        </p:txBody>
      </p:sp>
    </p:spTree>
    <p:extLst>
      <p:ext uri="{BB962C8B-B14F-4D97-AF65-F5344CB8AC3E}">
        <p14:creationId xmlns:p14="http://schemas.microsoft.com/office/powerpoint/2010/main" val="3328495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2013 #8</a:t>
            </a:r>
            <a:endParaRPr lang="en-US" dirty="0"/>
          </a:p>
        </p:txBody>
      </p:sp>
      <p:sp>
        <p:nvSpPr>
          <p:cNvPr id="3" name="Content Placeholder 2"/>
          <p:cNvSpPr>
            <a:spLocks noGrp="1"/>
          </p:cNvSpPr>
          <p:nvPr>
            <p:ph idx="1"/>
          </p:nvPr>
        </p:nvSpPr>
        <p:spPr>
          <a:xfrm>
            <a:off x="457200" y="1295400"/>
            <a:ext cx="8229600" cy="5105400"/>
          </a:xfrm>
        </p:spPr>
        <p:txBody>
          <a:bodyPr>
            <a:normAutofit fontScale="55000" lnSpcReduction="20000"/>
          </a:bodyPr>
          <a:lstStyle/>
          <a:p>
            <a:r>
              <a:rPr lang="en-US" dirty="0"/>
              <a:t>Review and approval of revised documents</a:t>
            </a:r>
          </a:p>
          <a:p>
            <a:pPr lvl="1"/>
            <a:r>
              <a:rPr lang="en-US" dirty="0"/>
              <a:t>IEEE 802 scope and OmniRAN specification work</a:t>
            </a:r>
          </a:p>
          <a:p>
            <a:pPr lvl="2"/>
            <a:r>
              <a:rPr lang="en-US" dirty="0"/>
              <a:t>The document was considerably reworked to create a straight storyline and get the content consistent.</a:t>
            </a:r>
          </a:p>
          <a:p>
            <a:pPr lvl="2"/>
            <a:r>
              <a:rPr lang="en-US" dirty="0"/>
              <a:t>Some more hint and corrections were added during the discussion, which led to a version -05</a:t>
            </a:r>
          </a:p>
          <a:p>
            <a:pPr lvl="2"/>
            <a:r>
              <a:rPr lang="en-US" dirty="0"/>
              <a:t>A motion was brought up to accept the document as SG outcome (see next slide)</a:t>
            </a:r>
          </a:p>
          <a:p>
            <a:pPr lvl="2"/>
            <a:r>
              <a:rPr lang="en-US" dirty="0"/>
              <a:t>The document is ready for distribution inside the IEEE 802 to address the concerns of the EC in the March ‘13 meeting.</a:t>
            </a:r>
          </a:p>
          <a:p>
            <a:pPr lvl="1"/>
            <a:r>
              <a:rPr lang="en-US" dirty="0"/>
              <a:t>SDN use case analysis</a:t>
            </a:r>
          </a:p>
          <a:p>
            <a:pPr lvl="2"/>
            <a:r>
              <a:rPr lang="en-US" dirty="0"/>
              <a:t>A completely revised version following the agreed structure was presented. Some questions were brought up for clarification of terminology, however finally the presented wording was kept because all alternative proposals were considered less clear by the group.</a:t>
            </a:r>
            <a:endParaRPr lang="en-US" dirty="0"/>
          </a:p>
          <a:p>
            <a:pPr lvl="1"/>
            <a:r>
              <a:rPr lang="en-US" dirty="0"/>
              <a:t>SEP2 Smart Grid use case analysis</a:t>
            </a:r>
          </a:p>
          <a:p>
            <a:pPr lvl="2"/>
            <a:r>
              <a:rPr lang="en-US" dirty="0"/>
              <a:t>The recommended enhancements of the initial discussion were presented. No further enhancements were proposed for the document.</a:t>
            </a:r>
            <a:endParaRPr lang="en-US" dirty="0"/>
          </a:p>
          <a:p>
            <a:pPr lvl="1"/>
            <a:r>
              <a:rPr lang="en-US" dirty="0"/>
              <a:t>Trusted WLAN access to EPC use case analysis</a:t>
            </a:r>
          </a:p>
          <a:p>
            <a:pPr lvl="2"/>
            <a:r>
              <a:rPr lang="en-US" dirty="0"/>
              <a:t>The document did not require a revision, as its content was considered complete in the initial presentation and discussion.</a:t>
            </a:r>
            <a:endParaRPr lang="en-US" dirty="0"/>
          </a:p>
          <a:p>
            <a:pPr lvl="1"/>
            <a:r>
              <a:rPr lang="en-US" dirty="0"/>
              <a:t>Wi-Fi Roaming use case analysis</a:t>
            </a:r>
          </a:p>
          <a:p>
            <a:pPr lvl="2"/>
            <a:r>
              <a:rPr lang="en-US" dirty="0"/>
              <a:t>The Wi-Fi roaming use case analysis is not anymore considered in scope for OmniRAN. As shown in the initial presentation, the use case does not add anything to the scope definition of OmniRAN, as all messaging and information elements are addressing topics outside the scope of IEEE 802.</a:t>
            </a:r>
          </a:p>
          <a:p>
            <a:pPr lvl="2"/>
            <a:r>
              <a:rPr lang="en-US" dirty="0"/>
              <a:t>Finally a motion was brought up to accept the SDN use case, the SEP2 Smart Grid use case and the Trusted WLAN access to EPC use case as defined by the documents above for the further work of the SG. (see slide after next slide)</a:t>
            </a:r>
          </a:p>
        </p:txBody>
      </p:sp>
    </p:spTree>
    <p:extLst>
      <p:ext uri="{BB962C8B-B14F-4D97-AF65-F5344CB8AC3E}">
        <p14:creationId xmlns:p14="http://schemas.microsoft.com/office/powerpoint/2010/main" val="1225565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a:t>
            </a:r>
          </a:p>
        </p:txBody>
      </p:sp>
      <p:sp>
        <p:nvSpPr>
          <p:cNvPr id="3" name="Content Placeholder 2"/>
          <p:cNvSpPr>
            <a:spLocks noGrp="1"/>
          </p:cNvSpPr>
          <p:nvPr>
            <p:ph idx="1"/>
          </p:nvPr>
        </p:nvSpPr>
        <p:spPr/>
        <p:txBody>
          <a:bodyPr>
            <a:normAutofit fontScale="77500" lnSpcReduction="20000"/>
          </a:bodyPr>
          <a:lstStyle/>
          <a:p>
            <a:pPr marL="0" indent="0">
              <a:buNone/>
            </a:pPr>
            <a:r>
              <a:rPr lang="en-US"/>
              <a:t>Approve document 	</a:t>
            </a:r>
          </a:p>
          <a:p>
            <a:pPr lvl="1"/>
            <a:r>
              <a:rPr lang="en-US">
                <a:hlinkClick r:id="rId2"/>
              </a:rPr>
              <a:t>https://mentor.ieee.org/omniran/dcn/13/omniran-13-0032-05-0000-ieee-802-scope-of-omniran.pptx</a:t>
            </a:r>
            <a:endParaRPr lang="en-US"/>
          </a:p>
          <a:p>
            <a:pPr marL="0" indent="0">
              <a:buNone/>
            </a:pPr>
            <a:r>
              <a:rPr lang="en-US"/>
              <a:t>as SG result for defining the scope of OmniRAN within the </a:t>
            </a:r>
            <a:r>
              <a:rPr lang="en-US" dirty="0"/>
              <a:t>legitimate scope of IEEE 802 and disseminate the document within IEEE 802</a:t>
            </a:r>
          </a:p>
          <a:p>
            <a:endParaRPr lang="en-US" dirty="0"/>
          </a:p>
          <a:p>
            <a:pPr marL="0" indent="0">
              <a:buNone/>
            </a:pPr>
            <a:endParaRPr lang="en-US" dirty="0"/>
          </a:p>
          <a:p>
            <a:r>
              <a:rPr lang="en-US" dirty="0"/>
              <a:t>Moved: Michael Montemurro</a:t>
            </a:r>
          </a:p>
          <a:p>
            <a:r>
              <a:rPr lang="en-US" dirty="0"/>
              <a:t>Second: Juan Carlos Zuniga</a:t>
            </a:r>
          </a:p>
          <a:p>
            <a:endParaRPr lang="en-US" dirty="0"/>
          </a:p>
          <a:p>
            <a:r>
              <a:rPr lang="en-US"/>
              <a:t>Vote: 8/0/1</a:t>
            </a:r>
          </a:p>
        </p:txBody>
      </p:sp>
    </p:spTree>
    <p:extLst>
      <p:ext uri="{BB962C8B-B14F-4D97-AF65-F5344CB8AC3E}">
        <p14:creationId xmlns:p14="http://schemas.microsoft.com/office/powerpoint/2010/main" val="1251425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a:t>
            </a:r>
          </a:p>
        </p:txBody>
      </p:sp>
      <p:sp>
        <p:nvSpPr>
          <p:cNvPr id="3" name="Content Placeholder 2"/>
          <p:cNvSpPr>
            <a:spLocks noGrp="1"/>
          </p:cNvSpPr>
          <p:nvPr>
            <p:ph idx="1"/>
          </p:nvPr>
        </p:nvSpPr>
        <p:spPr/>
        <p:txBody>
          <a:bodyPr>
            <a:normAutofit fontScale="62500" lnSpcReduction="20000"/>
          </a:bodyPr>
          <a:lstStyle/>
          <a:p>
            <a:r>
              <a:rPr lang="en-US"/>
              <a:t>Accept the use case examples documented in the listed documents as base for the further work of OmniRAN SG:</a:t>
            </a:r>
          </a:p>
          <a:p>
            <a:pPr lvl="1"/>
            <a:r>
              <a:rPr lang="en-US"/>
              <a:t>https://mentor.ieee.org/omniran/dcn/13/omniran-13-0044-00-0000-sdn-use-cases-summary.pptx</a:t>
            </a:r>
          </a:p>
          <a:p>
            <a:pPr lvl="1"/>
            <a:r>
              <a:rPr lang="en-US"/>
              <a:t>https://mentor.ieee.org/omniran/dcn/13/omniran-13-0040-00-0000-3gpp-trusted-wlan-use-case-analysis.pptx</a:t>
            </a:r>
          </a:p>
          <a:p>
            <a:pPr lvl="1"/>
            <a:r>
              <a:rPr lang="en-US" dirty="0"/>
              <a:t>https://mentor.ieee.org/omniran/dcn/13/omniran-13-0041-01-0000-sep2-smart-grid-use-case-analysis.pptx</a:t>
            </a:r>
          </a:p>
          <a:p>
            <a:endParaRPr lang="en-US" dirty="0"/>
          </a:p>
          <a:p>
            <a:pPr marL="0" indent="0">
              <a:buNone/>
            </a:pPr>
            <a:endParaRPr lang="en-US" dirty="0"/>
          </a:p>
          <a:p>
            <a:r>
              <a:rPr lang="en-US" dirty="0"/>
              <a:t>Moved: Harry Bims</a:t>
            </a:r>
          </a:p>
          <a:p>
            <a:r>
              <a:rPr lang="en-US" dirty="0"/>
              <a:t>Second: Michael Montemurro</a:t>
            </a:r>
          </a:p>
          <a:p>
            <a:endParaRPr lang="en-US" dirty="0"/>
          </a:p>
          <a:p>
            <a:r>
              <a:rPr lang="en-US"/>
              <a:t>Vote: 8/0/0</a:t>
            </a:r>
          </a:p>
        </p:txBody>
      </p:sp>
    </p:spTree>
    <p:extLst>
      <p:ext uri="{BB962C8B-B14F-4D97-AF65-F5344CB8AC3E}">
        <p14:creationId xmlns:p14="http://schemas.microsoft.com/office/powerpoint/2010/main" val="2991801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fontScale="85000" lnSpcReduction="20000"/>
          </a:bodyPr>
          <a:lstStyle/>
          <a:p>
            <a:r>
              <a:rPr lang="en-GB" dirty="0" smtClean="0"/>
              <a:t>Monday, May 13</a:t>
            </a:r>
            <a:r>
              <a:rPr lang="en-GB" baseline="30000" dirty="0" smtClean="0"/>
              <a:t>th</a:t>
            </a:r>
            <a:r>
              <a:rPr lang="en-GB" dirty="0" smtClean="0"/>
              <a:t>,		10:30 – 12:30</a:t>
            </a:r>
          </a:p>
          <a:p>
            <a:r>
              <a:rPr lang="en-GB" dirty="0" smtClean="0"/>
              <a:t>Tuesday, May 14</a:t>
            </a:r>
            <a:r>
              <a:rPr lang="en-GB" baseline="30000" dirty="0" smtClean="0"/>
              <a:t>th</a:t>
            </a:r>
            <a:r>
              <a:rPr lang="en-GB" dirty="0" smtClean="0"/>
              <a:t>, 		10:30 – 12:30</a:t>
            </a:r>
          </a:p>
          <a:p>
            <a:r>
              <a:rPr lang="en-GB" dirty="0" smtClean="0"/>
              <a:t>Tuesday</a:t>
            </a:r>
            <a:r>
              <a:rPr lang="en-GB" dirty="0"/>
              <a:t>, </a:t>
            </a:r>
            <a:r>
              <a:rPr lang="en-GB" dirty="0" smtClean="0"/>
              <a:t>May 14</a:t>
            </a:r>
            <a:r>
              <a:rPr lang="en-GB" baseline="30000" dirty="0" smtClean="0"/>
              <a:t>th</a:t>
            </a:r>
            <a:r>
              <a:rPr lang="en-GB" dirty="0"/>
              <a:t>, </a:t>
            </a:r>
            <a:r>
              <a:rPr lang="en-GB" dirty="0" smtClean="0"/>
              <a:t>		13:30 </a:t>
            </a:r>
            <a:r>
              <a:rPr lang="en-GB" dirty="0"/>
              <a:t>– 15:30</a:t>
            </a:r>
          </a:p>
          <a:p>
            <a:r>
              <a:rPr lang="en-GB" dirty="0"/>
              <a:t>Wednesday, </a:t>
            </a:r>
            <a:r>
              <a:rPr lang="en-GB" dirty="0" smtClean="0"/>
              <a:t>May 15</a:t>
            </a:r>
            <a:r>
              <a:rPr lang="en-GB" baseline="30000" dirty="0" smtClean="0"/>
              <a:t>th</a:t>
            </a:r>
            <a:r>
              <a:rPr lang="en-GB" dirty="0"/>
              <a:t>, </a:t>
            </a:r>
            <a:r>
              <a:rPr lang="en-GB" dirty="0" smtClean="0"/>
              <a:t>	08:00 </a:t>
            </a:r>
            <a:r>
              <a:rPr lang="en-GB" dirty="0"/>
              <a:t>– </a:t>
            </a:r>
            <a:r>
              <a:rPr lang="en-GB" dirty="0" smtClean="0"/>
              <a:t>10:00</a:t>
            </a:r>
            <a:endParaRPr lang="en-GB" dirty="0"/>
          </a:p>
          <a:p>
            <a:r>
              <a:rPr lang="en-GB" dirty="0" smtClean="0"/>
              <a:t>Wednesday, May 15</a:t>
            </a:r>
            <a:r>
              <a:rPr lang="en-GB" baseline="30000" dirty="0" smtClean="0"/>
              <a:t>th</a:t>
            </a:r>
            <a:r>
              <a:rPr lang="en-GB" dirty="0" smtClean="0"/>
              <a:t>, 	13:30 – 15:30</a:t>
            </a:r>
          </a:p>
          <a:p>
            <a:r>
              <a:rPr lang="en-GB" strike="sngStrike" dirty="0" smtClean="0"/>
              <a:t>Thursday, May 16</a:t>
            </a:r>
            <a:r>
              <a:rPr lang="en-GB" strike="sngStrike" baseline="30000" dirty="0" smtClean="0"/>
              <a:t>th</a:t>
            </a:r>
            <a:r>
              <a:rPr lang="en-GB" strike="sngStrike" dirty="0" smtClean="0"/>
              <a:t>, 		10:30 – 12:30 ?</a:t>
            </a:r>
          </a:p>
          <a:p>
            <a:r>
              <a:rPr lang="en-GB" dirty="0" smtClean="0"/>
              <a:t>Thursday</a:t>
            </a:r>
            <a:r>
              <a:rPr lang="en-GB" dirty="0"/>
              <a:t>, </a:t>
            </a:r>
            <a:r>
              <a:rPr lang="en-GB" dirty="0" smtClean="0"/>
              <a:t>May 16</a:t>
            </a:r>
            <a:r>
              <a:rPr lang="en-GB" baseline="30000" dirty="0" smtClean="0"/>
              <a:t>th</a:t>
            </a:r>
            <a:r>
              <a:rPr lang="en-GB" dirty="0" smtClean="0"/>
              <a:t>, 		16:00 </a:t>
            </a:r>
            <a:r>
              <a:rPr lang="en-GB" dirty="0"/>
              <a:t>– </a:t>
            </a:r>
            <a:r>
              <a:rPr lang="en-GB" dirty="0" smtClean="0"/>
              <a:t>18:00</a:t>
            </a:r>
            <a:endParaRPr lang="en-GB" dirty="0"/>
          </a:p>
          <a:p>
            <a:endParaRPr lang="en-GB" dirty="0"/>
          </a:p>
          <a:p>
            <a:pPr marL="0" indent="0">
              <a:buNone/>
            </a:pPr>
            <a:r>
              <a:rPr lang="en-GB" dirty="0"/>
              <a:t>Meeting Room:</a:t>
            </a:r>
          </a:p>
          <a:p>
            <a:r>
              <a:rPr lang="en-GB" dirty="0" smtClean="0"/>
              <a:t>King’s 1</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May 2013 #9</a:t>
            </a:r>
          </a:p>
        </p:txBody>
      </p:sp>
      <p:sp>
        <p:nvSpPr>
          <p:cNvPr id="3" name="Content Placeholder 2"/>
          <p:cNvSpPr>
            <a:spLocks noGrp="1"/>
          </p:cNvSpPr>
          <p:nvPr>
            <p:ph idx="1"/>
          </p:nvPr>
        </p:nvSpPr>
        <p:spPr>
          <a:xfrm>
            <a:off x="457200" y="1295400"/>
            <a:ext cx="8229600" cy="5181600"/>
          </a:xfrm>
        </p:spPr>
        <p:txBody>
          <a:bodyPr>
            <a:normAutofit fontScale="55000" lnSpcReduction="20000"/>
          </a:bodyPr>
          <a:lstStyle/>
          <a:p>
            <a:r>
              <a:rPr lang="en-US" dirty="0"/>
              <a:t>Communication with external organizations</a:t>
            </a:r>
          </a:p>
          <a:p>
            <a:pPr lvl="1"/>
            <a:r>
              <a:rPr lang="en-US" dirty="0"/>
              <a:t>No formal liaisons will be send out to external organizations before Jul ‘13 session, as technical content has to be matured before requesting review by external organizations.</a:t>
            </a:r>
          </a:p>
          <a:p>
            <a:r>
              <a:rPr lang="en-US" dirty="0"/>
              <a:t>Plan and timeline for </a:t>
            </a:r>
            <a:r>
              <a:rPr lang="en-US" dirty="0" err="1"/>
              <a:t>OmniRAN</a:t>
            </a:r>
            <a:r>
              <a:rPr lang="en-US" dirty="0"/>
              <a:t> SG conclusion until Jul </a:t>
            </a:r>
            <a:r>
              <a:rPr lang="fr-FR" dirty="0"/>
              <a:t>’</a:t>
            </a:r>
            <a:r>
              <a:rPr lang="en-US" dirty="0"/>
              <a:t>13</a:t>
            </a:r>
          </a:p>
          <a:p>
            <a:pPr lvl="1"/>
            <a:r>
              <a:rPr lang="en-US" dirty="0"/>
              <a:t>No modifications except providing a concrete date for the conference call were proposed to the established plan and timeline for the progress of the work in OmniRAN SG.</a:t>
            </a:r>
          </a:p>
          <a:p>
            <a:pPr lvl="1"/>
            <a:r>
              <a:rPr lang="en-US" dirty="0"/>
              <a:t>Detailed planning for the next session in July will be established in the conference call in June.</a:t>
            </a:r>
          </a:p>
          <a:p>
            <a:r>
              <a:rPr lang="en-US" dirty="0"/>
              <a:t>Conference calls of </a:t>
            </a:r>
            <a:r>
              <a:rPr lang="en-US" dirty="0" err="1"/>
              <a:t>OmniRAN</a:t>
            </a:r>
            <a:r>
              <a:rPr lang="en-US" dirty="0"/>
              <a:t> EC SG until Jul </a:t>
            </a:r>
            <a:r>
              <a:rPr lang="fr-FR" dirty="0"/>
              <a:t>’</a:t>
            </a:r>
            <a:r>
              <a:rPr lang="en-US" dirty="0"/>
              <a:t>13</a:t>
            </a:r>
          </a:p>
          <a:p>
            <a:pPr lvl="1"/>
            <a:r>
              <a:rPr lang="en-US" dirty="0"/>
              <a:t>It was agreed to have a conference call on Thursday, June 20</a:t>
            </a:r>
            <a:r>
              <a:rPr lang="en-US" baseline="30000" dirty="0"/>
              <a:t>th</a:t>
            </a:r>
            <a:r>
              <a:rPr lang="en-US" dirty="0"/>
              <a:t>, at 0900am ET</a:t>
            </a:r>
          </a:p>
          <a:p>
            <a:r>
              <a:rPr lang="en-US" dirty="0"/>
              <a:t>Number of slots for Jul ‘13 meeting</a:t>
            </a:r>
          </a:p>
          <a:p>
            <a:pPr lvl="1"/>
            <a:r>
              <a:rPr lang="en-US" dirty="0"/>
              <a:t>5 meeting slots (Tue PM1; Wed AM1, PM1; Thu AM1, PM1) will be requested</a:t>
            </a:r>
          </a:p>
          <a:p>
            <a:r>
              <a:rPr lang="en-US" dirty="0"/>
              <a:t>Summary report for communication inside IEEE 802</a:t>
            </a:r>
          </a:p>
          <a:p>
            <a:pPr lvl="1"/>
            <a:r>
              <a:rPr lang="en-US" dirty="0"/>
              <a:t>Michael Montemurro presented his summary report for IEEE 802 internal distribution.</a:t>
            </a:r>
          </a:p>
          <a:p>
            <a:pPr lvl="1"/>
            <a:r>
              <a:rPr lang="en-US" dirty="0"/>
              <a:t>Several small modifications were added.</a:t>
            </a:r>
          </a:p>
          <a:p>
            <a:pPr lvl="1"/>
            <a:r>
              <a:rPr lang="en-US" dirty="0"/>
              <a:t>The revised document was approved without objections.</a:t>
            </a:r>
          </a:p>
          <a:p>
            <a:r>
              <a:rPr lang="en-US" dirty="0"/>
              <a:t>AOB</a:t>
            </a:r>
          </a:p>
          <a:p>
            <a:pPr lvl="1"/>
            <a:r>
              <a:rPr lang="en-US" dirty="0"/>
              <a:t>none</a:t>
            </a:r>
          </a:p>
          <a:p>
            <a:r>
              <a:rPr lang="en-US" dirty="0"/>
              <a:t>Adjourn</a:t>
            </a:r>
          </a:p>
          <a:p>
            <a:pPr lvl="1"/>
            <a:r>
              <a:rPr lang="en-US" dirty="0"/>
              <a:t>The session was ajourned at 18:15</a:t>
            </a:r>
          </a:p>
          <a:p>
            <a:endParaRPr lang="en-US"/>
          </a:p>
        </p:txBody>
      </p:sp>
    </p:spTree>
    <p:extLst>
      <p:ext uri="{BB962C8B-B14F-4D97-AF65-F5344CB8AC3E}">
        <p14:creationId xmlns:p14="http://schemas.microsoft.com/office/powerpoint/2010/main" val="3672613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2013 #10</a:t>
            </a:r>
            <a:br>
              <a:rPr lang="en-US" dirty="0" smtClean="0"/>
            </a:br>
            <a:r>
              <a:rPr lang="en-US" dirty="0" smtClean="0"/>
              <a:t>Plan </a:t>
            </a:r>
            <a:r>
              <a:rPr lang="en-US" dirty="0"/>
              <a:t>and </a:t>
            </a:r>
            <a:r>
              <a:rPr lang="en-US" dirty="0" smtClean="0"/>
              <a:t>Timeline</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7" name="TextBox 36"/>
          <p:cNvSpPr txBox="1"/>
          <p:nvPr/>
        </p:nvSpPr>
        <p:spPr>
          <a:xfrm>
            <a:off x="457200" y="3982370"/>
            <a:ext cx="2459006" cy="246221"/>
          </a:xfrm>
          <a:prstGeom prst="rect">
            <a:avLst/>
          </a:prstGeom>
          <a:noFill/>
        </p:spPr>
        <p:txBody>
          <a:bodyPr wrap="none" lIns="0" tIns="0" rIns="0" bIns="0" rtlCol="0">
            <a:spAutoFit/>
          </a:bodyPr>
          <a:lstStyle/>
          <a:p>
            <a:r>
              <a:rPr lang="en-US" sz="1600" dirty="0" smtClean="0">
                <a:solidFill>
                  <a:srgbClr val="000000"/>
                </a:solidFill>
                <a:latin typeface="+mn-lt"/>
              </a:rPr>
              <a:t>Socializing of gap analysis</a:t>
            </a:r>
            <a:endParaRPr lang="en-US" sz="1600" dirty="0">
              <a:solidFill>
                <a:srgbClr val="000000"/>
              </a:solidFill>
              <a:latin typeface="+mn-lt"/>
            </a:endParaRPr>
          </a:p>
        </p:txBody>
      </p:sp>
      <p:sp>
        <p:nvSpPr>
          <p:cNvPr id="38" name="TextBox 37"/>
          <p:cNvSpPr txBox="1"/>
          <p:nvPr/>
        </p:nvSpPr>
        <p:spPr>
          <a:xfrm>
            <a:off x="457200" y="4554379"/>
            <a:ext cx="3353482" cy="246221"/>
          </a:xfrm>
          <a:prstGeom prst="rect">
            <a:avLst/>
          </a:prstGeom>
          <a:noFill/>
        </p:spPr>
        <p:txBody>
          <a:bodyPr wrap="none" lIns="0" tIns="0" rIns="0" bIns="0" rtlCol="0">
            <a:spAutoFit/>
          </a:bodyPr>
          <a:lstStyle/>
          <a:p>
            <a:r>
              <a:rPr lang="en-US" sz="1600" dirty="0" smtClean="0">
                <a:solidFill>
                  <a:srgbClr val="000000"/>
                </a:solidFill>
                <a:latin typeface="+mn-lt"/>
              </a:rPr>
              <a:t>Refine scope of EC SG (crisp words)</a:t>
            </a:r>
            <a:endParaRPr lang="en-US" sz="1600" dirty="0">
              <a:solidFill>
                <a:srgbClr val="000000"/>
              </a:solidFill>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24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28801"/>
            <a:ext cx="310941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33600"/>
            <a:ext cx="5334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38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432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48000"/>
            <a:ext cx="1447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4594206" cy="246221"/>
          </a:xfrm>
          <a:prstGeom prst="rect">
            <a:avLst/>
          </a:prstGeom>
          <a:noFill/>
        </p:spPr>
        <p:txBody>
          <a:bodyPr wrap="none" lIns="0" tIns="0" rIns="0" bIns="0" rtlCol="0">
            <a:spAutoFit/>
          </a:bodyPr>
          <a:lstStyle/>
          <a:p>
            <a:r>
              <a:rPr lang="en-US" sz="1600" dirty="0" smtClean="0">
                <a:solidFill>
                  <a:srgbClr val="000000"/>
                </a:solidFill>
                <a:latin typeface="+mn-lt"/>
              </a:rPr>
              <a:t>Functional requirements within scope of IEEE 802 </a:t>
            </a:r>
            <a:endParaRPr lang="en-US" sz="1600" dirty="0">
              <a:solidFill>
                <a:srgbClr val="000000"/>
              </a:solidFill>
              <a:latin typeface="+mn-lt"/>
            </a:endParaRPr>
          </a:p>
        </p:txBody>
      </p:sp>
      <p:sp>
        <p:nvSpPr>
          <p:cNvPr id="49" name="TextBox 48"/>
          <p:cNvSpPr txBox="1"/>
          <p:nvPr/>
        </p:nvSpPr>
        <p:spPr>
          <a:xfrm>
            <a:off x="6096000" y="3352800"/>
            <a:ext cx="609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00800" y="3657600"/>
            <a:ext cx="1371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7772400" y="3962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8610600" y="4572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4058803" cy="246221"/>
          </a:xfrm>
          <a:prstGeom prst="rect">
            <a:avLst/>
          </a:prstGeom>
          <a:noFill/>
        </p:spPr>
        <p:txBody>
          <a:bodyPr wrap="none" lIns="0" tIns="0" rIns="0" bIns="0" rtlCol="0">
            <a:spAutoFit/>
          </a:bodyPr>
          <a:lstStyle/>
          <a:p>
            <a:r>
              <a:rPr lang="en-US" sz="1600" dirty="0" smtClean="0">
                <a:solidFill>
                  <a:srgbClr val="000000"/>
                </a:solidFill>
                <a:latin typeface="+mn-lt"/>
              </a:rPr>
              <a:t>Potential standardization topics for IEEE 802</a:t>
            </a:r>
            <a:endParaRPr lang="en-US" sz="1600" dirty="0">
              <a:solidFill>
                <a:srgbClr val="000000"/>
              </a:solidFill>
              <a:latin typeface="+mn-lt"/>
            </a:endParaRPr>
          </a:p>
        </p:txBody>
      </p:sp>
      <p:sp>
        <p:nvSpPr>
          <p:cNvPr id="63" name="TextBox 62"/>
          <p:cNvSpPr txBox="1"/>
          <p:nvPr/>
        </p:nvSpPr>
        <p:spPr>
          <a:xfrm>
            <a:off x="7696200" y="4267200"/>
            <a:ext cx="11430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0" name="TextBox 59"/>
          <p:cNvSpPr txBox="1"/>
          <p:nvPr/>
        </p:nvSpPr>
        <p:spPr>
          <a:xfrm>
            <a:off x="7696200" y="5334000"/>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70" name="Straight Connector 69"/>
          <p:cNvCxnSpPr/>
          <p:nvPr/>
        </p:nvCxnSpPr>
        <p:spPr bwMode="auto">
          <a:xfrm>
            <a:off x="77343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1" name="TextBox 70"/>
          <p:cNvSpPr txBox="1"/>
          <p:nvPr/>
        </p:nvSpPr>
        <p:spPr>
          <a:xfrm>
            <a:off x="7467600" y="1447800"/>
            <a:ext cx="600351" cy="261610"/>
          </a:xfrm>
          <a:prstGeom prst="rect">
            <a:avLst/>
          </a:prstGeom>
          <a:noFill/>
        </p:spPr>
        <p:txBody>
          <a:bodyPr wrap="none" rtlCol="0">
            <a:spAutoFit/>
          </a:bodyPr>
          <a:lstStyle/>
          <a:p>
            <a:r>
              <a:rPr lang="en-US" sz="1100">
                <a:latin typeface="+mn-lt"/>
              </a:rPr>
              <a:t>Jun’20</a:t>
            </a:r>
          </a:p>
        </p:txBody>
      </p:sp>
    </p:spTree>
    <p:extLst>
      <p:ext uri="{BB962C8B-B14F-4D97-AF65-F5344CB8AC3E}">
        <p14:creationId xmlns:p14="http://schemas.microsoft.com/office/powerpoint/2010/main" val="166263082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62500" lnSpcReduction="20000"/>
          </a:bodyPr>
          <a:lstStyle/>
          <a:p>
            <a:r>
              <a:rPr lang="en-GB" dirty="0" smtClean="0"/>
              <a:t>Call Meeting to Order</a:t>
            </a:r>
          </a:p>
          <a:p>
            <a:r>
              <a:rPr lang="en-GB" dirty="0"/>
              <a:t>Attendance recording</a:t>
            </a:r>
            <a:endParaRPr lang="en-GB" dirty="0" smtClean="0"/>
          </a:p>
          <a:p>
            <a:r>
              <a:rPr lang="en-GB" dirty="0" smtClean="0"/>
              <a:t>Secretary position</a:t>
            </a:r>
          </a:p>
          <a:p>
            <a:r>
              <a:rPr lang="en-US" dirty="0" smtClean="0"/>
              <a:t>Approval of minutes</a:t>
            </a:r>
          </a:p>
          <a:p>
            <a:r>
              <a:rPr lang="en-US" dirty="0" smtClean="0"/>
              <a:t>Reports</a:t>
            </a:r>
          </a:p>
          <a:p>
            <a:pPr lvl="1"/>
            <a:r>
              <a:rPr lang="en-US" dirty="0"/>
              <a:t>Feedback from 3GPP on liaison letter</a:t>
            </a:r>
          </a:p>
          <a:p>
            <a:pPr lvl="1"/>
            <a:r>
              <a:rPr lang="en-US" dirty="0" err="1" smtClean="0"/>
              <a:t>OmniRAN</a:t>
            </a:r>
            <a:r>
              <a:rPr lang="en-US" dirty="0" smtClean="0"/>
              <a:t> scope and extension by Mar ‘13 closing EC plenary</a:t>
            </a:r>
          </a:p>
          <a:p>
            <a:r>
              <a:rPr lang="en-US" dirty="0" smtClean="0"/>
              <a:t>IEEE 802 view on OmniRAN architecture</a:t>
            </a:r>
          </a:p>
          <a:p>
            <a:pPr lvl="1"/>
            <a:r>
              <a:rPr lang="en-US" dirty="0" smtClean="0"/>
              <a:t>Establishment of architecture document</a:t>
            </a:r>
          </a:p>
          <a:p>
            <a:r>
              <a:rPr lang="en-US" dirty="0"/>
              <a:t>Conclusion on </a:t>
            </a:r>
            <a:r>
              <a:rPr lang="en-US" dirty="0" err="1"/>
              <a:t>OmniRAN</a:t>
            </a:r>
            <a:r>
              <a:rPr lang="en-US" dirty="0"/>
              <a:t> use cases</a:t>
            </a:r>
          </a:p>
          <a:p>
            <a:pPr lvl="1"/>
            <a:r>
              <a:rPr lang="en-US" dirty="0"/>
              <a:t>Review of use cases document</a:t>
            </a:r>
          </a:p>
          <a:p>
            <a:pPr lvl="1"/>
            <a:r>
              <a:rPr lang="en-US" dirty="0"/>
              <a:t>Gap analysis for the agreed use cases</a:t>
            </a:r>
          </a:p>
          <a:p>
            <a:r>
              <a:rPr lang="en-US" dirty="0" smtClean="0"/>
              <a:t>Communication with </a:t>
            </a:r>
            <a:r>
              <a:rPr lang="en-US" dirty="0"/>
              <a:t>external </a:t>
            </a:r>
            <a:r>
              <a:rPr lang="en-US" dirty="0" smtClean="0"/>
              <a:t>organizations</a:t>
            </a:r>
          </a:p>
          <a:p>
            <a:r>
              <a:rPr lang="en-US" dirty="0" smtClean="0"/>
              <a:t>Plan and timeline for OmniRAN SG conclusion</a:t>
            </a:r>
          </a:p>
          <a:p>
            <a:r>
              <a:rPr lang="en-US" dirty="0" smtClean="0"/>
              <a:t>Future sessions of OmniRAN EC SG</a:t>
            </a:r>
          </a:p>
          <a:p>
            <a:r>
              <a:rPr lang="en-US" dirty="0" smtClean="0"/>
              <a:t>Summary report for communication inside IEEE 802</a:t>
            </a:r>
          </a:p>
          <a:p>
            <a:r>
              <a:rPr lang="en-US" dirty="0" smtClean="0"/>
              <a:t>AOB</a:t>
            </a:r>
            <a:endParaRPr lang="en-US" dirty="0"/>
          </a:p>
          <a:p>
            <a:r>
              <a:rPr lang="en-US"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Scheduling</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906553368"/>
              </p:ext>
            </p:extLst>
          </p:nvPr>
        </p:nvGraphicFramePr>
        <p:xfrm>
          <a:off x="457200" y="1219200"/>
          <a:ext cx="8229599" cy="4955921"/>
        </p:xfrm>
        <a:graphic>
          <a:graphicData uri="http://schemas.openxmlformats.org/drawingml/2006/table">
            <a:tbl>
              <a:tblPr firstRow="1" bandRow="1">
                <a:tableStyleId>{5C22544A-7EE6-4342-B048-85BDC9FD1C3A}</a:tableStyleId>
              </a:tblPr>
              <a:tblGrid>
                <a:gridCol w="790367"/>
                <a:gridCol w="1859808"/>
                <a:gridCol w="1859808"/>
                <a:gridCol w="1859808"/>
                <a:gridCol w="1859808"/>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r>
                        <a:rPr lang="en-US" sz="1400" dirty="0" smtClean="0"/>
                        <a:t>Smart Grid use case</a:t>
                      </a:r>
                      <a:r>
                        <a:rPr lang="en-US" sz="1400" baseline="0" dirty="0" smtClean="0"/>
                        <a:t> w/ g</a:t>
                      </a:r>
                      <a:r>
                        <a:rPr lang="en-US" sz="1400" dirty="0" smtClean="0"/>
                        <a:t>ap analysis</a:t>
                      </a:r>
                      <a:endParaRPr lang="en-US" sz="1400"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936195">
                <a:tc>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pPr marL="82550" indent="-82550">
                        <a:buFont typeface="Arial" panose="020B0604020202020204" pitchFamily="34" charset="0"/>
                        <a:buChar char="•"/>
                      </a:pPr>
                      <a:r>
                        <a:rPr lang="en-US" sz="1400" dirty="0" smtClean="0"/>
                        <a:t>Opening</a:t>
                      </a:r>
                    </a:p>
                    <a:p>
                      <a:pPr marL="82550" indent="-82550">
                        <a:buFont typeface="Arial" panose="020B0604020202020204" pitchFamily="34" charset="0"/>
                        <a:buChar char="•"/>
                      </a:pPr>
                      <a:r>
                        <a:rPr lang="en-US" sz="1400" dirty="0" smtClean="0"/>
                        <a:t>Planning</a:t>
                      </a:r>
                      <a:r>
                        <a:rPr lang="en-US" sz="1400" baseline="0" dirty="0" smtClean="0"/>
                        <a:t> for the week</a:t>
                      </a:r>
                    </a:p>
                    <a:p>
                      <a:pPr marL="82550" indent="-82550">
                        <a:buFont typeface="Arial" panose="020B0604020202020204" pitchFamily="34" charset="0"/>
                        <a:buChar char="•"/>
                      </a:pPr>
                      <a:r>
                        <a:rPr lang="en-US" sz="1400" baseline="0" dirty="0" smtClean="0"/>
                        <a:t>Approval of minutes</a:t>
                      </a:r>
                    </a:p>
                    <a:p>
                      <a:pPr marL="82550" indent="-82550">
                        <a:buFont typeface="Arial" panose="020B0604020202020204" pitchFamily="34" charset="0"/>
                        <a:buChar char="•"/>
                      </a:pPr>
                      <a:r>
                        <a:rPr lang="en-US" sz="1400" baseline="0" dirty="0" smtClean="0"/>
                        <a:t>Reports</a:t>
                      </a:r>
                      <a:endParaRPr lang="en-US" sz="1400" dirty="0"/>
                    </a:p>
                  </a:txBody>
                  <a:tcPr marL="36000" marR="36000" marT="36000" marB="36000">
                    <a:solidFill>
                      <a:schemeClr val="tx2">
                        <a:lumMod val="20000"/>
                        <a:lumOff val="80000"/>
                      </a:schemeClr>
                    </a:solidFill>
                  </a:tcPr>
                </a:tc>
                <a:tc>
                  <a:txBody>
                    <a:bodyPr/>
                    <a:lstStyle/>
                    <a:p>
                      <a:pPr marL="82550" indent="-82550">
                        <a:buFont typeface="Arial" panose="020B0604020202020204" pitchFamily="34" charset="0"/>
                        <a:buChar char="•"/>
                      </a:pPr>
                      <a:r>
                        <a:rPr lang="en-US" sz="1400" baseline="0" dirty="0" err="1" smtClean="0"/>
                        <a:t>OmniRAN</a:t>
                      </a:r>
                      <a:r>
                        <a:rPr lang="en-US" sz="1400" baseline="0" dirty="0" smtClean="0"/>
                        <a:t> within the IEEE 802 scope and architecture</a:t>
                      </a:r>
                      <a:endParaRPr lang="en-US" sz="1400"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r>
                        <a:rPr lang="en-US" sz="1400" dirty="0" smtClean="0"/>
                        <a:t>Structuring and composing of output documents</a:t>
                      </a:r>
                      <a:endParaRPr lang="en-US" sz="1400" dirty="0"/>
                    </a:p>
                  </a:txBody>
                  <a:tcPr marL="36000" marR="36000" marT="36000" marB="36000">
                    <a:solidFill>
                      <a:schemeClr val="tx2">
                        <a:lumMod val="20000"/>
                        <a:lumOff val="80000"/>
                      </a:schemeClr>
                    </a:solidFill>
                  </a:tcPr>
                </a:tc>
              </a:tr>
              <a:tr h="468097">
                <a:tc>
                  <a:txBody>
                    <a:bodyPr/>
                    <a:lstStyle/>
                    <a:p>
                      <a:pPr algn="ctr"/>
                      <a:endParaRPr lang="en-US" sz="12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r>
                        <a:rPr lang="en-US" sz="1400" dirty="0" smtClean="0"/>
                        <a:t>SDN Use Case</a:t>
                      </a:r>
                      <a:endParaRPr lang="en-US" sz="1400" dirty="0"/>
                    </a:p>
                  </a:txBody>
                  <a:tcPr marL="36000" marR="36000" marT="36000" marB="36000">
                    <a:solidFill>
                      <a:schemeClr val="tx2">
                        <a:lumMod val="20000"/>
                        <a:lumOff val="80000"/>
                      </a:schemeClr>
                    </a:solidFill>
                  </a:tcPr>
                </a:tc>
                <a:tc>
                  <a:txBody>
                    <a:bodyPr/>
                    <a:lstStyle/>
                    <a:p>
                      <a:pPr marL="85725" indent="-85725">
                        <a:buFont typeface="Arial" panose="020B0604020202020204" pitchFamily="34" charset="0"/>
                        <a:buChar char="•"/>
                      </a:pPr>
                      <a:r>
                        <a:rPr lang="en-US" sz="1400" dirty="0" err="1" smtClean="0"/>
                        <a:t>SaMOG</a:t>
                      </a:r>
                      <a:r>
                        <a:rPr lang="en-US" sz="1400" baseline="0" dirty="0" smtClean="0"/>
                        <a:t> and Wi-Fi Roaming use case /w gap analysis</a:t>
                      </a:r>
                      <a:endParaRPr lang="en-US" sz="1400"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r>
                        <a:rPr lang="en-US" sz="1400" dirty="0" smtClean="0"/>
                        <a:t>Review and approval of output documents</a:t>
                      </a:r>
                    </a:p>
                    <a:p>
                      <a:pPr marL="85725" indent="-85725">
                        <a:buFont typeface="Arial" panose="020B0604020202020204" pitchFamily="34" charset="0"/>
                        <a:buChar char="•"/>
                      </a:pPr>
                      <a:r>
                        <a:rPr lang="en-US" sz="1400" dirty="0" smtClean="0"/>
                        <a:t>Communication</a:t>
                      </a:r>
                    </a:p>
                    <a:p>
                      <a:pPr marL="85725" indent="-85725">
                        <a:buFont typeface="Arial" panose="020B0604020202020204" pitchFamily="34" charset="0"/>
                        <a:buChar char="•"/>
                      </a:pPr>
                      <a:r>
                        <a:rPr lang="en-US" sz="1400" dirty="0" smtClean="0"/>
                        <a:t>Planning</a:t>
                      </a:r>
                      <a:r>
                        <a:rPr lang="en-US" sz="1400" baseline="0" dirty="0" smtClean="0"/>
                        <a:t> until July</a:t>
                      </a:r>
                      <a:endParaRPr lang="en-US" sz="1400" dirty="0"/>
                    </a:p>
                  </a:txBody>
                  <a:tcPr marL="36000" marR="36000" marT="36000" marB="36000">
                    <a:solidFill>
                      <a:schemeClr val="tx2">
                        <a:lumMod val="20000"/>
                        <a:lumOff val="80000"/>
                      </a:schemeClr>
                    </a:solidFill>
                  </a:tcPr>
                </a:tc>
              </a:tr>
            </a:tbl>
          </a:graphicData>
        </a:graphic>
      </p:graphicFrame>
      <p:cxnSp>
        <p:nvCxnSpPr>
          <p:cNvPr id="5" name="Straight Connector 4"/>
          <p:cNvCxnSpPr/>
          <p:nvPr/>
        </p:nvCxnSpPr>
        <p:spPr bwMode="auto">
          <a:xfrm flipV="1">
            <a:off x="6858000" y="2667000"/>
            <a:ext cx="1828800" cy="914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6858000" y="2667000"/>
            <a:ext cx="1828800" cy="91440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688770416"/>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748</TotalTime>
  <Words>2715</Words>
  <Application>Microsoft Macintosh PowerPoint</Application>
  <PresentationFormat>On-screen Show (4:3)</PresentationFormat>
  <Paragraphs>336</Paragraphs>
  <Slides>21</Slides>
  <Notes>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Template</vt:lpstr>
      <vt:lpstr>OmniRAN EC SG Agenda May 2013, Waikoloa, HI</vt:lpstr>
      <vt:lpstr>Meetings</vt:lpstr>
      <vt:lpstr>Guidelines for IEEE-SA Meetings</vt:lpstr>
      <vt:lpstr>Resources – URLs</vt:lpstr>
      <vt:lpstr>Meeting Etiquette</vt:lpstr>
      <vt:lpstr>LMSC Operations Manual</vt:lpstr>
      <vt:lpstr>OmniRAN ECSG Resources</vt:lpstr>
      <vt:lpstr>Agenda</vt:lpstr>
      <vt:lpstr>Agenda Scheduling</vt:lpstr>
      <vt:lpstr>May 2013 Session - #1</vt:lpstr>
      <vt:lpstr>#2 Refined directions provided by EC</vt:lpstr>
      <vt:lpstr>#3 Plan and Timeline (EC SG Motion)</vt:lpstr>
      <vt:lpstr>#4 Plan and Timeline (EC SG Motion)</vt:lpstr>
      <vt:lpstr>#5 May 2013 Objectives</vt:lpstr>
      <vt:lpstr>May 2013 #6</vt:lpstr>
      <vt:lpstr>May 2013 #7</vt:lpstr>
      <vt:lpstr>May 2013 #8</vt:lpstr>
      <vt:lpstr>Motion</vt:lpstr>
      <vt:lpstr>Motion</vt:lpstr>
      <vt:lpstr>May 2013 #9</vt:lpstr>
      <vt:lpstr>May 2013 #10 Plan and Timeline</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244</cp:revision>
  <cp:lastPrinted>1998-02-10T13:28:06Z</cp:lastPrinted>
  <dcterms:created xsi:type="dcterms:W3CDTF">2011-12-30T17:06:23Z</dcterms:created>
  <dcterms:modified xsi:type="dcterms:W3CDTF">2013-05-17T07:45:41Z</dcterms:modified>
</cp:coreProperties>
</file>