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65" r:id="rId3"/>
    <p:sldId id="283" r:id="rId4"/>
    <p:sldId id="271" r:id="rId5"/>
    <p:sldId id="272" r:id="rId6"/>
    <p:sldId id="273" r:id="rId7"/>
    <p:sldId id="266" r:id="rId8"/>
    <p:sldId id="284" r:id="rId9"/>
    <p:sldId id="285" r:id="rId10"/>
    <p:sldId id="290" r:id="rId11"/>
    <p:sldId id="286" r:id="rId12"/>
    <p:sldId id="292" r:id="rId13"/>
    <p:sldId id="293" r:id="rId14"/>
    <p:sldId id="291"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286" autoAdjust="0"/>
    <p:restoredTop sz="99515" autoAdjust="0"/>
  </p:normalViewPr>
  <p:slideViewPr>
    <p:cSldViewPr>
      <p:cViewPr>
        <p:scale>
          <a:sx n="120" d="100"/>
          <a:sy n="120" d="100"/>
        </p:scale>
        <p:origin x="-534"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7</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7513" y="76200"/>
            <a:ext cx="2117887" cy="307777"/>
          </a:xfrm>
          <a:prstGeom prst="rect">
            <a:avLst/>
          </a:prstGeom>
        </p:spPr>
        <p:txBody>
          <a:bodyPr wrap="none">
            <a:spAutoFit/>
          </a:bodyPr>
          <a:lstStyle/>
          <a:p>
            <a:pPr algn="r"/>
            <a:r>
              <a:rPr lang="en-US" sz="1400" b="1" dirty="0" smtClean="0"/>
              <a:t>omniran-13-0031-00-ecsg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omniran/dcn/13/omniran-13-0030-00-ecsg-may-2013-waikoloa-agenda.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2.nokiasiemensnetworks.com/nvc"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sn.webex.com/nsn/j.php?J=706037886&amp;PW=NNDZhN2YwZGZh"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t>
            </a:r>
            <a:br>
              <a:rPr lang="en-US" dirty="0"/>
            </a:br>
            <a:r>
              <a:rPr lang="en-US" dirty="0" smtClean="0"/>
              <a:t>May 2</a:t>
            </a:r>
            <a:r>
              <a:rPr lang="en-US" baseline="30000" dirty="0" smtClean="0"/>
              <a:t>nd</a:t>
            </a:r>
            <a:r>
              <a:rPr lang="en-US" dirty="0" smtClean="0"/>
              <a:t>, 2013</a:t>
            </a:r>
            <a:br>
              <a:rPr lang="en-US" dirty="0" smtClean="0"/>
            </a:br>
            <a:r>
              <a:rPr lang="en-US" dirty="0" smtClean="0"/>
              <a:t>Conference Call</a:t>
            </a:r>
            <a:endParaRPr lang="en-US" dirty="0"/>
          </a:p>
        </p:txBody>
      </p:sp>
      <p:sp>
        <p:nvSpPr>
          <p:cNvPr id="3" name="Subtitle 2"/>
          <p:cNvSpPr>
            <a:spLocks noGrp="1"/>
          </p:cNvSpPr>
          <p:nvPr>
            <p:ph type="subTitle" idx="1"/>
          </p:nvPr>
        </p:nvSpPr>
        <p:spPr/>
        <p:txBody>
          <a:bodyPr/>
          <a:lstStyle/>
          <a:p>
            <a:r>
              <a:rPr lang="en-US" dirty="0" smtClean="0"/>
              <a:t>2013-05-02</a:t>
            </a:r>
            <a:r>
              <a:rPr lang="en-US" dirty="0"/>
              <a:t/>
            </a:r>
            <a:br>
              <a:rPr lang="en-US" dirty="0"/>
            </a:br>
            <a:r>
              <a:rPr lang="en-US" dirty="0"/>
              <a:t>Max Riegel</a:t>
            </a:r>
          </a:p>
          <a:p>
            <a:r>
              <a:rPr lang="en-US" dirty="0"/>
              <a:t>(OmniRAN SG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a:t>
            </a:r>
            <a:r>
              <a:rPr lang="en-US" dirty="0" smtClean="0"/>
              <a:t>#3</a:t>
            </a:r>
            <a:endParaRPr lang="en-US" dirty="0"/>
          </a:p>
        </p:txBody>
      </p:sp>
      <p:sp>
        <p:nvSpPr>
          <p:cNvPr id="3" name="Content Placeholder 2"/>
          <p:cNvSpPr>
            <a:spLocks noGrp="1"/>
          </p:cNvSpPr>
          <p:nvPr>
            <p:ph idx="1"/>
          </p:nvPr>
        </p:nvSpPr>
        <p:spPr>
          <a:xfrm>
            <a:off x="457200" y="1600200"/>
            <a:ext cx="8229600" cy="4876800"/>
          </a:xfrm>
        </p:spPr>
        <p:txBody>
          <a:bodyPr>
            <a:normAutofit lnSpcReduction="10000"/>
          </a:bodyPr>
          <a:lstStyle/>
          <a:p>
            <a:pPr lvl="0"/>
            <a:r>
              <a:rPr lang="en-US" dirty="0" smtClean="0"/>
              <a:t>Contributions </a:t>
            </a:r>
            <a:r>
              <a:rPr lang="en-US" dirty="0" smtClean="0"/>
              <a:t>on OmniRAN use cases</a:t>
            </a:r>
          </a:p>
          <a:p>
            <a:pPr lvl="1"/>
            <a:r>
              <a:rPr lang="en-US" dirty="0" smtClean="0"/>
              <a:t> </a:t>
            </a:r>
          </a:p>
          <a:p>
            <a:pPr lvl="0"/>
            <a:r>
              <a:rPr lang="en-US" dirty="0" smtClean="0"/>
              <a:t>Draft use cases document</a:t>
            </a:r>
          </a:p>
          <a:p>
            <a:pPr lvl="1"/>
            <a:r>
              <a:rPr lang="en-US" dirty="0" smtClean="0"/>
              <a:t> </a:t>
            </a:r>
            <a:endParaRPr lang="en-US" dirty="0" smtClean="0"/>
          </a:p>
          <a:p>
            <a:pPr lvl="0"/>
            <a:r>
              <a:rPr lang="en-US" dirty="0" smtClean="0"/>
              <a:t>Call for comments on use cases </a:t>
            </a:r>
            <a:r>
              <a:rPr lang="en-US" dirty="0" smtClean="0"/>
              <a:t>document</a:t>
            </a:r>
          </a:p>
          <a:p>
            <a:pPr lvl="1"/>
            <a:r>
              <a:rPr lang="en-US" dirty="0" smtClean="0"/>
              <a:t> </a:t>
            </a:r>
          </a:p>
          <a:p>
            <a:pPr lvl="0"/>
            <a:r>
              <a:rPr lang="en-US" dirty="0" smtClean="0"/>
              <a:t>Classification of functional requirements</a:t>
            </a:r>
          </a:p>
          <a:p>
            <a:pPr lvl="1"/>
            <a:r>
              <a:rPr lang="en-US" dirty="0" smtClean="0"/>
              <a:t> </a:t>
            </a:r>
          </a:p>
          <a:p>
            <a:pPr lvl="0"/>
            <a:r>
              <a:rPr lang="en-US" dirty="0" smtClean="0"/>
              <a:t>Review of project plan and </a:t>
            </a:r>
            <a:r>
              <a:rPr lang="en-US" dirty="0" smtClean="0"/>
              <a:t>timeline</a:t>
            </a: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Business </a:t>
            </a:r>
            <a:r>
              <a:rPr lang="en-US" dirty="0" smtClean="0"/>
              <a:t>#4</a:t>
            </a:r>
            <a:r>
              <a:rPr lang="en-US" dirty="0" smtClean="0"/>
              <a:t/>
            </a:r>
            <a:br>
              <a:rPr lang="en-US" dirty="0" smtClean="0"/>
            </a:br>
            <a:r>
              <a:rPr lang="en-US" dirty="0" smtClean="0"/>
              <a:t>Task of OmniRAN EC SG</a:t>
            </a:r>
            <a:endParaRPr lang="en-US" dirty="0"/>
          </a:p>
        </p:txBody>
      </p:sp>
      <p:sp>
        <p:nvSpPr>
          <p:cNvPr id="3" name="Content Placeholder 2"/>
          <p:cNvSpPr>
            <a:spLocks noGrp="1"/>
          </p:cNvSpPr>
          <p:nvPr>
            <p:ph idx="1"/>
          </p:nvPr>
        </p:nvSpPr>
        <p:spPr>
          <a:xfrm>
            <a:off x="457200" y="1600200"/>
            <a:ext cx="8229600" cy="4800600"/>
          </a:xfrm>
        </p:spPr>
        <p:txBody>
          <a:bodyPr>
            <a:normAutofit fontScale="92500" lnSpcReduction="20000"/>
          </a:bodyPr>
          <a:lstStyle/>
          <a:p>
            <a:r>
              <a:rPr lang="en-US" dirty="0" smtClean="0"/>
              <a:t>To perform a gap analysis that shows what pieces of work that are relevant to 802 (standards and standards under development) are not covered by existing external SDOs  (IETF, 3GPP,...) and internal, and socialize that analysis with those SDOs;</a:t>
            </a:r>
          </a:p>
          <a:p>
            <a:r>
              <a:rPr lang="en-US" dirty="0" smtClean="0"/>
              <a:t>Having performed that gap analysis, define a crisp scope of the ECSG (target 15 words or less);</a:t>
            </a:r>
          </a:p>
          <a:p>
            <a:r>
              <a:rPr lang="en-US" dirty="0" smtClean="0"/>
              <a:t>Define what piece(s) of work within that scope (a) fall legitimately within 802's remit and (b) are achievable within an 802 activity.</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a:t>
            </a:r>
            <a:r>
              <a:rPr lang="en-US" dirty="0" smtClean="0"/>
              <a:t>#5</a:t>
            </a:r>
            <a:r>
              <a:rPr lang="en-US" dirty="0" smtClean="0"/>
              <a:t/>
            </a:r>
            <a:br>
              <a:rPr lang="en-US" dirty="0" smtClean="0"/>
            </a:br>
            <a:r>
              <a:rPr lang="en-US" dirty="0" smtClean="0"/>
              <a:t>Plan </a:t>
            </a:r>
            <a:r>
              <a:rPr lang="en-US" dirty="0"/>
              <a:t>and </a:t>
            </a:r>
            <a:r>
              <a:rPr lang="en-US" dirty="0" smtClean="0"/>
              <a:t>Timeline (EC SG Motion)</a:t>
            </a:r>
            <a:endParaRPr lang="en-US" dirty="0"/>
          </a:p>
        </p:txBody>
      </p:sp>
      <p:sp>
        <p:nvSpPr>
          <p:cNvPr id="4" name="TextBox 3"/>
          <p:cNvSpPr txBox="1"/>
          <p:nvPr/>
        </p:nvSpPr>
        <p:spPr>
          <a:xfrm>
            <a:off x="457200" y="1543970"/>
            <a:ext cx="1265972" cy="246221"/>
          </a:xfrm>
          <a:prstGeom prst="rect">
            <a:avLst/>
          </a:prstGeom>
          <a:noFill/>
        </p:spPr>
        <p:txBody>
          <a:bodyPr wrap="none" lIns="0" tIns="0" rIns="0" bIns="0" rtlCol="0">
            <a:spAutoFit/>
          </a:bodyPr>
          <a:lstStyle/>
          <a:p>
            <a:r>
              <a:rPr lang="en-US" sz="1600" dirty="0" smtClean="0">
                <a:latin typeface="+mn-lt"/>
              </a:rPr>
              <a:t>Initial meeting</a:t>
            </a:r>
            <a:endParaRPr lang="en-US" sz="1600" dirty="0">
              <a:latin typeface="+mn-lt"/>
            </a:endParaRPr>
          </a:p>
        </p:txBody>
      </p:sp>
      <p:cxnSp>
        <p:nvCxnSpPr>
          <p:cNvPr id="6" name="Straight Arrow Connector 5"/>
          <p:cNvCxnSpPr/>
          <p:nvPr/>
        </p:nvCxnSpPr>
        <p:spPr bwMode="auto">
          <a:xfrm>
            <a:off x="457200" y="5987534"/>
            <a:ext cx="85344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 name="Straight Connector 8"/>
          <p:cNvCxnSpPr/>
          <p:nvPr/>
        </p:nvCxnSpPr>
        <p:spPr bwMode="auto">
          <a:xfrm>
            <a:off x="1676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8153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70866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a:off x="60198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a:off x="49530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a:off x="38862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p:cNvCxnSpPr/>
          <p:nvPr/>
        </p:nvCxnSpPr>
        <p:spPr bwMode="auto">
          <a:xfrm>
            <a:off x="2819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2209800" y="5987534"/>
            <a:ext cx="246862" cy="184666"/>
          </a:xfrm>
          <a:prstGeom prst="rect">
            <a:avLst/>
          </a:prstGeom>
          <a:noFill/>
        </p:spPr>
        <p:txBody>
          <a:bodyPr wrap="none" lIns="0" tIns="0" rIns="0" bIns="0" rtlCol="0">
            <a:spAutoFit/>
          </a:bodyPr>
          <a:lstStyle/>
          <a:p>
            <a:pPr algn="ctr"/>
            <a:r>
              <a:rPr lang="en-US" dirty="0" smtClean="0">
                <a:latin typeface="+mn-lt"/>
              </a:rPr>
              <a:t>Jan</a:t>
            </a:r>
            <a:endParaRPr lang="en-US" dirty="0">
              <a:latin typeface="+mn-lt"/>
            </a:endParaRPr>
          </a:p>
        </p:txBody>
      </p:sp>
      <p:sp>
        <p:nvSpPr>
          <p:cNvPr id="18" name="TextBox 17"/>
          <p:cNvSpPr txBox="1"/>
          <p:nvPr/>
        </p:nvSpPr>
        <p:spPr>
          <a:xfrm>
            <a:off x="3191582" y="5987534"/>
            <a:ext cx="264496" cy="184666"/>
          </a:xfrm>
          <a:prstGeom prst="rect">
            <a:avLst/>
          </a:prstGeom>
          <a:noFill/>
        </p:spPr>
        <p:txBody>
          <a:bodyPr wrap="none" lIns="0" tIns="0" rIns="0" bIns="0" rtlCol="0">
            <a:spAutoFit/>
          </a:bodyPr>
          <a:lstStyle/>
          <a:p>
            <a:pPr algn="ctr"/>
            <a:r>
              <a:rPr lang="en-US" dirty="0" smtClean="0">
                <a:latin typeface="+mn-lt"/>
              </a:rPr>
              <a:t>Feb</a:t>
            </a:r>
            <a:endParaRPr lang="en-US" dirty="0">
              <a:latin typeface="+mn-lt"/>
            </a:endParaRPr>
          </a:p>
        </p:txBody>
      </p:sp>
      <p:sp>
        <p:nvSpPr>
          <p:cNvPr id="19" name="TextBox 18"/>
          <p:cNvSpPr txBox="1"/>
          <p:nvPr/>
        </p:nvSpPr>
        <p:spPr>
          <a:xfrm>
            <a:off x="4258382" y="5987534"/>
            <a:ext cx="264496" cy="184666"/>
          </a:xfrm>
          <a:prstGeom prst="rect">
            <a:avLst/>
          </a:prstGeom>
          <a:noFill/>
        </p:spPr>
        <p:txBody>
          <a:bodyPr wrap="none" lIns="0" tIns="0" rIns="0" bIns="0" rtlCol="0">
            <a:spAutoFit/>
          </a:bodyPr>
          <a:lstStyle/>
          <a:p>
            <a:pPr algn="ctr"/>
            <a:r>
              <a:rPr lang="en-US" dirty="0" smtClean="0">
                <a:latin typeface="+mn-lt"/>
              </a:rPr>
              <a:t>Mar</a:t>
            </a:r>
            <a:endParaRPr lang="en-US" dirty="0">
              <a:latin typeface="+mn-lt"/>
            </a:endParaRPr>
          </a:p>
        </p:txBody>
      </p:sp>
      <p:sp>
        <p:nvSpPr>
          <p:cNvPr id="20" name="TextBox 19"/>
          <p:cNvSpPr txBox="1"/>
          <p:nvPr/>
        </p:nvSpPr>
        <p:spPr>
          <a:xfrm>
            <a:off x="5414206" y="5987534"/>
            <a:ext cx="238848" cy="184666"/>
          </a:xfrm>
          <a:prstGeom prst="rect">
            <a:avLst/>
          </a:prstGeom>
          <a:noFill/>
        </p:spPr>
        <p:txBody>
          <a:bodyPr wrap="none" lIns="0" tIns="0" rIns="0" bIns="0" rtlCol="0">
            <a:spAutoFit/>
          </a:bodyPr>
          <a:lstStyle/>
          <a:p>
            <a:pPr algn="ctr"/>
            <a:r>
              <a:rPr lang="en-US" dirty="0" smtClean="0">
                <a:latin typeface="+mn-lt"/>
              </a:rPr>
              <a:t>Apr</a:t>
            </a:r>
            <a:endParaRPr lang="en-US" dirty="0">
              <a:latin typeface="+mn-lt"/>
            </a:endParaRPr>
          </a:p>
        </p:txBody>
      </p:sp>
      <p:sp>
        <p:nvSpPr>
          <p:cNvPr id="21" name="TextBox 20"/>
          <p:cNvSpPr txBox="1"/>
          <p:nvPr/>
        </p:nvSpPr>
        <p:spPr>
          <a:xfrm>
            <a:off x="6379158" y="5987534"/>
            <a:ext cx="290144" cy="184666"/>
          </a:xfrm>
          <a:prstGeom prst="rect">
            <a:avLst/>
          </a:prstGeom>
          <a:noFill/>
        </p:spPr>
        <p:txBody>
          <a:bodyPr wrap="none" lIns="0" tIns="0" rIns="0" bIns="0" rtlCol="0">
            <a:spAutoFit/>
          </a:bodyPr>
          <a:lstStyle/>
          <a:p>
            <a:pPr algn="ctr"/>
            <a:r>
              <a:rPr lang="en-US" dirty="0" smtClean="0">
                <a:latin typeface="+mn-lt"/>
              </a:rPr>
              <a:t>May</a:t>
            </a:r>
            <a:endParaRPr lang="en-US" dirty="0">
              <a:latin typeface="+mn-lt"/>
            </a:endParaRPr>
          </a:p>
        </p:txBody>
      </p:sp>
      <p:sp>
        <p:nvSpPr>
          <p:cNvPr id="22" name="TextBox 21"/>
          <p:cNvSpPr txBox="1"/>
          <p:nvPr/>
        </p:nvSpPr>
        <p:spPr>
          <a:xfrm>
            <a:off x="7543799" y="5987534"/>
            <a:ext cx="246862" cy="184666"/>
          </a:xfrm>
          <a:prstGeom prst="rect">
            <a:avLst/>
          </a:prstGeom>
          <a:noFill/>
        </p:spPr>
        <p:txBody>
          <a:bodyPr wrap="none" lIns="0" tIns="0" rIns="0" bIns="0" rtlCol="0">
            <a:spAutoFit/>
          </a:bodyPr>
          <a:lstStyle/>
          <a:p>
            <a:pPr algn="ctr"/>
            <a:r>
              <a:rPr lang="en-US" dirty="0" smtClean="0">
                <a:latin typeface="+mn-lt"/>
              </a:rPr>
              <a:t>Jun</a:t>
            </a:r>
            <a:endParaRPr lang="en-US" dirty="0">
              <a:latin typeface="+mn-lt"/>
            </a:endParaRPr>
          </a:p>
        </p:txBody>
      </p:sp>
      <p:sp>
        <p:nvSpPr>
          <p:cNvPr id="23" name="TextBox 22"/>
          <p:cNvSpPr txBox="1"/>
          <p:nvPr/>
        </p:nvSpPr>
        <p:spPr>
          <a:xfrm>
            <a:off x="8560047" y="5987534"/>
            <a:ext cx="195566" cy="184666"/>
          </a:xfrm>
          <a:prstGeom prst="rect">
            <a:avLst/>
          </a:prstGeom>
          <a:noFill/>
        </p:spPr>
        <p:txBody>
          <a:bodyPr wrap="none" lIns="0" tIns="0" rIns="0" bIns="0" rtlCol="0">
            <a:spAutoFit/>
          </a:bodyPr>
          <a:lstStyle/>
          <a:p>
            <a:pPr algn="ctr"/>
            <a:r>
              <a:rPr lang="en-US" dirty="0" smtClean="0">
                <a:latin typeface="+mn-lt"/>
              </a:rPr>
              <a:t>Jul</a:t>
            </a:r>
            <a:endParaRPr lang="en-US" dirty="0">
              <a:latin typeface="+mn-lt"/>
            </a:endParaRPr>
          </a:p>
        </p:txBody>
      </p:sp>
      <p:sp>
        <p:nvSpPr>
          <p:cNvPr id="24" name="TextBox 23"/>
          <p:cNvSpPr txBox="1"/>
          <p:nvPr/>
        </p:nvSpPr>
        <p:spPr>
          <a:xfrm>
            <a:off x="457200" y="5606534"/>
            <a:ext cx="862416" cy="184666"/>
          </a:xfrm>
          <a:prstGeom prst="rect">
            <a:avLst/>
          </a:prstGeom>
          <a:noFill/>
        </p:spPr>
        <p:txBody>
          <a:bodyPr wrap="none" lIns="0" tIns="0" rIns="0" bIns="0" rtlCol="0">
            <a:spAutoFit/>
          </a:bodyPr>
          <a:lstStyle/>
          <a:p>
            <a:r>
              <a:rPr lang="en-US" dirty="0" smtClean="0">
                <a:latin typeface="+mn-lt"/>
              </a:rPr>
              <a:t>F2F meeting</a:t>
            </a:r>
            <a:endParaRPr lang="en-US" dirty="0">
              <a:latin typeface="+mn-lt"/>
            </a:endParaRPr>
          </a:p>
        </p:txBody>
      </p:sp>
      <p:sp>
        <p:nvSpPr>
          <p:cNvPr id="25" name="TextBox 24"/>
          <p:cNvSpPr txBox="1"/>
          <p:nvPr/>
        </p:nvSpPr>
        <p:spPr>
          <a:xfrm>
            <a:off x="457200" y="5301734"/>
            <a:ext cx="629981" cy="184666"/>
          </a:xfrm>
          <a:prstGeom prst="rect">
            <a:avLst/>
          </a:prstGeom>
          <a:noFill/>
        </p:spPr>
        <p:txBody>
          <a:bodyPr wrap="none" lIns="0" tIns="0" rIns="0" bIns="0" rtlCol="0">
            <a:spAutoFit/>
          </a:bodyPr>
          <a:lstStyle/>
          <a:p>
            <a:r>
              <a:rPr lang="en-US" dirty="0" smtClean="0">
                <a:latin typeface="+mn-lt"/>
              </a:rPr>
              <a:t>Conf Call</a:t>
            </a:r>
            <a:endParaRPr lang="en-US" dirty="0">
              <a:latin typeface="+mn-lt"/>
            </a:endParaRPr>
          </a:p>
        </p:txBody>
      </p:sp>
      <p:sp>
        <p:nvSpPr>
          <p:cNvPr id="26" name="TextBox 25"/>
          <p:cNvSpPr txBox="1"/>
          <p:nvPr/>
        </p:nvSpPr>
        <p:spPr>
          <a:xfrm>
            <a:off x="2209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7" name="TextBox 26"/>
          <p:cNvSpPr txBox="1"/>
          <p:nvPr/>
        </p:nvSpPr>
        <p:spPr>
          <a:xfrm>
            <a:off x="43434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8" name="TextBox 27"/>
          <p:cNvSpPr txBox="1"/>
          <p:nvPr/>
        </p:nvSpPr>
        <p:spPr>
          <a:xfrm>
            <a:off x="6400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9" name="TextBox 28"/>
          <p:cNvSpPr txBox="1"/>
          <p:nvPr/>
        </p:nvSpPr>
        <p:spPr>
          <a:xfrm>
            <a:off x="86106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0" name="TextBox 29"/>
          <p:cNvSpPr txBox="1"/>
          <p:nvPr/>
        </p:nvSpPr>
        <p:spPr>
          <a:xfrm>
            <a:off x="381000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1" name="TextBox 30"/>
          <p:cNvSpPr txBox="1"/>
          <p:nvPr/>
        </p:nvSpPr>
        <p:spPr>
          <a:xfrm>
            <a:off x="457200" y="2153570"/>
            <a:ext cx="2417629" cy="246221"/>
          </a:xfrm>
          <a:prstGeom prst="rect">
            <a:avLst/>
          </a:prstGeom>
          <a:noFill/>
        </p:spPr>
        <p:txBody>
          <a:bodyPr wrap="none" lIns="0" tIns="0" rIns="0" bIns="0" rtlCol="0">
            <a:spAutoFit/>
          </a:bodyPr>
          <a:lstStyle/>
          <a:p>
            <a:r>
              <a:rPr lang="en-US" sz="1600" dirty="0" smtClean="0">
                <a:latin typeface="+mn-lt"/>
              </a:rPr>
              <a:t>Draft Use cases document</a:t>
            </a:r>
            <a:endParaRPr lang="en-US" sz="1600" dirty="0">
              <a:latin typeface="+mn-lt"/>
            </a:endParaRPr>
          </a:p>
        </p:txBody>
      </p:sp>
      <p:sp>
        <p:nvSpPr>
          <p:cNvPr id="32" name="TextBox 31"/>
          <p:cNvSpPr txBox="1"/>
          <p:nvPr/>
        </p:nvSpPr>
        <p:spPr>
          <a:xfrm>
            <a:off x="457200" y="2482334"/>
            <a:ext cx="3911528" cy="246221"/>
          </a:xfrm>
          <a:prstGeom prst="rect">
            <a:avLst/>
          </a:prstGeom>
          <a:noFill/>
        </p:spPr>
        <p:txBody>
          <a:bodyPr wrap="none" lIns="0" tIns="0" rIns="0" bIns="0" rtlCol="0">
            <a:spAutoFit/>
          </a:bodyPr>
          <a:lstStyle/>
          <a:p>
            <a:r>
              <a:rPr lang="en-US" sz="1600" dirty="0" smtClean="0">
                <a:latin typeface="+mn-lt"/>
              </a:rPr>
              <a:t>Call for comments on Use cases document</a:t>
            </a:r>
            <a:endParaRPr lang="en-US" sz="1600" dirty="0">
              <a:latin typeface="+mn-lt"/>
            </a:endParaRPr>
          </a:p>
        </p:txBody>
      </p:sp>
      <p:sp>
        <p:nvSpPr>
          <p:cNvPr id="33" name="TextBox 32"/>
          <p:cNvSpPr txBox="1"/>
          <p:nvPr/>
        </p:nvSpPr>
        <p:spPr>
          <a:xfrm>
            <a:off x="457200" y="1848770"/>
            <a:ext cx="2178281" cy="246221"/>
          </a:xfrm>
          <a:prstGeom prst="rect">
            <a:avLst/>
          </a:prstGeom>
          <a:noFill/>
        </p:spPr>
        <p:txBody>
          <a:bodyPr wrap="none" lIns="0" tIns="0" rIns="0" bIns="0" rtlCol="0">
            <a:spAutoFit/>
          </a:bodyPr>
          <a:lstStyle/>
          <a:p>
            <a:r>
              <a:rPr lang="en-US" sz="1600" dirty="0" smtClean="0">
                <a:latin typeface="+mn-lt"/>
              </a:rPr>
              <a:t>Use cases contributions</a:t>
            </a:r>
            <a:endParaRPr lang="en-US" sz="1600" dirty="0">
              <a:latin typeface="+mn-lt"/>
            </a:endParaRPr>
          </a:p>
        </p:txBody>
      </p:sp>
      <p:sp>
        <p:nvSpPr>
          <p:cNvPr id="34" name="TextBox 33"/>
          <p:cNvSpPr txBox="1"/>
          <p:nvPr/>
        </p:nvSpPr>
        <p:spPr>
          <a:xfrm>
            <a:off x="457200" y="3067970"/>
            <a:ext cx="3626694" cy="246221"/>
          </a:xfrm>
          <a:prstGeom prst="rect">
            <a:avLst/>
          </a:prstGeom>
          <a:noFill/>
        </p:spPr>
        <p:txBody>
          <a:bodyPr wrap="none" lIns="0" tIns="0" rIns="0" bIns="0" rtlCol="0">
            <a:spAutoFit/>
          </a:bodyPr>
          <a:lstStyle/>
          <a:p>
            <a:r>
              <a:rPr lang="en-US" sz="1600" dirty="0" smtClean="0">
                <a:latin typeface="+mn-lt"/>
              </a:rPr>
              <a:t>Classification of functional requirements</a:t>
            </a:r>
            <a:endParaRPr lang="en-US" sz="1600" dirty="0">
              <a:latin typeface="+mn-lt"/>
            </a:endParaRPr>
          </a:p>
        </p:txBody>
      </p:sp>
      <p:sp>
        <p:nvSpPr>
          <p:cNvPr id="35" name="TextBox 34"/>
          <p:cNvSpPr txBox="1"/>
          <p:nvPr/>
        </p:nvSpPr>
        <p:spPr>
          <a:xfrm>
            <a:off x="457200" y="3677570"/>
            <a:ext cx="3033783" cy="246221"/>
          </a:xfrm>
          <a:prstGeom prst="rect">
            <a:avLst/>
          </a:prstGeom>
          <a:noFill/>
        </p:spPr>
        <p:txBody>
          <a:bodyPr wrap="none" lIns="0" tIns="0" rIns="0" bIns="0" rtlCol="0">
            <a:spAutoFit/>
          </a:bodyPr>
          <a:lstStyle/>
          <a:p>
            <a:r>
              <a:rPr lang="en-US" sz="1600" dirty="0" smtClean="0">
                <a:latin typeface="+mn-lt"/>
              </a:rPr>
              <a:t>Gap analysis to existing solutions</a:t>
            </a:r>
            <a:endParaRPr lang="en-US" sz="1600" dirty="0">
              <a:latin typeface="+mn-lt"/>
            </a:endParaRPr>
          </a:p>
        </p:txBody>
      </p:sp>
      <p:sp>
        <p:nvSpPr>
          <p:cNvPr id="36" name="TextBox 35"/>
          <p:cNvSpPr txBox="1"/>
          <p:nvPr/>
        </p:nvSpPr>
        <p:spPr>
          <a:xfrm>
            <a:off x="457200" y="4859179"/>
            <a:ext cx="2573721" cy="246221"/>
          </a:xfrm>
          <a:prstGeom prst="rect">
            <a:avLst/>
          </a:prstGeom>
          <a:noFill/>
        </p:spPr>
        <p:txBody>
          <a:bodyPr wrap="none" lIns="0" tIns="0" rIns="0" bIns="0" rtlCol="0">
            <a:spAutoFit/>
          </a:bodyPr>
          <a:lstStyle/>
          <a:p>
            <a:r>
              <a:rPr lang="en-US" sz="1600" dirty="0" smtClean="0">
                <a:latin typeface="+mn-lt"/>
              </a:rPr>
              <a:t>Finalization of PAR proposal</a:t>
            </a:r>
            <a:endParaRPr lang="en-US" sz="1600" dirty="0">
              <a:latin typeface="+mn-lt"/>
            </a:endParaRPr>
          </a:p>
        </p:txBody>
      </p:sp>
      <p:sp>
        <p:nvSpPr>
          <p:cNvPr id="37" name="TextBox 36"/>
          <p:cNvSpPr txBox="1"/>
          <p:nvPr/>
        </p:nvSpPr>
        <p:spPr>
          <a:xfrm>
            <a:off x="457200" y="3982370"/>
            <a:ext cx="2372344" cy="246221"/>
          </a:xfrm>
          <a:prstGeom prst="rect">
            <a:avLst/>
          </a:prstGeom>
          <a:noFill/>
        </p:spPr>
        <p:txBody>
          <a:bodyPr wrap="none" lIns="0" tIns="0" rIns="0" bIns="0" rtlCol="0">
            <a:spAutoFit/>
          </a:bodyPr>
          <a:lstStyle/>
          <a:p>
            <a:r>
              <a:rPr lang="en-US" sz="1600" dirty="0" smtClean="0">
                <a:latin typeface="+mn-lt"/>
              </a:rPr>
              <a:t>Decision about initial topic</a:t>
            </a:r>
            <a:endParaRPr lang="en-US" sz="1600" dirty="0">
              <a:latin typeface="+mn-lt"/>
            </a:endParaRPr>
          </a:p>
        </p:txBody>
      </p:sp>
      <p:sp>
        <p:nvSpPr>
          <p:cNvPr id="38" name="TextBox 37"/>
          <p:cNvSpPr txBox="1"/>
          <p:nvPr/>
        </p:nvSpPr>
        <p:spPr>
          <a:xfrm>
            <a:off x="457200" y="4554379"/>
            <a:ext cx="3633807" cy="246221"/>
          </a:xfrm>
          <a:prstGeom prst="rect">
            <a:avLst/>
          </a:prstGeom>
          <a:noFill/>
        </p:spPr>
        <p:txBody>
          <a:bodyPr wrap="none" lIns="0" tIns="0" rIns="0" bIns="0" rtlCol="0">
            <a:spAutoFit/>
          </a:bodyPr>
          <a:lstStyle/>
          <a:p>
            <a:r>
              <a:rPr lang="en-US" sz="1600" dirty="0" smtClean="0">
                <a:latin typeface="+mn-lt"/>
              </a:rPr>
              <a:t>Draft PAR completed for EC submission</a:t>
            </a:r>
            <a:endParaRPr lang="en-US" sz="1600" dirty="0">
              <a:latin typeface="+mn-lt"/>
            </a:endParaRPr>
          </a:p>
        </p:txBody>
      </p:sp>
      <p:sp>
        <p:nvSpPr>
          <p:cNvPr id="39" name="TextBox 38"/>
          <p:cNvSpPr txBox="1"/>
          <p:nvPr/>
        </p:nvSpPr>
        <p:spPr>
          <a:xfrm>
            <a:off x="457200" y="2763170"/>
            <a:ext cx="2942512" cy="246221"/>
          </a:xfrm>
          <a:prstGeom prst="rect">
            <a:avLst/>
          </a:prstGeom>
          <a:noFill/>
        </p:spPr>
        <p:txBody>
          <a:bodyPr wrap="none" lIns="0" tIns="0" rIns="0" bIns="0" rtlCol="0">
            <a:spAutoFit/>
          </a:bodyPr>
          <a:lstStyle/>
          <a:p>
            <a:r>
              <a:rPr lang="en-US" sz="1600" dirty="0" smtClean="0">
                <a:latin typeface="+mn-lt"/>
              </a:rPr>
              <a:t>Use cases document finalization</a:t>
            </a:r>
            <a:endParaRPr lang="en-US" sz="1600" dirty="0">
              <a:latin typeface="+mn-lt"/>
            </a:endParaRPr>
          </a:p>
        </p:txBody>
      </p:sp>
      <p:sp>
        <p:nvSpPr>
          <p:cNvPr id="40" name="TextBox 39"/>
          <p:cNvSpPr txBox="1"/>
          <p:nvPr/>
        </p:nvSpPr>
        <p:spPr>
          <a:xfrm>
            <a:off x="2209800" y="1567934"/>
            <a:ext cx="3048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1" name="TextBox 40"/>
          <p:cNvSpPr txBox="1"/>
          <p:nvPr/>
        </p:nvSpPr>
        <p:spPr>
          <a:xfrm>
            <a:off x="2681790" y="1853825"/>
            <a:ext cx="3109410" cy="203575"/>
          </a:xfrm>
          <a:prstGeom prst="rect">
            <a:avLst/>
          </a:prstGeom>
          <a:solidFill>
            <a:srgbClr val="0070C0"/>
          </a:solidFill>
        </p:spPr>
        <p:txBody>
          <a:bodyPr wrap="none" lIns="0" tIns="0" rIns="0" bIns="0" rtlCol="0">
            <a:noAutofit/>
          </a:bodyPr>
          <a:lstStyle/>
          <a:p>
            <a:endParaRPr lang="en-US" dirty="0">
              <a:latin typeface="+mn-lt"/>
            </a:endParaRPr>
          </a:p>
        </p:txBody>
      </p:sp>
      <p:sp>
        <p:nvSpPr>
          <p:cNvPr id="42" name="TextBox 41"/>
          <p:cNvSpPr txBox="1"/>
          <p:nvPr/>
        </p:nvSpPr>
        <p:spPr>
          <a:xfrm>
            <a:off x="4648200" y="2177534"/>
            <a:ext cx="533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3" name="TextBox 42"/>
          <p:cNvSpPr txBox="1"/>
          <p:nvPr/>
        </p:nvSpPr>
        <p:spPr>
          <a:xfrm>
            <a:off x="5257800" y="2482334"/>
            <a:ext cx="10668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4" name="TextBox 43"/>
          <p:cNvSpPr txBox="1"/>
          <p:nvPr/>
        </p:nvSpPr>
        <p:spPr>
          <a:xfrm>
            <a:off x="6400800" y="27871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5" name="TextBox 44"/>
          <p:cNvSpPr txBox="1"/>
          <p:nvPr/>
        </p:nvSpPr>
        <p:spPr>
          <a:xfrm>
            <a:off x="5257800" y="3091934"/>
            <a:ext cx="1295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8" name="TextBox 47"/>
          <p:cNvSpPr txBox="1"/>
          <p:nvPr/>
        </p:nvSpPr>
        <p:spPr>
          <a:xfrm>
            <a:off x="457200" y="3372770"/>
            <a:ext cx="3546844" cy="246221"/>
          </a:xfrm>
          <a:prstGeom prst="rect">
            <a:avLst/>
          </a:prstGeom>
          <a:noFill/>
        </p:spPr>
        <p:txBody>
          <a:bodyPr wrap="none" lIns="0" tIns="0" rIns="0" bIns="0" rtlCol="0">
            <a:spAutoFit/>
          </a:bodyPr>
          <a:lstStyle/>
          <a:p>
            <a:r>
              <a:rPr lang="en-US" sz="1600" dirty="0" smtClean="0">
                <a:latin typeface="+mn-lt"/>
              </a:rPr>
              <a:t>Prioritization of functional requirements</a:t>
            </a:r>
            <a:endParaRPr lang="en-US" sz="1600" dirty="0">
              <a:latin typeface="+mn-lt"/>
            </a:endParaRPr>
          </a:p>
        </p:txBody>
      </p:sp>
      <p:sp>
        <p:nvSpPr>
          <p:cNvPr id="49" name="TextBox 48"/>
          <p:cNvSpPr txBox="1"/>
          <p:nvPr/>
        </p:nvSpPr>
        <p:spPr>
          <a:xfrm>
            <a:off x="6477000" y="33967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0" name="TextBox 49"/>
          <p:cNvSpPr txBox="1"/>
          <p:nvPr/>
        </p:nvSpPr>
        <p:spPr>
          <a:xfrm>
            <a:off x="6477000" y="37015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1" name="TextBox 50"/>
          <p:cNvSpPr txBox="1"/>
          <p:nvPr/>
        </p:nvSpPr>
        <p:spPr>
          <a:xfrm>
            <a:off x="6553200" y="40063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2" name="TextBox 51"/>
          <p:cNvSpPr txBox="1"/>
          <p:nvPr/>
        </p:nvSpPr>
        <p:spPr>
          <a:xfrm>
            <a:off x="6553200" y="4615934"/>
            <a:ext cx="11430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3" name="TextBox 52"/>
          <p:cNvSpPr txBox="1"/>
          <p:nvPr/>
        </p:nvSpPr>
        <p:spPr>
          <a:xfrm>
            <a:off x="8733325" y="4996934"/>
            <a:ext cx="762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6" name="TextBox 55"/>
          <p:cNvSpPr txBox="1"/>
          <p:nvPr/>
        </p:nvSpPr>
        <p:spPr>
          <a:xfrm>
            <a:off x="7239000" y="5222557"/>
            <a:ext cx="284052" cy="307777"/>
          </a:xfrm>
          <a:prstGeom prst="rect">
            <a:avLst/>
          </a:prstGeom>
          <a:noFill/>
        </p:spPr>
        <p:txBody>
          <a:bodyPr wrap="none" rtlCol="0">
            <a:spAutoFit/>
          </a:bodyPr>
          <a:lstStyle/>
          <a:p>
            <a:r>
              <a:rPr lang="en-US" sz="1400" dirty="0" smtClean="0">
                <a:latin typeface="+mn-lt"/>
              </a:rPr>
              <a:t>?</a:t>
            </a:r>
            <a:endParaRPr lang="en-US" sz="1400" dirty="0">
              <a:latin typeface="+mn-lt"/>
            </a:endParaRPr>
          </a:p>
        </p:txBody>
      </p:sp>
      <p:cxnSp>
        <p:nvCxnSpPr>
          <p:cNvPr id="5" name="Straight Connector 4"/>
          <p:cNvCxnSpPr/>
          <p:nvPr/>
        </p:nvCxnSpPr>
        <p:spPr bwMode="auto">
          <a:xfrm>
            <a:off x="8610600" y="16764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 name="TextBox 6"/>
          <p:cNvSpPr txBox="1"/>
          <p:nvPr/>
        </p:nvSpPr>
        <p:spPr>
          <a:xfrm>
            <a:off x="8305800" y="1414790"/>
            <a:ext cx="553238" cy="261610"/>
          </a:xfrm>
          <a:prstGeom prst="rect">
            <a:avLst/>
          </a:prstGeom>
          <a:noFill/>
        </p:spPr>
        <p:txBody>
          <a:bodyPr wrap="none" rtlCol="0">
            <a:spAutoFit/>
          </a:bodyPr>
          <a:lstStyle/>
          <a:p>
            <a:r>
              <a:rPr lang="en-US" sz="1100">
                <a:latin typeface="+mn-lt"/>
              </a:rPr>
              <a:t>Jul’15</a:t>
            </a:r>
          </a:p>
        </p:txBody>
      </p:sp>
      <p:cxnSp>
        <p:nvCxnSpPr>
          <p:cNvPr id="58" name="Straight Connector 57"/>
          <p:cNvCxnSpPr/>
          <p:nvPr/>
        </p:nvCxnSpPr>
        <p:spPr bwMode="auto">
          <a:xfrm>
            <a:off x="76962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59" name="Straight Connector 58"/>
          <p:cNvCxnSpPr/>
          <p:nvPr/>
        </p:nvCxnSpPr>
        <p:spPr bwMode="auto">
          <a:xfrm>
            <a:off x="86106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0" name="TextBox 59"/>
          <p:cNvSpPr txBox="1"/>
          <p:nvPr/>
        </p:nvSpPr>
        <p:spPr>
          <a:xfrm>
            <a:off x="7391400" y="1414790"/>
            <a:ext cx="600351" cy="261610"/>
          </a:xfrm>
          <a:prstGeom prst="rect">
            <a:avLst/>
          </a:prstGeom>
          <a:noFill/>
        </p:spPr>
        <p:txBody>
          <a:bodyPr wrap="none" rtlCol="0">
            <a:spAutoFit/>
          </a:bodyPr>
          <a:lstStyle/>
          <a:p>
            <a:r>
              <a:rPr lang="en-US" sz="1100">
                <a:latin typeface="+mn-lt"/>
              </a:rPr>
              <a:t>Jun’15</a:t>
            </a:r>
          </a:p>
        </p:txBody>
      </p:sp>
      <p:cxnSp>
        <p:nvCxnSpPr>
          <p:cNvPr id="61" name="Straight Connector 60"/>
          <p:cNvCxnSpPr/>
          <p:nvPr/>
        </p:nvCxnSpPr>
        <p:spPr bwMode="auto">
          <a:xfrm>
            <a:off x="4617005"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2" name="TextBox 61"/>
          <p:cNvSpPr txBox="1"/>
          <p:nvPr/>
        </p:nvSpPr>
        <p:spPr>
          <a:xfrm>
            <a:off x="4258026" y="1447800"/>
            <a:ext cx="621083" cy="261610"/>
          </a:xfrm>
          <a:prstGeom prst="rect">
            <a:avLst/>
          </a:prstGeom>
          <a:noFill/>
        </p:spPr>
        <p:txBody>
          <a:bodyPr wrap="none" rtlCol="0">
            <a:spAutoFit/>
          </a:bodyPr>
          <a:lstStyle/>
          <a:p>
            <a:r>
              <a:rPr lang="en-US" sz="1100">
                <a:latin typeface="+mn-lt"/>
              </a:rPr>
              <a:t>Mar’21</a:t>
            </a:r>
          </a:p>
        </p:txBody>
      </p:sp>
      <p:sp>
        <p:nvSpPr>
          <p:cNvPr id="57" name="TextBox 56"/>
          <p:cNvSpPr txBox="1"/>
          <p:nvPr/>
        </p:nvSpPr>
        <p:spPr>
          <a:xfrm>
            <a:off x="457200" y="4267200"/>
            <a:ext cx="1330392" cy="246221"/>
          </a:xfrm>
          <a:prstGeom prst="rect">
            <a:avLst/>
          </a:prstGeom>
          <a:noFill/>
        </p:spPr>
        <p:txBody>
          <a:bodyPr wrap="none" lIns="0" tIns="0" rIns="0" bIns="0" rtlCol="0">
            <a:spAutoFit/>
          </a:bodyPr>
          <a:lstStyle/>
          <a:p>
            <a:r>
              <a:rPr lang="en-US" sz="1600" dirty="0">
                <a:latin typeface="+mn-lt"/>
              </a:rPr>
              <a:t>Initial </a:t>
            </a:r>
            <a:r>
              <a:rPr lang="en-US" sz="1600" dirty="0" smtClean="0">
                <a:latin typeface="+mn-lt"/>
              </a:rPr>
              <a:t>PAR text </a:t>
            </a:r>
            <a:endParaRPr lang="en-US" sz="1600" dirty="0">
              <a:latin typeface="+mn-lt"/>
            </a:endParaRPr>
          </a:p>
        </p:txBody>
      </p:sp>
      <p:sp>
        <p:nvSpPr>
          <p:cNvPr id="63" name="TextBox 62"/>
          <p:cNvSpPr txBox="1"/>
          <p:nvPr/>
        </p:nvSpPr>
        <p:spPr>
          <a:xfrm>
            <a:off x="6553200" y="43111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64" name="Straight Connector 63"/>
          <p:cNvCxnSpPr/>
          <p:nvPr/>
        </p:nvCxnSpPr>
        <p:spPr bwMode="auto">
          <a:xfrm>
            <a:off x="60960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65" name="Straight Connector 64"/>
          <p:cNvCxnSpPr/>
          <p:nvPr/>
        </p:nvCxnSpPr>
        <p:spPr bwMode="auto">
          <a:xfrm>
            <a:off x="52578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6" name="TextBox 65"/>
          <p:cNvSpPr txBox="1"/>
          <p:nvPr/>
        </p:nvSpPr>
        <p:spPr>
          <a:xfrm>
            <a:off x="4953000" y="1447800"/>
            <a:ext cx="600019" cy="261610"/>
          </a:xfrm>
          <a:prstGeom prst="rect">
            <a:avLst/>
          </a:prstGeom>
          <a:noFill/>
        </p:spPr>
        <p:txBody>
          <a:bodyPr wrap="none" rtlCol="0">
            <a:spAutoFit/>
          </a:bodyPr>
          <a:lstStyle/>
          <a:p>
            <a:r>
              <a:rPr lang="en-US" sz="1100">
                <a:latin typeface="+mn-lt"/>
              </a:rPr>
              <a:t>Apr’11</a:t>
            </a:r>
          </a:p>
        </p:txBody>
      </p:sp>
      <p:sp>
        <p:nvSpPr>
          <p:cNvPr id="67" name="TextBox 66"/>
          <p:cNvSpPr txBox="1"/>
          <p:nvPr/>
        </p:nvSpPr>
        <p:spPr>
          <a:xfrm>
            <a:off x="5791200" y="1447800"/>
            <a:ext cx="560952" cy="261610"/>
          </a:xfrm>
          <a:prstGeom prst="rect">
            <a:avLst/>
          </a:prstGeom>
          <a:noFill/>
        </p:spPr>
        <p:txBody>
          <a:bodyPr wrap="none" rtlCol="0">
            <a:spAutoFit/>
          </a:bodyPr>
          <a:lstStyle/>
          <a:p>
            <a:r>
              <a:rPr lang="en-US" sz="1100">
                <a:latin typeface="+mn-lt"/>
              </a:rPr>
              <a:t>May’2</a:t>
            </a:r>
          </a:p>
        </p:txBody>
      </p:sp>
      <p:sp>
        <p:nvSpPr>
          <p:cNvPr id="68" name="TextBox 67"/>
          <p:cNvSpPr txBox="1"/>
          <p:nvPr/>
        </p:nvSpPr>
        <p:spPr>
          <a:xfrm>
            <a:off x="520556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69" name="TextBox 68"/>
          <p:cNvSpPr txBox="1"/>
          <p:nvPr/>
        </p:nvSpPr>
        <p:spPr>
          <a:xfrm>
            <a:off x="605574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cxnSp>
        <p:nvCxnSpPr>
          <p:cNvPr id="71" name="Straight Connector 70"/>
          <p:cNvCxnSpPr/>
          <p:nvPr/>
        </p:nvCxnSpPr>
        <p:spPr bwMode="auto">
          <a:xfrm>
            <a:off x="457200" y="4038600"/>
            <a:ext cx="8305800" cy="1219200"/>
          </a:xfrm>
          <a:prstGeom prst="line">
            <a:avLst/>
          </a:prstGeom>
          <a:solidFill>
            <a:schemeClr val="accent1"/>
          </a:solidFill>
          <a:ln w="28575" cap="flat" cmpd="sng" algn="ctr">
            <a:solidFill>
              <a:srgbClr val="FF0000"/>
            </a:solidFill>
            <a:prstDash val="solid"/>
            <a:round/>
            <a:headEnd type="none" w="sm" len="sm"/>
            <a:tailEnd type="none" w="sm" len="sm"/>
          </a:ln>
          <a:effectLst/>
        </p:spPr>
      </p:cxnSp>
      <p:cxnSp>
        <p:nvCxnSpPr>
          <p:cNvPr id="72" name="Straight Connector 71"/>
          <p:cNvCxnSpPr/>
          <p:nvPr/>
        </p:nvCxnSpPr>
        <p:spPr bwMode="auto">
          <a:xfrm flipV="1">
            <a:off x="457200" y="4038600"/>
            <a:ext cx="8305800" cy="1219200"/>
          </a:xfrm>
          <a:prstGeom prst="line">
            <a:avLst/>
          </a:prstGeom>
          <a:solidFill>
            <a:schemeClr val="accent1"/>
          </a:solidFill>
          <a:ln w="28575" cap="flat" cmpd="sng" algn="ctr">
            <a:solidFill>
              <a:srgbClr val="FF0000"/>
            </a:solidFill>
            <a:prstDash val="solid"/>
            <a:round/>
            <a:headEnd type="none" w="sm" len="sm"/>
            <a:tailEnd type="none" w="sm" len="sm"/>
          </a:ln>
          <a:effectLst/>
        </p:spPr>
      </p:cxnSp>
      <p:sp>
        <p:nvSpPr>
          <p:cNvPr id="73" name="Right Arrow 72"/>
          <p:cNvSpPr/>
          <p:nvPr/>
        </p:nvSpPr>
        <p:spPr bwMode="auto">
          <a:xfrm>
            <a:off x="6781800" y="2308671"/>
            <a:ext cx="2209800" cy="1752600"/>
          </a:xfrm>
          <a:prstGeom prst="rightArrow">
            <a:avLst>
              <a:gd name="adj1" fmla="val 80871"/>
              <a:gd name="adj2" fmla="val 18056"/>
            </a:avLst>
          </a:prstGeom>
          <a:solidFill>
            <a:schemeClr val="accent2">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mn-lt"/>
              </a:rPr>
              <a:t>Stretch activities out until</a:t>
            </a:r>
            <a:r>
              <a:rPr kumimoji="0" lang="en-US" sz="1400" b="0" i="0" u="none" strike="noStrike" cap="none" normalizeH="0" dirty="0" smtClean="0">
                <a:ln>
                  <a:noFill/>
                </a:ln>
                <a:solidFill>
                  <a:srgbClr val="FF0000"/>
                </a:solidFill>
                <a:effectLst/>
                <a:latin typeface="+mn-lt"/>
              </a:rPr>
              <a:t> end of Jul’13 plenary</a:t>
            </a:r>
          </a:p>
          <a:p>
            <a:pPr marL="0" marR="0" indent="0" algn="l" defTabSz="914400" rtl="0" eaLnBrk="0" fontAlgn="base" latinLnBrk="0" hangingPunct="0">
              <a:lnSpc>
                <a:spcPct val="100000"/>
              </a:lnSpc>
              <a:spcBef>
                <a:spcPct val="0"/>
              </a:spcBef>
              <a:spcAft>
                <a:spcPct val="0"/>
              </a:spcAft>
              <a:buClrTx/>
              <a:buSzTx/>
              <a:buFontTx/>
              <a:buNone/>
              <a:tabLst/>
            </a:pPr>
            <a:r>
              <a:rPr lang="en-US" sz="1400" baseline="0" dirty="0" smtClean="0">
                <a:solidFill>
                  <a:srgbClr val="FF0000"/>
                </a:solidFill>
                <a:latin typeface="+mn-lt"/>
              </a:rPr>
              <a:t>Socialize results with IEEE 802 and external SDOs</a:t>
            </a:r>
            <a:endParaRPr kumimoji="0" lang="en-US" sz="1400" b="0" i="0" u="none" strike="noStrike" cap="none" normalizeH="0" baseline="0" dirty="0">
              <a:ln>
                <a:noFill/>
              </a:ln>
              <a:solidFill>
                <a:srgbClr val="FF0000"/>
              </a:solidFill>
              <a:effectLst/>
              <a:latin typeface="+mn-lt"/>
            </a:endParaRPr>
          </a:p>
        </p:txBody>
      </p:sp>
      <p:cxnSp>
        <p:nvCxnSpPr>
          <p:cNvPr id="75" name="Straight Connector 74"/>
          <p:cNvCxnSpPr/>
          <p:nvPr/>
        </p:nvCxnSpPr>
        <p:spPr bwMode="auto">
          <a:xfrm>
            <a:off x="152400" y="4000185"/>
            <a:ext cx="8763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xmlns="" val="34456076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a:t>
            </a:r>
            <a:r>
              <a:rPr lang="en-US" dirty="0" smtClean="0"/>
              <a:t>#6</a:t>
            </a:r>
            <a:r>
              <a:rPr lang="en-US" dirty="0" smtClean="0"/>
              <a:t/>
            </a:r>
            <a:br>
              <a:rPr lang="en-US" dirty="0" smtClean="0"/>
            </a:br>
            <a:r>
              <a:rPr lang="en-US" dirty="0" smtClean="0"/>
              <a:t>Plan </a:t>
            </a:r>
            <a:r>
              <a:rPr lang="en-US" dirty="0"/>
              <a:t>and </a:t>
            </a:r>
            <a:r>
              <a:rPr lang="en-US" dirty="0" smtClean="0"/>
              <a:t>Timeline (EC SG Motion)</a:t>
            </a:r>
            <a:endParaRPr lang="en-US" dirty="0"/>
          </a:p>
        </p:txBody>
      </p:sp>
      <p:sp>
        <p:nvSpPr>
          <p:cNvPr id="4" name="TextBox 3"/>
          <p:cNvSpPr txBox="1"/>
          <p:nvPr/>
        </p:nvSpPr>
        <p:spPr>
          <a:xfrm>
            <a:off x="457200" y="1543970"/>
            <a:ext cx="1265972" cy="246221"/>
          </a:xfrm>
          <a:prstGeom prst="rect">
            <a:avLst/>
          </a:prstGeom>
          <a:noFill/>
        </p:spPr>
        <p:txBody>
          <a:bodyPr wrap="none" lIns="0" tIns="0" rIns="0" bIns="0" rtlCol="0">
            <a:spAutoFit/>
          </a:bodyPr>
          <a:lstStyle/>
          <a:p>
            <a:r>
              <a:rPr lang="en-US" sz="1600" dirty="0" smtClean="0">
                <a:latin typeface="+mn-lt"/>
              </a:rPr>
              <a:t>Initial meeting</a:t>
            </a:r>
            <a:endParaRPr lang="en-US" sz="1600" dirty="0">
              <a:latin typeface="+mn-lt"/>
            </a:endParaRPr>
          </a:p>
        </p:txBody>
      </p:sp>
      <p:cxnSp>
        <p:nvCxnSpPr>
          <p:cNvPr id="6" name="Straight Arrow Connector 5"/>
          <p:cNvCxnSpPr/>
          <p:nvPr/>
        </p:nvCxnSpPr>
        <p:spPr bwMode="auto">
          <a:xfrm>
            <a:off x="457200" y="5987534"/>
            <a:ext cx="85344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 name="Straight Connector 8"/>
          <p:cNvCxnSpPr/>
          <p:nvPr/>
        </p:nvCxnSpPr>
        <p:spPr bwMode="auto">
          <a:xfrm>
            <a:off x="1676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8153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70866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a:off x="60198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a:off x="49530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a:off x="38862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p:cNvCxnSpPr/>
          <p:nvPr/>
        </p:nvCxnSpPr>
        <p:spPr bwMode="auto">
          <a:xfrm>
            <a:off x="2819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2209800" y="5987534"/>
            <a:ext cx="246862" cy="184666"/>
          </a:xfrm>
          <a:prstGeom prst="rect">
            <a:avLst/>
          </a:prstGeom>
          <a:noFill/>
        </p:spPr>
        <p:txBody>
          <a:bodyPr wrap="none" lIns="0" tIns="0" rIns="0" bIns="0" rtlCol="0">
            <a:spAutoFit/>
          </a:bodyPr>
          <a:lstStyle/>
          <a:p>
            <a:pPr algn="ctr"/>
            <a:r>
              <a:rPr lang="en-US" dirty="0" smtClean="0">
                <a:latin typeface="+mn-lt"/>
              </a:rPr>
              <a:t>Jan</a:t>
            </a:r>
            <a:endParaRPr lang="en-US" dirty="0">
              <a:latin typeface="+mn-lt"/>
            </a:endParaRPr>
          </a:p>
        </p:txBody>
      </p:sp>
      <p:sp>
        <p:nvSpPr>
          <p:cNvPr id="18" name="TextBox 17"/>
          <p:cNvSpPr txBox="1"/>
          <p:nvPr/>
        </p:nvSpPr>
        <p:spPr>
          <a:xfrm>
            <a:off x="3191582" y="5987534"/>
            <a:ext cx="264496" cy="184666"/>
          </a:xfrm>
          <a:prstGeom prst="rect">
            <a:avLst/>
          </a:prstGeom>
          <a:noFill/>
        </p:spPr>
        <p:txBody>
          <a:bodyPr wrap="none" lIns="0" tIns="0" rIns="0" bIns="0" rtlCol="0">
            <a:spAutoFit/>
          </a:bodyPr>
          <a:lstStyle/>
          <a:p>
            <a:pPr algn="ctr"/>
            <a:r>
              <a:rPr lang="en-US" dirty="0" smtClean="0">
                <a:latin typeface="+mn-lt"/>
              </a:rPr>
              <a:t>Feb</a:t>
            </a:r>
            <a:endParaRPr lang="en-US" dirty="0">
              <a:latin typeface="+mn-lt"/>
            </a:endParaRPr>
          </a:p>
        </p:txBody>
      </p:sp>
      <p:sp>
        <p:nvSpPr>
          <p:cNvPr id="19" name="TextBox 18"/>
          <p:cNvSpPr txBox="1"/>
          <p:nvPr/>
        </p:nvSpPr>
        <p:spPr>
          <a:xfrm>
            <a:off x="4258382" y="5987534"/>
            <a:ext cx="264496" cy="184666"/>
          </a:xfrm>
          <a:prstGeom prst="rect">
            <a:avLst/>
          </a:prstGeom>
          <a:noFill/>
        </p:spPr>
        <p:txBody>
          <a:bodyPr wrap="none" lIns="0" tIns="0" rIns="0" bIns="0" rtlCol="0">
            <a:spAutoFit/>
          </a:bodyPr>
          <a:lstStyle/>
          <a:p>
            <a:pPr algn="ctr"/>
            <a:r>
              <a:rPr lang="en-US" dirty="0" smtClean="0">
                <a:latin typeface="+mn-lt"/>
              </a:rPr>
              <a:t>Mar</a:t>
            </a:r>
            <a:endParaRPr lang="en-US" dirty="0">
              <a:latin typeface="+mn-lt"/>
            </a:endParaRPr>
          </a:p>
        </p:txBody>
      </p:sp>
      <p:sp>
        <p:nvSpPr>
          <p:cNvPr id="20" name="TextBox 19"/>
          <p:cNvSpPr txBox="1"/>
          <p:nvPr/>
        </p:nvSpPr>
        <p:spPr>
          <a:xfrm>
            <a:off x="5414206" y="5987534"/>
            <a:ext cx="238848" cy="184666"/>
          </a:xfrm>
          <a:prstGeom prst="rect">
            <a:avLst/>
          </a:prstGeom>
          <a:noFill/>
        </p:spPr>
        <p:txBody>
          <a:bodyPr wrap="none" lIns="0" tIns="0" rIns="0" bIns="0" rtlCol="0">
            <a:spAutoFit/>
          </a:bodyPr>
          <a:lstStyle/>
          <a:p>
            <a:pPr algn="ctr"/>
            <a:r>
              <a:rPr lang="en-US" dirty="0" smtClean="0">
                <a:latin typeface="+mn-lt"/>
              </a:rPr>
              <a:t>Apr</a:t>
            </a:r>
            <a:endParaRPr lang="en-US" dirty="0">
              <a:latin typeface="+mn-lt"/>
            </a:endParaRPr>
          </a:p>
        </p:txBody>
      </p:sp>
      <p:sp>
        <p:nvSpPr>
          <p:cNvPr id="21" name="TextBox 20"/>
          <p:cNvSpPr txBox="1"/>
          <p:nvPr/>
        </p:nvSpPr>
        <p:spPr>
          <a:xfrm>
            <a:off x="6379158" y="5987534"/>
            <a:ext cx="290144" cy="184666"/>
          </a:xfrm>
          <a:prstGeom prst="rect">
            <a:avLst/>
          </a:prstGeom>
          <a:noFill/>
        </p:spPr>
        <p:txBody>
          <a:bodyPr wrap="none" lIns="0" tIns="0" rIns="0" bIns="0" rtlCol="0">
            <a:spAutoFit/>
          </a:bodyPr>
          <a:lstStyle/>
          <a:p>
            <a:pPr algn="ctr"/>
            <a:r>
              <a:rPr lang="en-US" dirty="0" smtClean="0">
                <a:latin typeface="+mn-lt"/>
              </a:rPr>
              <a:t>May</a:t>
            </a:r>
            <a:endParaRPr lang="en-US" dirty="0">
              <a:latin typeface="+mn-lt"/>
            </a:endParaRPr>
          </a:p>
        </p:txBody>
      </p:sp>
      <p:sp>
        <p:nvSpPr>
          <p:cNvPr id="22" name="TextBox 21"/>
          <p:cNvSpPr txBox="1"/>
          <p:nvPr/>
        </p:nvSpPr>
        <p:spPr>
          <a:xfrm>
            <a:off x="7543799" y="5987534"/>
            <a:ext cx="246862" cy="184666"/>
          </a:xfrm>
          <a:prstGeom prst="rect">
            <a:avLst/>
          </a:prstGeom>
          <a:noFill/>
        </p:spPr>
        <p:txBody>
          <a:bodyPr wrap="none" lIns="0" tIns="0" rIns="0" bIns="0" rtlCol="0">
            <a:spAutoFit/>
          </a:bodyPr>
          <a:lstStyle/>
          <a:p>
            <a:pPr algn="ctr"/>
            <a:r>
              <a:rPr lang="en-US" dirty="0" smtClean="0">
                <a:latin typeface="+mn-lt"/>
              </a:rPr>
              <a:t>Jun</a:t>
            </a:r>
            <a:endParaRPr lang="en-US" dirty="0">
              <a:latin typeface="+mn-lt"/>
            </a:endParaRPr>
          </a:p>
        </p:txBody>
      </p:sp>
      <p:sp>
        <p:nvSpPr>
          <p:cNvPr id="23" name="TextBox 22"/>
          <p:cNvSpPr txBox="1"/>
          <p:nvPr/>
        </p:nvSpPr>
        <p:spPr>
          <a:xfrm>
            <a:off x="8560047" y="5987534"/>
            <a:ext cx="195566" cy="184666"/>
          </a:xfrm>
          <a:prstGeom prst="rect">
            <a:avLst/>
          </a:prstGeom>
          <a:noFill/>
        </p:spPr>
        <p:txBody>
          <a:bodyPr wrap="none" lIns="0" tIns="0" rIns="0" bIns="0" rtlCol="0">
            <a:spAutoFit/>
          </a:bodyPr>
          <a:lstStyle/>
          <a:p>
            <a:pPr algn="ctr"/>
            <a:r>
              <a:rPr lang="en-US" dirty="0" smtClean="0">
                <a:latin typeface="+mn-lt"/>
              </a:rPr>
              <a:t>Jul</a:t>
            </a:r>
            <a:endParaRPr lang="en-US" dirty="0">
              <a:latin typeface="+mn-lt"/>
            </a:endParaRPr>
          </a:p>
        </p:txBody>
      </p:sp>
      <p:sp>
        <p:nvSpPr>
          <p:cNvPr id="24" name="TextBox 23"/>
          <p:cNvSpPr txBox="1"/>
          <p:nvPr/>
        </p:nvSpPr>
        <p:spPr>
          <a:xfrm>
            <a:off x="457200" y="5606534"/>
            <a:ext cx="862416" cy="184666"/>
          </a:xfrm>
          <a:prstGeom prst="rect">
            <a:avLst/>
          </a:prstGeom>
          <a:noFill/>
        </p:spPr>
        <p:txBody>
          <a:bodyPr wrap="none" lIns="0" tIns="0" rIns="0" bIns="0" rtlCol="0">
            <a:spAutoFit/>
          </a:bodyPr>
          <a:lstStyle/>
          <a:p>
            <a:r>
              <a:rPr lang="en-US" dirty="0" smtClean="0">
                <a:latin typeface="+mn-lt"/>
              </a:rPr>
              <a:t>F2F meeting</a:t>
            </a:r>
            <a:endParaRPr lang="en-US" dirty="0">
              <a:latin typeface="+mn-lt"/>
            </a:endParaRPr>
          </a:p>
        </p:txBody>
      </p:sp>
      <p:sp>
        <p:nvSpPr>
          <p:cNvPr id="25" name="TextBox 24"/>
          <p:cNvSpPr txBox="1"/>
          <p:nvPr/>
        </p:nvSpPr>
        <p:spPr>
          <a:xfrm>
            <a:off x="457200" y="5301734"/>
            <a:ext cx="629981" cy="184666"/>
          </a:xfrm>
          <a:prstGeom prst="rect">
            <a:avLst/>
          </a:prstGeom>
          <a:noFill/>
        </p:spPr>
        <p:txBody>
          <a:bodyPr wrap="none" lIns="0" tIns="0" rIns="0" bIns="0" rtlCol="0">
            <a:spAutoFit/>
          </a:bodyPr>
          <a:lstStyle/>
          <a:p>
            <a:r>
              <a:rPr lang="en-US" dirty="0" smtClean="0">
                <a:latin typeface="+mn-lt"/>
              </a:rPr>
              <a:t>Conf Call</a:t>
            </a:r>
            <a:endParaRPr lang="en-US" dirty="0">
              <a:latin typeface="+mn-lt"/>
            </a:endParaRPr>
          </a:p>
        </p:txBody>
      </p:sp>
      <p:sp>
        <p:nvSpPr>
          <p:cNvPr id="26" name="TextBox 25"/>
          <p:cNvSpPr txBox="1"/>
          <p:nvPr/>
        </p:nvSpPr>
        <p:spPr>
          <a:xfrm>
            <a:off x="2209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7" name="TextBox 26"/>
          <p:cNvSpPr txBox="1"/>
          <p:nvPr/>
        </p:nvSpPr>
        <p:spPr>
          <a:xfrm>
            <a:off x="43434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8" name="TextBox 27"/>
          <p:cNvSpPr txBox="1"/>
          <p:nvPr/>
        </p:nvSpPr>
        <p:spPr>
          <a:xfrm>
            <a:off x="6400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9" name="TextBox 28"/>
          <p:cNvSpPr txBox="1"/>
          <p:nvPr/>
        </p:nvSpPr>
        <p:spPr>
          <a:xfrm>
            <a:off x="86106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0" name="TextBox 29"/>
          <p:cNvSpPr txBox="1"/>
          <p:nvPr/>
        </p:nvSpPr>
        <p:spPr>
          <a:xfrm>
            <a:off x="381000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1" name="TextBox 30"/>
          <p:cNvSpPr txBox="1"/>
          <p:nvPr/>
        </p:nvSpPr>
        <p:spPr>
          <a:xfrm>
            <a:off x="457200" y="2153570"/>
            <a:ext cx="2417629" cy="246221"/>
          </a:xfrm>
          <a:prstGeom prst="rect">
            <a:avLst/>
          </a:prstGeom>
          <a:noFill/>
        </p:spPr>
        <p:txBody>
          <a:bodyPr wrap="none" lIns="0" tIns="0" rIns="0" bIns="0" rtlCol="0">
            <a:spAutoFit/>
          </a:bodyPr>
          <a:lstStyle/>
          <a:p>
            <a:r>
              <a:rPr lang="en-US" sz="1600" dirty="0" smtClean="0">
                <a:latin typeface="+mn-lt"/>
              </a:rPr>
              <a:t>Draft Use cases document</a:t>
            </a:r>
            <a:endParaRPr lang="en-US" sz="1600" dirty="0">
              <a:latin typeface="+mn-lt"/>
            </a:endParaRPr>
          </a:p>
        </p:txBody>
      </p:sp>
      <p:sp>
        <p:nvSpPr>
          <p:cNvPr id="32" name="TextBox 31"/>
          <p:cNvSpPr txBox="1"/>
          <p:nvPr/>
        </p:nvSpPr>
        <p:spPr>
          <a:xfrm>
            <a:off x="457200" y="2482334"/>
            <a:ext cx="3911528" cy="246221"/>
          </a:xfrm>
          <a:prstGeom prst="rect">
            <a:avLst/>
          </a:prstGeom>
          <a:noFill/>
        </p:spPr>
        <p:txBody>
          <a:bodyPr wrap="none" lIns="0" tIns="0" rIns="0" bIns="0" rtlCol="0">
            <a:spAutoFit/>
          </a:bodyPr>
          <a:lstStyle/>
          <a:p>
            <a:r>
              <a:rPr lang="en-US" sz="1600" dirty="0" smtClean="0">
                <a:latin typeface="+mn-lt"/>
              </a:rPr>
              <a:t>Call for comments on Use cases document</a:t>
            </a:r>
            <a:endParaRPr lang="en-US" sz="1600" dirty="0">
              <a:latin typeface="+mn-lt"/>
            </a:endParaRPr>
          </a:p>
        </p:txBody>
      </p:sp>
      <p:sp>
        <p:nvSpPr>
          <p:cNvPr id="33" name="TextBox 32"/>
          <p:cNvSpPr txBox="1"/>
          <p:nvPr/>
        </p:nvSpPr>
        <p:spPr>
          <a:xfrm>
            <a:off x="457200" y="1848770"/>
            <a:ext cx="2178281" cy="246221"/>
          </a:xfrm>
          <a:prstGeom prst="rect">
            <a:avLst/>
          </a:prstGeom>
          <a:noFill/>
        </p:spPr>
        <p:txBody>
          <a:bodyPr wrap="none" lIns="0" tIns="0" rIns="0" bIns="0" rtlCol="0">
            <a:spAutoFit/>
          </a:bodyPr>
          <a:lstStyle/>
          <a:p>
            <a:r>
              <a:rPr lang="en-US" sz="1600" dirty="0" smtClean="0">
                <a:latin typeface="+mn-lt"/>
              </a:rPr>
              <a:t>Use cases contributions</a:t>
            </a:r>
            <a:endParaRPr lang="en-US" sz="1600" dirty="0">
              <a:latin typeface="+mn-lt"/>
            </a:endParaRPr>
          </a:p>
        </p:txBody>
      </p:sp>
      <p:sp>
        <p:nvSpPr>
          <p:cNvPr id="34" name="TextBox 33"/>
          <p:cNvSpPr txBox="1"/>
          <p:nvPr/>
        </p:nvSpPr>
        <p:spPr>
          <a:xfrm>
            <a:off x="457200" y="3067970"/>
            <a:ext cx="3626694" cy="246221"/>
          </a:xfrm>
          <a:prstGeom prst="rect">
            <a:avLst/>
          </a:prstGeom>
          <a:noFill/>
        </p:spPr>
        <p:txBody>
          <a:bodyPr wrap="none" lIns="0" tIns="0" rIns="0" bIns="0" rtlCol="0">
            <a:spAutoFit/>
          </a:bodyPr>
          <a:lstStyle/>
          <a:p>
            <a:r>
              <a:rPr lang="en-US" sz="1600" dirty="0" smtClean="0">
                <a:latin typeface="+mn-lt"/>
              </a:rPr>
              <a:t>Classification of functional requirements</a:t>
            </a:r>
            <a:endParaRPr lang="en-US" sz="1600" dirty="0">
              <a:latin typeface="+mn-lt"/>
            </a:endParaRPr>
          </a:p>
        </p:txBody>
      </p:sp>
      <p:sp>
        <p:nvSpPr>
          <p:cNvPr id="35" name="TextBox 34"/>
          <p:cNvSpPr txBox="1"/>
          <p:nvPr/>
        </p:nvSpPr>
        <p:spPr>
          <a:xfrm>
            <a:off x="457200" y="3677570"/>
            <a:ext cx="3033783" cy="246221"/>
          </a:xfrm>
          <a:prstGeom prst="rect">
            <a:avLst/>
          </a:prstGeom>
          <a:noFill/>
        </p:spPr>
        <p:txBody>
          <a:bodyPr wrap="none" lIns="0" tIns="0" rIns="0" bIns="0" rtlCol="0">
            <a:spAutoFit/>
          </a:bodyPr>
          <a:lstStyle/>
          <a:p>
            <a:r>
              <a:rPr lang="en-US" sz="1600" dirty="0" smtClean="0">
                <a:latin typeface="+mn-lt"/>
              </a:rPr>
              <a:t>Gap analysis to existing solutions</a:t>
            </a:r>
            <a:endParaRPr lang="en-US" sz="1600" dirty="0">
              <a:latin typeface="+mn-lt"/>
            </a:endParaRPr>
          </a:p>
        </p:txBody>
      </p:sp>
      <p:sp>
        <p:nvSpPr>
          <p:cNvPr id="37" name="TextBox 36"/>
          <p:cNvSpPr txBox="1"/>
          <p:nvPr/>
        </p:nvSpPr>
        <p:spPr>
          <a:xfrm>
            <a:off x="457200" y="3982370"/>
            <a:ext cx="2459006" cy="246221"/>
          </a:xfrm>
          <a:prstGeom prst="rect">
            <a:avLst/>
          </a:prstGeom>
          <a:noFill/>
        </p:spPr>
        <p:txBody>
          <a:bodyPr wrap="none" lIns="0" tIns="0" rIns="0" bIns="0" rtlCol="0">
            <a:spAutoFit/>
          </a:bodyPr>
          <a:lstStyle/>
          <a:p>
            <a:r>
              <a:rPr lang="en-US" sz="1600" dirty="0" smtClean="0">
                <a:solidFill>
                  <a:srgbClr val="FF0000"/>
                </a:solidFill>
                <a:latin typeface="+mn-lt"/>
              </a:rPr>
              <a:t>Socializing of gap analysis</a:t>
            </a:r>
            <a:endParaRPr lang="en-US" sz="1600" dirty="0">
              <a:solidFill>
                <a:srgbClr val="FF0000"/>
              </a:solidFill>
              <a:latin typeface="+mn-lt"/>
            </a:endParaRPr>
          </a:p>
        </p:txBody>
      </p:sp>
      <p:sp>
        <p:nvSpPr>
          <p:cNvPr id="38" name="TextBox 37"/>
          <p:cNvSpPr txBox="1"/>
          <p:nvPr/>
        </p:nvSpPr>
        <p:spPr>
          <a:xfrm>
            <a:off x="457200" y="4554379"/>
            <a:ext cx="2178481" cy="246221"/>
          </a:xfrm>
          <a:prstGeom prst="rect">
            <a:avLst/>
          </a:prstGeom>
          <a:noFill/>
        </p:spPr>
        <p:txBody>
          <a:bodyPr wrap="none" lIns="0" tIns="0" rIns="0" bIns="0" rtlCol="0">
            <a:spAutoFit/>
          </a:bodyPr>
          <a:lstStyle/>
          <a:p>
            <a:r>
              <a:rPr lang="en-US" sz="1600" dirty="0" smtClean="0">
                <a:solidFill>
                  <a:srgbClr val="FF0000"/>
                </a:solidFill>
                <a:latin typeface="+mn-lt"/>
              </a:rPr>
              <a:t>Refine scope of EC SG</a:t>
            </a:r>
            <a:endParaRPr lang="en-US" sz="1600" dirty="0">
              <a:solidFill>
                <a:srgbClr val="FF0000"/>
              </a:solidFill>
              <a:latin typeface="+mn-lt"/>
            </a:endParaRPr>
          </a:p>
        </p:txBody>
      </p:sp>
      <p:sp>
        <p:nvSpPr>
          <p:cNvPr id="39" name="TextBox 38"/>
          <p:cNvSpPr txBox="1"/>
          <p:nvPr/>
        </p:nvSpPr>
        <p:spPr>
          <a:xfrm>
            <a:off x="457200" y="2763170"/>
            <a:ext cx="2942512" cy="246221"/>
          </a:xfrm>
          <a:prstGeom prst="rect">
            <a:avLst/>
          </a:prstGeom>
          <a:noFill/>
        </p:spPr>
        <p:txBody>
          <a:bodyPr wrap="none" lIns="0" tIns="0" rIns="0" bIns="0" rtlCol="0">
            <a:spAutoFit/>
          </a:bodyPr>
          <a:lstStyle/>
          <a:p>
            <a:r>
              <a:rPr lang="en-US" sz="1600" dirty="0" smtClean="0">
                <a:latin typeface="+mn-lt"/>
              </a:rPr>
              <a:t>Use cases document finalization</a:t>
            </a:r>
            <a:endParaRPr lang="en-US" sz="1600" dirty="0">
              <a:latin typeface="+mn-lt"/>
            </a:endParaRPr>
          </a:p>
        </p:txBody>
      </p:sp>
      <p:sp>
        <p:nvSpPr>
          <p:cNvPr id="40" name="TextBox 39"/>
          <p:cNvSpPr txBox="1"/>
          <p:nvPr/>
        </p:nvSpPr>
        <p:spPr>
          <a:xfrm>
            <a:off x="2209800" y="15240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1" name="TextBox 40"/>
          <p:cNvSpPr txBox="1"/>
          <p:nvPr/>
        </p:nvSpPr>
        <p:spPr>
          <a:xfrm>
            <a:off x="2681790" y="1828801"/>
            <a:ext cx="310941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2" name="TextBox 41"/>
          <p:cNvSpPr txBox="1"/>
          <p:nvPr/>
        </p:nvSpPr>
        <p:spPr>
          <a:xfrm>
            <a:off x="4648200" y="2133600"/>
            <a:ext cx="5334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3" name="TextBox 42"/>
          <p:cNvSpPr txBox="1"/>
          <p:nvPr/>
        </p:nvSpPr>
        <p:spPr>
          <a:xfrm>
            <a:off x="5257800" y="2438400"/>
            <a:ext cx="1066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4" name="TextBox 43"/>
          <p:cNvSpPr txBox="1"/>
          <p:nvPr/>
        </p:nvSpPr>
        <p:spPr>
          <a:xfrm>
            <a:off x="6400800" y="27432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5" name="TextBox 44"/>
          <p:cNvSpPr txBox="1"/>
          <p:nvPr/>
        </p:nvSpPr>
        <p:spPr>
          <a:xfrm>
            <a:off x="5257800" y="3048000"/>
            <a:ext cx="1447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8" name="TextBox 47"/>
          <p:cNvSpPr txBox="1"/>
          <p:nvPr/>
        </p:nvSpPr>
        <p:spPr>
          <a:xfrm>
            <a:off x="457200" y="3372770"/>
            <a:ext cx="4594206" cy="246221"/>
          </a:xfrm>
          <a:prstGeom prst="rect">
            <a:avLst/>
          </a:prstGeom>
          <a:noFill/>
        </p:spPr>
        <p:txBody>
          <a:bodyPr wrap="none" lIns="0" tIns="0" rIns="0" bIns="0" rtlCol="0">
            <a:spAutoFit/>
          </a:bodyPr>
          <a:lstStyle/>
          <a:p>
            <a:r>
              <a:rPr lang="en-US" sz="1600" dirty="0" smtClean="0">
                <a:solidFill>
                  <a:srgbClr val="FF0000"/>
                </a:solidFill>
                <a:latin typeface="+mn-lt"/>
              </a:rPr>
              <a:t>F</a:t>
            </a:r>
            <a:r>
              <a:rPr lang="en-US" sz="1600" dirty="0" smtClean="0">
                <a:solidFill>
                  <a:srgbClr val="FF0000"/>
                </a:solidFill>
                <a:latin typeface="+mn-lt"/>
              </a:rPr>
              <a:t>unctional requirements within scope of IEEE 802 </a:t>
            </a:r>
            <a:endParaRPr lang="en-US" sz="1600" dirty="0">
              <a:solidFill>
                <a:srgbClr val="FF0000"/>
              </a:solidFill>
              <a:latin typeface="+mn-lt"/>
            </a:endParaRPr>
          </a:p>
        </p:txBody>
      </p:sp>
      <p:sp>
        <p:nvSpPr>
          <p:cNvPr id="49" name="TextBox 48"/>
          <p:cNvSpPr txBox="1"/>
          <p:nvPr/>
        </p:nvSpPr>
        <p:spPr>
          <a:xfrm>
            <a:off x="6096000" y="3352800"/>
            <a:ext cx="12954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0" name="TextBox 49"/>
          <p:cNvSpPr txBox="1"/>
          <p:nvPr/>
        </p:nvSpPr>
        <p:spPr>
          <a:xfrm>
            <a:off x="6400800" y="3657600"/>
            <a:ext cx="9906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1" name="TextBox 50"/>
          <p:cNvSpPr txBox="1"/>
          <p:nvPr/>
        </p:nvSpPr>
        <p:spPr>
          <a:xfrm>
            <a:off x="7391400" y="3962400"/>
            <a:ext cx="1447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2" name="TextBox 51"/>
          <p:cNvSpPr txBox="1"/>
          <p:nvPr/>
        </p:nvSpPr>
        <p:spPr>
          <a:xfrm>
            <a:off x="8610600" y="45720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6" name="TextBox 55"/>
          <p:cNvSpPr txBox="1"/>
          <p:nvPr/>
        </p:nvSpPr>
        <p:spPr>
          <a:xfrm>
            <a:off x="7239000" y="5222557"/>
            <a:ext cx="284052" cy="307777"/>
          </a:xfrm>
          <a:prstGeom prst="rect">
            <a:avLst/>
          </a:prstGeom>
          <a:noFill/>
        </p:spPr>
        <p:txBody>
          <a:bodyPr wrap="none" rtlCol="0">
            <a:spAutoFit/>
          </a:bodyPr>
          <a:lstStyle/>
          <a:p>
            <a:r>
              <a:rPr lang="en-US" sz="1400" dirty="0" smtClean="0">
                <a:latin typeface="+mn-lt"/>
              </a:rPr>
              <a:t>?</a:t>
            </a:r>
            <a:endParaRPr lang="en-US" sz="1400" dirty="0">
              <a:latin typeface="+mn-lt"/>
            </a:endParaRPr>
          </a:p>
        </p:txBody>
      </p:sp>
      <p:cxnSp>
        <p:nvCxnSpPr>
          <p:cNvPr id="5" name="Straight Connector 4"/>
          <p:cNvCxnSpPr/>
          <p:nvPr/>
        </p:nvCxnSpPr>
        <p:spPr bwMode="auto">
          <a:xfrm>
            <a:off x="8610600" y="16764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 name="TextBox 6"/>
          <p:cNvSpPr txBox="1"/>
          <p:nvPr/>
        </p:nvSpPr>
        <p:spPr>
          <a:xfrm>
            <a:off x="8305800" y="1414790"/>
            <a:ext cx="553238" cy="261610"/>
          </a:xfrm>
          <a:prstGeom prst="rect">
            <a:avLst/>
          </a:prstGeom>
          <a:noFill/>
        </p:spPr>
        <p:txBody>
          <a:bodyPr wrap="none" rtlCol="0">
            <a:spAutoFit/>
          </a:bodyPr>
          <a:lstStyle/>
          <a:p>
            <a:r>
              <a:rPr lang="en-US" sz="1100">
                <a:latin typeface="+mn-lt"/>
              </a:rPr>
              <a:t>Jul’15</a:t>
            </a:r>
          </a:p>
        </p:txBody>
      </p:sp>
      <p:cxnSp>
        <p:nvCxnSpPr>
          <p:cNvPr id="59" name="Straight Connector 58"/>
          <p:cNvCxnSpPr/>
          <p:nvPr/>
        </p:nvCxnSpPr>
        <p:spPr bwMode="auto">
          <a:xfrm>
            <a:off x="86106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61" name="Straight Connector 60"/>
          <p:cNvCxnSpPr/>
          <p:nvPr/>
        </p:nvCxnSpPr>
        <p:spPr bwMode="auto">
          <a:xfrm>
            <a:off x="4617005"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2" name="TextBox 61"/>
          <p:cNvSpPr txBox="1"/>
          <p:nvPr/>
        </p:nvSpPr>
        <p:spPr>
          <a:xfrm>
            <a:off x="4258026" y="1447800"/>
            <a:ext cx="621083" cy="261610"/>
          </a:xfrm>
          <a:prstGeom prst="rect">
            <a:avLst/>
          </a:prstGeom>
          <a:noFill/>
        </p:spPr>
        <p:txBody>
          <a:bodyPr wrap="none" rtlCol="0">
            <a:spAutoFit/>
          </a:bodyPr>
          <a:lstStyle/>
          <a:p>
            <a:r>
              <a:rPr lang="en-US" sz="1100">
                <a:latin typeface="+mn-lt"/>
              </a:rPr>
              <a:t>Mar’21</a:t>
            </a:r>
          </a:p>
        </p:txBody>
      </p:sp>
      <p:sp>
        <p:nvSpPr>
          <p:cNvPr id="57" name="TextBox 56"/>
          <p:cNvSpPr txBox="1"/>
          <p:nvPr/>
        </p:nvSpPr>
        <p:spPr>
          <a:xfrm>
            <a:off x="457200" y="4267200"/>
            <a:ext cx="4058803" cy="246221"/>
          </a:xfrm>
          <a:prstGeom prst="rect">
            <a:avLst/>
          </a:prstGeom>
          <a:noFill/>
        </p:spPr>
        <p:txBody>
          <a:bodyPr wrap="none" lIns="0" tIns="0" rIns="0" bIns="0" rtlCol="0">
            <a:spAutoFit/>
          </a:bodyPr>
          <a:lstStyle/>
          <a:p>
            <a:r>
              <a:rPr lang="en-US" sz="1600" dirty="0" smtClean="0">
                <a:solidFill>
                  <a:srgbClr val="FF0000"/>
                </a:solidFill>
                <a:latin typeface="+mn-lt"/>
              </a:rPr>
              <a:t>Potential standardization topics for IEEE 802</a:t>
            </a:r>
            <a:endParaRPr lang="en-US" sz="1600" dirty="0">
              <a:solidFill>
                <a:srgbClr val="FF0000"/>
              </a:solidFill>
              <a:latin typeface="+mn-lt"/>
            </a:endParaRPr>
          </a:p>
        </p:txBody>
      </p:sp>
      <p:sp>
        <p:nvSpPr>
          <p:cNvPr id="63" name="TextBox 62"/>
          <p:cNvSpPr txBox="1"/>
          <p:nvPr/>
        </p:nvSpPr>
        <p:spPr>
          <a:xfrm>
            <a:off x="7162800" y="4267200"/>
            <a:ext cx="1676400" cy="228600"/>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64" name="Straight Connector 63"/>
          <p:cNvCxnSpPr/>
          <p:nvPr/>
        </p:nvCxnSpPr>
        <p:spPr bwMode="auto">
          <a:xfrm>
            <a:off x="60960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65" name="Straight Connector 64"/>
          <p:cNvCxnSpPr/>
          <p:nvPr/>
        </p:nvCxnSpPr>
        <p:spPr bwMode="auto">
          <a:xfrm>
            <a:off x="52578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6" name="TextBox 65"/>
          <p:cNvSpPr txBox="1"/>
          <p:nvPr/>
        </p:nvSpPr>
        <p:spPr>
          <a:xfrm>
            <a:off x="4953000" y="1447800"/>
            <a:ext cx="600019" cy="261610"/>
          </a:xfrm>
          <a:prstGeom prst="rect">
            <a:avLst/>
          </a:prstGeom>
          <a:noFill/>
        </p:spPr>
        <p:txBody>
          <a:bodyPr wrap="none" rtlCol="0">
            <a:spAutoFit/>
          </a:bodyPr>
          <a:lstStyle/>
          <a:p>
            <a:r>
              <a:rPr lang="en-US" sz="1100">
                <a:latin typeface="+mn-lt"/>
              </a:rPr>
              <a:t>Apr’11</a:t>
            </a:r>
          </a:p>
        </p:txBody>
      </p:sp>
      <p:sp>
        <p:nvSpPr>
          <p:cNvPr id="67" name="TextBox 66"/>
          <p:cNvSpPr txBox="1"/>
          <p:nvPr/>
        </p:nvSpPr>
        <p:spPr>
          <a:xfrm>
            <a:off x="5791200" y="1447800"/>
            <a:ext cx="560952" cy="261610"/>
          </a:xfrm>
          <a:prstGeom prst="rect">
            <a:avLst/>
          </a:prstGeom>
          <a:noFill/>
        </p:spPr>
        <p:txBody>
          <a:bodyPr wrap="none" rtlCol="0">
            <a:spAutoFit/>
          </a:bodyPr>
          <a:lstStyle/>
          <a:p>
            <a:r>
              <a:rPr lang="en-US" sz="1100">
                <a:latin typeface="+mn-lt"/>
              </a:rPr>
              <a:t>May’2</a:t>
            </a:r>
          </a:p>
        </p:txBody>
      </p:sp>
      <p:sp>
        <p:nvSpPr>
          <p:cNvPr id="68" name="TextBox 67"/>
          <p:cNvSpPr txBox="1"/>
          <p:nvPr/>
        </p:nvSpPr>
        <p:spPr>
          <a:xfrm>
            <a:off x="520556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69" name="TextBox 68"/>
          <p:cNvSpPr txBox="1"/>
          <p:nvPr/>
        </p:nvSpPr>
        <p:spPr>
          <a:xfrm>
            <a:off x="605574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Tree>
    <p:extLst>
      <p:ext uri="{BB962C8B-B14F-4D97-AF65-F5344CB8AC3E}">
        <p14:creationId xmlns:p14="http://schemas.microsoft.com/office/powerpoint/2010/main" xmlns="" val="34456076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Business#7</a:t>
            </a:r>
            <a:endParaRPr lang="en-US" dirty="0"/>
          </a:p>
        </p:txBody>
      </p:sp>
      <p:sp>
        <p:nvSpPr>
          <p:cNvPr id="3" name="Content Placeholder 2"/>
          <p:cNvSpPr>
            <a:spLocks noGrp="1"/>
          </p:cNvSpPr>
          <p:nvPr>
            <p:ph idx="1"/>
          </p:nvPr>
        </p:nvSpPr>
        <p:spPr/>
        <p:txBody>
          <a:bodyPr>
            <a:normAutofit lnSpcReduction="10000"/>
          </a:bodyPr>
          <a:lstStyle/>
          <a:p>
            <a:pPr lvl="1"/>
            <a:endParaRPr lang="en-US" dirty="0" smtClean="0"/>
          </a:p>
          <a:p>
            <a:pPr lvl="0"/>
            <a:r>
              <a:rPr lang="en-US" dirty="0" smtClean="0"/>
              <a:t>Agenda </a:t>
            </a:r>
            <a:r>
              <a:rPr lang="en-US" dirty="0" smtClean="0"/>
              <a:t>for </a:t>
            </a:r>
            <a:r>
              <a:rPr lang="en-US" dirty="0" smtClean="0"/>
              <a:t>May ‘13 Waikoloa session</a:t>
            </a:r>
          </a:p>
          <a:p>
            <a:pPr lvl="1"/>
            <a:r>
              <a:rPr lang="en-US" dirty="0" smtClean="0">
                <a:hlinkClick r:id="rId2"/>
              </a:rPr>
              <a:t>https://</a:t>
            </a:r>
            <a:r>
              <a:rPr lang="en-US" dirty="0" smtClean="0">
                <a:hlinkClick r:id="rId2"/>
              </a:rPr>
              <a:t>mentor.ieee.org/omniran/dcn/13/omniran-13-0030-00-ecsg-may-2013-waikoloa-agenda.pptx</a:t>
            </a:r>
            <a:endParaRPr lang="en-US" dirty="0" smtClean="0"/>
          </a:p>
          <a:p>
            <a:pPr lvl="0"/>
            <a:r>
              <a:rPr lang="en-US" dirty="0" smtClean="0"/>
              <a:t>AOB </a:t>
            </a:r>
          </a:p>
          <a:p>
            <a:pPr lvl="1"/>
            <a:r>
              <a:rPr lang="en-US" dirty="0" smtClean="0"/>
              <a:t> </a:t>
            </a:r>
            <a:endParaRPr lang="en-US" dirty="0" smtClean="0"/>
          </a:p>
          <a:p>
            <a:pPr lvl="0"/>
            <a:r>
              <a:rPr lang="en-US" dirty="0" err="1" smtClean="0"/>
              <a:t>Adjurn</a:t>
            </a:r>
            <a:endParaRPr lang="en-US" dirty="0" smtClean="0"/>
          </a:p>
          <a:p>
            <a:pPr lvl="1"/>
            <a:r>
              <a:rPr lang="en-US" dirty="0" err="1" smtClean="0"/>
              <a:t>adjurned</a:t>
            </a:r>
            <a:r>
              <a:rPr lang="en-US" dirty="0" smtClean="0"/>
              <a:t> at </a:t>
            </a:r>
            <a:r>
              <a:rPr lang="en-US" dirty="0" smtClean="0"/>
              <a:t> </a:t>
            </a:r>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Meeting</a:t>
            </a:r>
            <a:endParaRPr lang="en-GB" dirty="0"/>
          </a:p>
        </p:txBody>
      </p:sp>
      <p:sp>
        <p:nvSpPr>
          <p:cNvPr id="3078" name="Rectangle 3"/>
          <p:cNvSpPr>
            <a:spLocks noGrp="1" noChangeArrowheads="1"/>
          </p:cNvSpPr>
          <p:nvPr>
            <p:ph type="body" idx="1"/>
          </p:nvPr>
        </p:nvSpPr>
        <p:spPr>
          <a:xfrm>
            <a:off x="457200" y="1600200"/>
            <a:ext cx="8229600" cy="4876800"/>
          </a:xfrm>
        </p:spPr>
        <p:txBody>
          <a:bodyPr>
            <a:normAutofit fontScale="77500" lnSpcReduction="20000"/>
          </a:bodyPr>
          <a:lstStyle/>
          <a:p>
            <a:r>
              <a:rPr lang="en-GB" dirty="0" smtClean="0"/>
              <a:t>Thursday</a:t>
            </a:r>
            <a:r>
              <a:rPr lang="en-GB" dirty="0"/>
              <a:t>, </a:t>
            </a:r>
            <a:r>
              <a:rPr lang="en-GB" dirty="0" smtClean="0"/>
              <a:t>May 2</a:t>
            </a:r>
            <a:r>
              <a:rPr lang="en-GB" baseline="30000" dirty="0" smtClean="0"/>
              <a:t>nd</a:t>
            </a:r>
            <a:r>
              <a:rPr lang="en-GB" dirty="0" smtClean="0"/>
              <a:t>, 2013, 09:00-10:00 AM ET</a:t>
            </a:r>
            <a:endParaRPr lang="en-GB" dirty="0"/>
          </a:p>
          <a:p>
            <a:endParaRPr lang="en-GB" dirty="0"/>
          </a:p>
          <a:p>
            <a:pPr marL="0" indent="0">
              <a:buNone/>
            </a:pPr>
            <a:r>
              <a:rPr lang="en-GB" dirty="0" smtClean="0"/>
              <a:t>Conference Call:</a:t>
            </a:r>
            <a:endParaRPr lang="en-GB" dirty="0"/>
          </a:p>
          <a:p>
            <a:r>
              <a:rPr lang="en-US" dirty="0" smtClean="0"/>
              <a:t>Call-in number: 1-(972) 445 9673  (US)</a:t>
            </a:r>
          </a:p>
          <a:p>
            <a:r>
              <a:rPr lang="en-US" dirty="0" smtClean="0"/>
              <a:t>Global numbers: </a:t>
            </a:r>
            <a:r>
              <a:rPr lang="en-US" u="sng" dirty="0" smtClean="0">
                <a:hlinkClick r:id="rId3"/>
              </a:rPr>
              <a:t>https://www2.nokiasiemensnetworks.com/nvc</a:t>
            </a:r>
            <a:endParaRPr lang="en-US" dirty="0" smtClean="0"/>
          </a:p>
          <a:p>
            <a:r>
              <a:rPr lang="en-US" dirty="0" smtClean="0"/>
              <a:t>Conference Code: </a:t>
            </a:r>
            <a:r>
              <a:rPr lang="en-US" b="1" dirty="0" smtClean="0"/>
              <a:t>433 819 2102 </a:t>
            </a:r>
            <a:r>
              <a:rPr lang="en-US" dirty="0" smtClean="0"/>
              <a:t>#</a:t>
            </a:r>
          </a:p>
          <a:p>
            <a:endParaRPr lang="en-US" dirty="0" smtClean="0"/>
          </a:p>
          <a:p>
            <a:pPr>
              <a:buNone/>
            </a:pPr>
            <a:r>
              <a:rPr lang="en-US" dirty="0" err="1" smtClean="0"/>
              <a:t>WebEX</a:t>
            </a:r>
            <a:r>
              <a:rPr lang="en-US" dirty="0" smtClean="0"/>
              <a:t/>
            </a:r>
            <a:br>
              <a:rPr lang="en-US" dirty="0" smtClean="0"/>
            </a:br>
            <a:r>
              <a:rPr lang="en-US" u="sng" dirty="0" smtClean="0">
                <a:hlinkClick r:id="rId4"/>
              </a:rPr>
              <a:t>https://nsn.webex.com/nsn/j.php?J=706037886&amp;PW=NNDZhN2YwZGZh</a:t>
            </a:r>
            <a:endParaRPr lang="en-US" u="sng" dirty="0" smtClean="0"/>
          </a:p>
          <a:p>
            <a:r>
              <a:rPr lang="en-US" dirty="0" smtClean="0"/>
              <a:t>Meeting Number: </a:t>
            </a:r>
            <a:r>
              <a:rPr lang="en-US" b="1" dirty="0" smtClean="0"/>
              <a:t>706 037 886</a:t>
            </a:r>
            <a:endParaRPr lang="en-US" b="1" dirty="0" smtClean="0"/>
          </a:p>
          <a:p>
            <a:r>
              <a:rPr lang="en-US" dirty="0" smtClean="0"/>
              <a:t>Meeting Password: </a:t>
            </a:r>
            <a:r>
              <a:rPr lang="en-US" b="1" dirty="0" smtClean="0"/>
              <a:t>OmniRAN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Monotype Sorts" charset="0"/>
              <a:buChar char="l"/>
            </a:pPr>
            <a:r>
              <a:rPr lang="en-US" sz="130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0"/>
              <a:buChar char="l"/>
            </a:pPr>
            <a:r>
              <a:rPr lang="en-GB" sz="1300">
                <a:solidFill>
                  <a:srgbClr val="000099"/>
                </a:solidFill>
                <a:latin typeface="Arial" charset="0"/>
              </a:rPr>
              <a:t>Technical considerations remain primary focus</a:t>
            </a:r>
            <a:endParaRPr lang="en-US" sz="1300">
              <a:solidFill>
                <a:srgbClr val="000099"/>
              </a:solidFill>
              <a:latin typeface="Arial" charset="0"/>
            </a:endParaRP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a:solidFill>
                  <a:srgbClr val="000099"/>
                </a:solidFill>
                <a:latin typeface="Arial" charset="0"/>
              </a:rPr>
              <a:t>---------------------------------------------------------------   </a:t>
            </a:r>
          </a:p>
          <a:p>
            <a:pPr marL="230188" indent="-230188" algn="ctr">
              <a:lnSpc>
                <a:spcPct val="80000"/>
              </a:lnSpc>
              <a:buClr>
                <a:srgbClr val="CC3300"/>
              </a:buClr>
              <a:buSzPct val="50000"/>
              <a:buNone/>
            </a:pPr>
            <a:r>
              <a:rPr lang="en-US" sz="1200" b="1">
                <a:solidFill>
                  <a:srgbClr val="000099"/>
                </a:solidFill>
                <a:latin typeface="Arial" charset="0"/>
              </a:rPr>
              <a:t>If you have questions, contact the IEEE-SA Standards Board Patent Committee Administrator at patcom@ieee.org or visit http://standards.ieee.org/about/sasb/patcom/index.html </a:t>
            </a:r>
            <a:br>
              <a:rPr lang="en-US" sz="1200" b="1">
                <a:solidFill>
                  <a:srgbClr val="000099"/>
                </a:solidFill>
                <a:latin typeface="Arial" charset="0"/>
              </a:rPr>
            </a:b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a:p>
            <a:pPr marL="230188" indent="-230188" algn="ctr">
              <a:lnSpc>
                <a:spcPct val="80000"/>
              </a:lnSpc>
              <a:buClr>
                <a:srgbClr val="CC3300"/>
              </a:buClr>
              <a:buSzPct val="50000"/>
              <a:buNone/>
            </a:pP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This slide set is available </a:t>
            </a:r>
            <a:br>
              <a:rPr lang="en-US" sz="1200" b="1">
                <a:solidFill>
                  <a:srgbClr val="000099"/>
                </a:solidFill>
                <a:latin typeface="Arial" charset="0"/>
              </a:rPr>
            </a:br>
            <a:r>
              <a:rPr lang="en-US" sz="1200" b="1">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 xmlns:p14="http://schemas.microsoft.com/office/powerpoint/2010/main"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br>
              <a:rPr lang="en-US" dirty="0"/>
            </a:br>
            <a:r>
              <a:rPr lang="en-GB" dirty="0" smtClean="0"/>
              <a:t>Thursday, May 2</a:t>
            </a:r>
            <a:r>
              <a:rPr lang="en-GB" baseline="30000" dirty="0" smtClean="0"/>
              <a:t>nd</a:t>
            </a:r>
            <a:r>
              <a:rPr lang="en-GB" dirty="0" smtClean="0"/>
              <a:t>, 09:00–10:00am ET</a:t>
            </a:r>
            <a:endParaRPr lang="en-US" dirty="0"/>
          </a:p>
        </p:txBody>
      </p:sp>
      <p:sp>
        <p:nvSpPr>
          <p:cNvPr id="4104" name="Rectangle 5"/>
          <p:cNvSpPr>
            <a:spLocks noGrp="1" noChangeArrowheads="1"/>
          </p:cNvSpPr>
          <p:nvPr>
            <p:ph type="body" idx="1"/>
          </p:nvPr>
        </p:nvSpPr>
        <p:spPr/>
        <p:txBody>
          <a:bodyPr>
            <a:normAutofit fontScale="92500" lnSpcReduction="20000"/>
          </a:bodyPr>
          <a:lstStyle/>
          <a:p>
            <a:r>
              <a:rPr lang="en-GB" sz="2600" dirty="0" smtClean="0"/>
              <a:t>Call Meeting to Order</a:t>
            </a:r>
          </a:p>
          <a:p>
            <a:r>
              <a:rPr lang="en-GB" sz="2600" dirty="0" smtClean="0"/>
              <a:t>Secretary position</a:t>
            </a:r>
          </a:p>
          <a:p>
            <a:r>
              <a:rPr lang="en-US" sz="2600" dirty="0" smtClean="0"/>
              <a:t>Approval of minutes</a:t>
            </a:r>
          </a:p>
          <a:p>
            <a:pPr lvl="0"/>
            <a:r>
              <a:rPr lang="en-US" sz="2600" dirty="0" smtClean="0"/>
              <a:t>Reports</a:t>
            </a:r>
          </a:p>
          <a:p>
            <a:pPr lvl="0"/>
            <a:r>
              <a:rPr lang="en-US" sz="2600" dirty="0" smtClean="0"/>
              <a:t>Conclusion on list of use cases</a:t>
            </a:r>
          </a:p>
          <a:p>
            <a:pPr lvl="0"/>
            <a:r>
              <a:rPr lang="en-US" sz="2600" dirty="0" smtClean="0"/>
              <a:t>Draft use cases document</a:t>
            </a:r>
          </a:p>
          <a:p>
            <a:pPr lvl="0"/>
            <a:r>
              <a:rPr lang="en-US" sz="2600" dirty="0" smtClean="0"/>
              <a:t>Call for comments on use cases document</a:t>
            </a:r>
          </a:p>
          <a:p>
            <a:pPr lvl="0"/>
            <a:r>
              <a:rPr lang="en-US" sz="2600" dirty="0" smtClean="0"/>
              <a:t>Classification of functional requirements</a:t>
            </a:r>
          </a:p>
          <a:p>
            <a:pPr lvl="0"/>
            <a:r>
              <a:rPr lang="en-US" sz="2600" dirty="0" smtClean="0"/>
              <a:t>Review of project plan and timeline</a:t>
            </a:r>
          </a:p>
          <a:p>
            <a:pPr lvl="0"/>
            <a:r>
              <a:rPr lang="en-US" sz="2600" dirty="0" smtClean="0"/>
              <a:t>Agenda for May ’13 interim session</a:t>
            </a:r>
          </a:p>
          <a:p>
            <a:pPr lvl="0"/>
            <a:r>
              <a:rPr lang="en-US" sz="2600" dirty="0" smtClean="0"/>
              <a:t>AOB </a:t>
            </a:r>
          </a:p>
          <a:p>
            <a:r>
              <a:rPr lang="en-US" sz="2600" dirty="0" err="1" smtClean="0"/>
              <a:t>Adjurn</a:t>
            </a:r>
            <a:endParaRPr lang="en-US" sz="2600"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0"/>
            <a:ext cx="8229600" cy="4830763"/>
          </a:xfrm>
        </p:spPr>
        <p:txBody>
          <a:bodyPr/>
          <a:lstStyle/>
          <a:p>
            <a:r>
              <a:rPr lang="en-GB" sz="2400" dirty="0" smtClean="0"/>
              <a:t>Call Meeting to Order</a:t>
            </a:r>
          </a:p>
          <a:p>
            <a:r>
              <a:rPr lang="en-GB" sz="2400" dirty="0" smtClean="0"/>
              <a:t>Appointment of recording </a:t>
            </a:r>
            <a:r>
              <a:rPr lang="en-GB" sz="2400" dirty="0" smtClean="0"/>
              <a:t>secretary</a:t>
            </a:r>
          </a:p>
          <a:p>
            <a:pPr lvl="1"/>
            <a:r>
              <a:rPr lang="en-GB" sz="2000" dirty="0" smtClean="0"/>
              <a:t> </a:t>
            </a:r>
            <a:endParaRPr lang="en-GB" sz="2000" dirty="0" smtClean="0"/>
          </a:p>
          <a:p>
            <a:r>
              <a:rPr lang="en-GB" sz="2400" dirty="0" smtClean="0"/>
              <a:t>Roll </a:t>
            </a:r>
            <a:r>
              <a:rPr lang="en-GB" sz="2400" dirty="0" smtClean="0"/>
              <a:t>Call</a:t>
            </a:r>
          </a:p>
          <a:p>
            <a:endParaRPr lang="en-US" dirty="0"/>
          </a:p>
        </p:txBody>
      </p:sp>
      <p:graphicFrame>
        <p:nvGraphicFramePr>
          <p:cNvPr id="4" name="Table 3"/>
          <p:cNvGraphicFramePr>
            <a:graphicFrameLocks noGrp="1"/>
          </p:cNvGraphicFramePr>
          <p:nvPr/>
        </p:nvGraphicFramePr>
        <p:xfrm>
          <a:off x="914400" y="2971800"/>
          <a:ext cx="7772400" cy="33528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accent1"/>
                          </a:solidFill>
                        </a:rPr>
                        <a:t>Max Riegel</a:t>
                      </a:r>
                      <a:endParaRPr lang="en-US" sz="1400" dirty="0">
                        <a:solidFill>
                          <a:schemeClr val="accent1"/>
                        </a:solidFill>
                      </a:endParaRPr>
                    </a:p>
                  </a:txBody>
                  <a:tcPr/>
                </a:tc>
                <a:tc>
                  <a:txBody>
                    <a:bodyPr/>
                    <a:lstStyle/>
                    <a:p>
                      <a:r>
                        <a:rPr lang="en-US" sz="1400" dirty="0" smtClean="0">
                          <a:solidFill>
                            <a:schemeClr val="accent1"/>
                          </a:solidFill>
                        </a:rPr>
                        <a:t>NSN</a:t>
                      </a:r>
                      <a:endParaRPr lang="en-US" sz="1400" dirty="0">
                        <a:solidFill>
                          <a:schemeClr val="accent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r>
                        <a:rPr lang="en-US" sz="1400" dirty="0" smtClean="0">
                          <a:solidFill>
                            <a:schemeClr val="accent1"/>
                          </a:solidFill>
                        </a:rPr>
                        <a:t>Juan Carlos Zuniga</a:t>
                      </a:r>
                      <a:endParaRPr lang="en-US" sz="1400" dirty="0">
                        <a:solidFill>
                          <a:schemeClr val="accent1"/>
                        </a:solidFill>
                      </a:endParaRPr>
                    </a:p>
                  </a:txBody>
                  <a:tcPr/>
                </a:tc>
                <a:tc>
                  <a:txBody>
                    <a:bodyPr/>
                    <a:lstStyle/>
                    <a:p>
                      <a:r>
                        <a:rPr lang="en-US" sz="1400" dirty="0" err="1" smtClean="0">
                          <a:solidFill>
                            <a:schemeClr val="accent1"/>
                          </a:solidFill>
                        </a:rPr>
                        <a:t>Interdigital</a:t>
                      </a:r>
                      <a:endParaRPr lang="en-US" sz="1400" dirty="0">
                        <a:solidFill>
                          <a:schemeClr val="accent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solidFill>
                            <a:schemeClr val="accent1"/>
                          </a:solidFill>
                        </a:rPr>
                        <a:t>Antonio de la Oliva</a:t>
                      </a:r>
                      <a:endParaRPr lang="en-US" sz="1400" dirty="0">
                        <a:solidFill>
                          <a:schemeClr val="accent1"/>
                        </a:solidFill>
                      </a:endParaRPr>
                    </a:p>
                  </a:txBody>
                  <a:tcPr/>
                </a:tc>
                <a:tc>
                  <a:txBody>
                    <a:bodyPr/>
                    <a:lstStyle/>
                    <a:p>
                      <a:r>
                        <a:rPr lang="en-US" sz="1400" dirty="0" smtClean="0">
                          <a:solidFill>
                            <a:schemeClr val="accent1"/>
                          </a:solidFill>
                        </a:rPr>
                        <a:t>UC3M</a:t>
                      </a:r>
                      <a:endParaRPr lang="en-US" sz="1400" dirty="0">
                        <a:solidFill>
                          <a:schemeClr val="accent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r>
                        <a:rPr lang="en-US" sz="1400" dirty="0" err="1" smtClean="0">
                          <a:solidFill>
                            <a:schemeClr val="accent1"/>
                          </a:solidFill>
                        </a:rPr>
                        <a:t>Hyeong</a:t>
                      </a:r>
                      <a:r>
                        <a:rPr lang="en-US" sz="1400" dirty="0" smtClean="0">
                          <a:solidFill>
                            <a:schemeClr val="accent1"/>
                          </a:solidFill>
                        </a:rPr>
                        <a:t>-Ho Lee</a:t>
                      </a:r>
                      <a:endParaRPr lang="en-US" sz="1400" dirty="0">
                        <a:solidFill>
                          <a:schemeClr val="accent1"/>
                        </a:solidFill>
                      </a:endParaRPr>
                    </a:p>
                  </a:txBody>
                  <a:tcPr/>
                </a:tc>
                <a:tc>
                  <a:txBody>
                    <a:bodyPr/>
                    <a:lstStyle/>
                    <a:p>
                      <a:r>
                        <a:rPr lang="en-US" sz="1400" dirty="0" smtClean="0">
                          <a:solidFill>
                            <a:schemeClr val="accent1"/>
                          </a:solidFill>
                        </a:rPr>
                        <a:t>ETRI</a:t>
                      </a:r>
                      <a:endParaRPr lang="en-US" sz="1400" dirty="0">
                        <a:solidFill>
                          <a:schemeClr val="accent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solidFill>
                            <a:schemeClr val="accent1"/>
                          </a:solidFill>
                        </a:rPr>
                        <a:t>Roger Marks</a:t>
                      </a:r>
                      <a:endParaRPr lang="en-US" sz="1400" dirty="0">
                        <a:solidFill>
                          <a:schemeClr val="accent1"/>
                        </a:solidFill>
                      </a:endParaRPr>
                    </a:p>
                  </a:txBody>
                  <a:tcPr/>
                </a:tc>
                <a:tc>
                  <a:txBody>
                    <a:bodyPr/>
                    <a:lstStyle/>
                    <a:p>
                      <a:r>
                        <a:rPr lang="en-US" sz="1400" dirty="0" err="1" smtClean="0">
                          <a:solidFill>
                            <a:schemeClr val="accent1"/>
                          </a:solidFill>
                        </a:rPr>
                        <a:t>Consensii</a:t>
                      </a:r>
                      <a:endParaRPr lang="en-US" sz="1400" dirty="0">
                        <a:solidFill>
                          <a:schemeClr val="accent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r>
                        <a:rPr lang="en-US" sz="1400" dirty="0" smtClean="0">
                          <a:solidFill>
                            <a:schemeClr val="accent1"/>
                          </a:solidFill>
                        </a:rPr>
                        <a:t>Walter </a:t>
                      </a:r>
                      <a:r>
                        <a:rPr lang="en-US" sz="1400" dirty="0" err="1" smtClean="0">
                          <a:solidFill>
                            <a:schemeClr val="accent1"/>
                          </a:solidFill>
                        </a:rPr>
                        <a:t>Pienciak</a:t>
                      </a:r>
                      <a:endParaRPr lang="en-US" sz="1400" dirty="0">
                        <a:solidFill>
                          <a:schemeClr val="accent1"/>
                        </a:solidFill>
                      </a:endParaRPr>
                    </a:p>
                  </a:txBody>
                  <a:tcPr/>
                </a:tc>
                <a:tc>
                  <a:txBody>
                    <a:bodyPr/>
                    <a:lstStyle/>
                    <a:p>
                      <a:r>
                        <a:rPr lang="en-US" sz="1400" dirty="0" smtClean="0">
                          <a:solidFill>
                            <a:schemeClr val="accent1"/>
                          </a:solidFill>
                        </a:rPr>
                        <a:t>IEEE SA</a:t>
                      </a:r>
                      <a:endParaRPr lang="en-US" sz="1400" dirty="0">
                        <a:solidFill>
                          <a:schemeClr val="accent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r>
                        <a:rPr lang="en-US" sz="1400" dirty="0" smtClean="0">
                          <a:solidFill>
                            <a:schemeClr val="accent1"/>
                          </a:solidFill>
                        </a:rPr>
                        <a:t>Hyunho Park</a:t>
                      </a:r>
                    </a:p>
                  </a:txBody>
                  <a:tcPr/>
                </a:tc>
                <a:tc>
                  <a:txBody>
                    <a:bodyPr/>
                    <a:lstStyle/>
                    <a:p>
                      <a:r>
                        <a:rPr lang="en-US" sz="1400" dirty="0" smtClean="0">
                          <a:solidFill>
                            <a:schemeClr val="accent1"/>
                          </a:solidFill>
                        </a:rPr>
                        <a:t>ETRI</a:t>
                      </a:r>
                      <a:endParaRPr lang="en-US" sz="1400" dirty="0">
                        <a:solidFill>
                          <a:schemeClr val="accent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a:p>
                  </a:txBody>
                  <a:tcPr/>
                </a:tc>
                <a:tc>
                  <a:txBody>
                    <a:bodyPr/>
                    <a:lstStyle/>
                    <a:p>
                      <a:endParaRPr lang="en-US" sz="140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a:p>
                  </a:txBody>
                  <a:tcPr/>
                </a:tc>
                <a:tc>
                  <a:txBody>
                    <a:bodyPr/>
                    <a:lstStyle/>
                    <a:p>
                      <a:endParaRPr lang="en-US" sz="140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a:p>
                  </a:txBody>
                  <a:tcPr/>
                </a:tc>
                <a:tc>
                  <a:txBody>
                    <a:bodyPr/>
                    <a:lstStyle/>
                    <a:p>
                      <a:endParaRPr lang="en-US" sz="140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p:txBody>
          <a:bodyPr>
            <a:normAutofit/>
          </a:bodyPr>
          <a:lstStyle/>
          <a:p>
            <a:pPr lvl="0"/>
            <a:r>
              <a:rPr lang="en-US" dirty="0" smtClean="0"/>
              <a:t>Approval of agenda</a:t>
            </a:r>
          </a:p>
          <a:p>
            <a:pPr lvl="1"/>
            <a:r>
              <a:rPr lang="en-US" dirty="0" smtClean="0"/>
              <a:t> </a:t>
            </a:r>
          </a:p>
          <a:p>
            <a:pPr lvl="0"/>
            <a:r>
              <a:rPr lang="en-US" dirty="0" smtClean="0"/>
              <a:t>Approval of minutes</a:t>
            </a:r>
          </a:p>
          <a:p>
            <a:pPr lvl="1"/>
            <a:r>
              <a:rPr lang="en-US" dirty="0" smtClean="0"/>
              <a:t> </a:t>
            </a:r>
          </a:p>
          <a:p>
            <a:pPr lvl="0"/>
            <a:r>
              <a:rPr lang="en-US" dirty="0" smtClean="0"/>
              <a:t>Reports</a:t>
            </a:r>
            <a:endParaRPr lang="en-US" dirty="0"/>
          </a:p>
          <a:p>
            <a:pPr lvl="1"/>
            <a:r>
              <a:rPr lang="en-US" dirty="0" smtClean="0"/>
              <a:t> </a:t>
            </a:r>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1024</Words>
  <Application>Microsoft Office PowerPoint</Application>
  <PresentationFormat>On-screen Show (4:3)</PresentationFormat>
  <Paragraphs>188</Paragraphs>
  <Slides>14</Slides>
  <Notes>5</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Template</vt:lpstr>
      <vt:lpstr>OmniRAN EC SG  May 2nd, 2013 Conference Call</vt:lpstr>
      <vt:lpstr>Meeting</vt:lpstr>
      <vt:lpstr>Guidelines for IEEE-SA Meetings</vt:lpstr>
      <vt:lpstr>Resources – URLs</vt:lpstr>
      <vt:lpstr>Meeting Etiquette</vt:lpstr>
      <vt:lpstr>LMSC Operations Manual</vt:lpstr>
      <vt:lpstr>Agenda Thursday, May 2nd, 09:00–10:00am ET</vt:lpstr>
      <vt:lpstr>Business#1</vt:lpstr>
      <vt:lpstr>Business #2</vt:lpstr>
      <vt:lpstr>Business #3</vt:lpstr>
      <vt:lpstr>Business #4 Task of OmniRAN EC SG</vt:lpstr>
      <vt:lpstr>Business #5 Plan and Timeline (EC SG Motion)</vt:lpstr>
      <vt:lpstr>Business #6 Plan and Timeline (EC SG Motion)</vt:lpstr>
      <vt:lpstr>Business#7</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198</cp:revision>
  <cp:lastPrinted>1998-02-10T13:28:06Z</cp:lastPrinted>
  <dcterms:created xsi:type="dcterms:W3CDTF">2011-12-30T17:06:23Z</dcterms:created>
  <dcterms:modified xsi:type="dcterms:W3CDTF">2013-05-02T08:22:28Z</dcterms:modified>
</cp:coreProperties>
</file>