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3" r:id="rId4"/>
    <p:sldId id="271" r:id="rId5"/>
    <p:sldId id="272" r:id="rId6"/>
    <p:sldId id="273" r:id="rId7"/>
    <p:sldId id="266" r:id="rId8"/>
    <p:sldId id="284" r:id="rId9"/>
    <p:sldId id="285" r:id="rId10"/>
    <p:sldId id="290" r:id="rId11"/>
    <p:sldId id="286" r:id="rId12"/>
    <p:sldId id="292" r:id="rId13"/>
    <p:sldId id="293" r:id="rId14"/>
    <p:sldId id="29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44" d="100"/>
          <a:sy n="144" d="100"/>
        </p:scale>
        <p:origin x="-6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omniran-13-0031-01-ecsg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32-01-0000-ieee-802-scope-of-omniran.pptx" TargetMode="External"/><Relationship Id="rId2" Type="http://schemas.openxmlformats.org/officeDocument/2006/relationships/hyperlink" Target="https://mentor.ieee.org/omniran/dcn/13/omniran-13-0032-00-0000-ieee-802-scope-of-omniran.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3/omniran-13-0030-01-ecsg-may-2013-waikoloa-agenda.pptx" TargetMode="External"/><Relationship Id="rId2" Type="http://schemas.openxmlformats.org/officeDocument/2006/relationships/hyperlink" Target="https://mentor.ieee.org/omniran/dcn/13/omniran-13-0030-00-ecsg-may-2013-waikoloa-agenda.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6037886&amp;PW=NNDZhN2YwZGZh"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May 2</a:t>
            </a:r>
            <a:r>
              <a:rPr lang="en-US" baseline="30000" dirty="0" smtClean="0"/>
              <a:t>nd</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2013-05-02</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pPr lvl="0"/>
            <a:r>
              <a:rPr lang="en-US" dirty="0" smtClean="0"/>
              <a:t>Contributions on OmniRAN use cases</a:t>
            </a:r>
          </a:p>
          <a:p>
            <a:pPr lvl="1"/>
            <a:r>
              <a:rPr lang="en-US" dirty="0" smtClean="0"/>
              <a:t> no new </a:t>
            </a:r>
            <a:r>
              <a:rPr lang="en-US" dirty="0" smtClean="0"/>
              <a:t>contributions available</a:t>
            </a:r>
            <a:endParaRPr lang="en-US" dirty="0" smtClean="0"/>
          </a:p>
          <a:p>
            <a:pPr lvl="0"/>
            <a:r>
              <a:rPr lang="en-US" dirty="0" smtClean="0"/>
              <a:t>Draft use cases document</a:t>
            </a:r>
          </a:p>
          <a:p>
            <a:pPr lvl="1"/>
            <a:r>
              <a:rPr lang="en-US" dirty="0" smtClean="0"/>
              <a:t> no </a:t>
            </a:r>
            <a:r>
              <a:rPr lang="en-US" dirty="0" smtClean="0"/>
              <a:t>new input </a:t>
            </a:r>
            <a:r>
              <a:rPr lang="en-US" dirty="0" smtClean="0"/>
              <a:t>for this session</a:t>
            </a:r>
          </a:p>
          <a:p>
            <a:pPr lvl="0"/>
            <a:r>
              <a:rPr lang="en-US" dirty="0" smtClean="0"/>
              <a:t>Call for comments on use cases document</a:t>
            </a:r>
          </a:p>
          <a:p>
            <a:pPr lvl="1"/>
            <a:r>
              <a:rPr lang="en-US" dirty="0" smtClean="0"/>
              <a:t> no comments </a:t>
            </a:r>
            <a:r>
              <a:rPr lang="en-US" dirty="0" smtClean="0"/>
              <a:t>received so far</a:t>
            </a:r>
            <a:endParaRPr lang="en-US" dirty="0" smtClean="0"/>
          </a:p>
          <a:p>
            <a:pPr lvl="0"/>
            <a:r>
              <a:rPr lang="en-US" dirty="0" smtClean="0"/>
              <a:t>Classification of functional requirements</a:t>
            </a:r>
          </a:p>
          <a:p>
            <a:pPr lvl="1"/>
            <a:r>
              <a:rPr lang="en-US" dirty="0" smtClean="0">
                <a:hlinkClick r:id="rId2"/>
              </a:rPr>
              <a:t>https</a:t>
            </a:r>
            <a:r>
              <a:rPr lang="en-US" dirty="0" smtClean="0">
                <a:hlinkClick r:id="rId2"/>
              </a:rPr>
              <a:t>://</a:t>
            </a:r>
            <a:r>
              <a:rPr lang="en-US" dirty="0" smtClean="0">
                <a:hlinkClick r:id="rId2"/>
              </a:rPr>
              <a:t>mentor.ieee.org/omniran/dcn/13/omniran-13-0032-00-0000-ieee-802-scope-of-omniran.pptx</a:t>
            </a:r>
            <a:endParaRPr lang="en-US" dirty="0" smtClean="0"/>
          </a:p>
          <a:p>
            <a:pPr lvl="1"/>
            <a:r>
              <a:rPr lang="en-US" dirty="0" smtClean="0"/>
              <a:t>contribution considered helpful to structure results of OmniRAN for acceptance by IEEE 802 and communication with other SDOs</a:t>
            </a:r>
          </a:p>
          <a:p>
            <a:pPr lvl="1"/>
            <a:r>
              <a:rPr lang="en-US" dirty="0" smtClean="0"/>
              <a:t>Revision of f</a:t>
            </a:r>
            <a:r>
              <a:rPr lang="en-US" dirty="0" smtClean="0"/>
              <a:t>igure on slide 16 requested to more </a:t>
            </a:r>
            <a:r>
              <a:rPr lang="en-US" dirty="0" smtClean="0"/>
              <a:t>clearly </a:t>
            </a:r>
            <a:r>
              <a:rPr lang="en-US" dirty="0" smtClean="0"/>
              <a:t>distinguish R1 from the other reference points and to be more specific that R3 control does not address physical layer parameters on the wired backhaul</a:t>
            </a:r>
          </a:p>
          <a:p>
            <a:pPr lvl="1"/>
            <a:r>
              <a:rPr lang="en-US" dirty="0" smtClean="0"/>
              <a:t>Conclusion on slide 19 should also mention the creation of an informative document specifying the overall OmniRAN architecture</a:t>
            </a:r>
            <a:endParaRPr lang="en-US" dirty="0" smtClean="0"/>
          </a:p>
          <a:p>
            <a:pPr lvl="1"/>
            <a:r>
              <a:rPr lang="en-US" dirty="0" smtClean="0"/>
              <a:t>revised slides uploaded after call </a:t>
            </a:r>
            <a:r>
              <a:rPr lang="en-US" dirty="0" smtClean="0"/>
              <a:t>under </a:t>
            </a:r>
            <a:r>
              <a:rPr lang="en-US" dirty="0" smtClean="0">
                <a:hlinkClick r:id="rId3"/>
              </a:rPr>
              <a:t>https://</a:t>
            </a:r>
            <a:r>
              <a:rPr lang="en-US" dirty="0" smtClean="0">
                <a:hlinkClick r:id="rId3"/>
              </a:rPr>
              <a:t>mentor.ieee.org/omniran/dcn/13/omniran-13-0032-01-0000-ieee-802-scope-of-omniran.pptx</a:t>
            </a:r>
            <a:endParaRPr lang="en-US" dirty="0" smtClean="0"/>
          </a:p>
          <a:p>
            <a:pPr lvl="0"/>
            <a:r>
              <a:rPr lang="en-US" dirty="0" smtClean="0"/>
              <a:t>Review of project plan and timeline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Business #4</a:t>
            </a:r>
            <a:br>
              <a:rPr lang="en-US" dirty="0" smtClean="0"/>
            </a:br>
            <a:r>
              <a:rPr lang="en-US" dirty="0" smtClean="0"/>
              <a:t>Task of OmniRAN EC SG</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r>
              <a:rPr lang="en-US" dirty="0" smtClean="0"/>
              <a:t>Having performed that gap analysis, define a crisp scope of the ECSG (target 15 words or less);</a:t>
            </a:r>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1" name="Straight Connector 70"/>
          <p:cNvCxnSpPr/>
          <p:nvPr/>
        </p:nvCxnSpPr>
        <p:spPr bwMode="auto">
          <a:xfrm>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72" name="Straight Connector 71"/>
          <p:cNvCxnSpPr/>
          <p:nvPr/>
        </p:nvCxnSpPr>
        <p:spPr bwMode="auto">
          <a:xfrm flipV="1">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73" name="Right Arrow 72"/>
          <p:cNvSpPr/>
          <p:nvPr/>
        </p:nvSpPr>
        <p:spPr bwMode="auto">
          <a:xfrm>
            <a:off x="6781800" y="2308671"/>
            <a:ext cx="2209800" cy="1752600"/>
          </a:xfrm>
          <a:prstGeom prst="rightArrow">
            <a:avLst>
              <a:gd name="adj1" fmla="val 80871"/>
              <a:gd name="adj2" fmla="val 18056"/>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Stretch activities out until</a:t>
            </a:r>
            <a:r>
              <a:rPr kumimoji="0" lang="en-US" sz="1400" b="0" i="0" u="none" strike="noStrike" cap="none" normalizeH="0" dirty="0" smtClean="0">
                <a:ln>
                  <a:noFill/>
                </a:ln>
                <a:solidFill>
                  <a:srgbClr val="FF0000"/>
                </a:solidFill>
                <a:effectLst/>
                <a:latin typeface="+mn-lt"/>
              </a:rPr>
              <a:t> end of Jul’13 plenary</a:t>
            </a:r>
          </a:p>
          <a:p>
            <a:pPr marL="0" marR="0" indent="0" algn="l" defTabSz="914400" rtl="0" eaLnBrk="0" fontAlgn="base" latinLnBrk="0" hangingPunct="0">
              <a:lnSpc>
                <a:spcPct val="100000"/>
              </a:lnSpc>
              <a:spcBef>
                <a:spcPct val="0"/>
              </a:spcBef>
              <a:spcAft>
                <a:spcPct val="0"/>
              </a:spcAft>
              <a:buClrTx/>
              <a:buSzTx/>
              <a:buFontTx/>
              <a:buNone/>
              <a:tabLst/>
            </a:pPr>
            <a:r>
              <a:rPr lang="en-US" sz="1400" baseline="0" dirty="0" smtClean="0">
                <a:solidFill>
                  <a:srgbClr val="FF0000"/>
                </a:solidFill>
                <a:latin typeface="+mn-lt"/>
              </a:rPr>
              <a:t>Socialize results with IEEE 802 and external SDOs</a:t>
            </a:r>
            <a:endParaRPr kumimoji="0" lang="en-US" sz="1400" b="0" i="0" u="none" strike="noStrike" cap="none" normalizeH="0" baseline="0" dirty="0">
              <a:ln>
                <a:noFill/>
              </a:ln>
              <a:solidFill>
                <a:srgbClr val="FF0000"/>
              </a:solidFill>
              <a:effectLst/>
              <a:latin typeface="+mn-lt"/>
            </a:endParaRPr>
          </a:p>
        </p:txBody>
      </p:sp>
      <p:cxnSp>
        <p:nvCxnSpPr>
          <p:cNvPr id="75" name="Straight Connector 74"/>
          <p:cNvCxnSpPr/>
          <p:nvPr/>
        </p:nvCxnSpPr>
        <p:spPr bwMode="auto">
          <a:xfrm>
            <a:off x="152400" y="4000185"/>
            <a:ext cx="8763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 xmlns:p14="http://schemas.microsoft.com/office/powerpoint/2010/main" val="344560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FF0000"/>
                </a:solidFill>
                <a:latin typeface="+mn-lt"/>
              </a:rPr>
              <a:t>Socializing of gap analysis</a:t>
            </a:r>
            <a:endParaRPr lang="en-US" sz="1600" dirty="0">
              <a:solidFill>
                <a:srgbClr val="FF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FF0000"/>
                </a:solidFill>
                <a:latin typeface="+mn-lt"/>
              </a:rPr>
              <a:t>Refine scope of EC SG (crisp words)</a:t>
            </a:r>
            <a:endParaRPr lang="en-US" sz="1600" dirty="0">
              <a:solidFill>
                <a:srgbClr val="FF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FF0000"/>
                </a:solidFill>
                <a:latin typeface="+mn-lt"/>
              </a:rPr>
              <a:t>Functional requirements within scope of IEEE 802 </a:t>
            </a:r>
            <a:endParaRPr lang="en-US" sz="1600" dirty="0">
              <a:solidFill>
                <a:srgbClr val="FF0000"/>
              </a:solidFill>
              <a:latin typeface="+mn-lt"/>
            </a:endParaRPr>
          </a:p>
        </p:txBody>
      </p:sp>
      <p:sp>
        <p:nvSpPr>
          <p:cNvPr id="49" name="TextBox 48"/>
          <p:cNvSpPr txBox="1"/>
          <p:nvPr/>
        </p:nvSpPr>
        <p:spPr>
          <a:xfrm>
            <a:off x="6096000" y="3352800"/>
            <a:ext cx="1295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990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391400" y="39624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FF0000"/>
                </a:solidFill>
                <a:latin typeface="+mn-lt"/>
              </a:rPr>
              <a:t>Potential standardization topics for IEEE 802</a:t>
            </a:r>
            <a:endParaRPr lang="en-US" sz="1600" dirty="0">
              <a:solidFill>
                <a:srgbClr val="FF0000"/>
              </a:solidFill>
              <a:latin typeface="+mn-lt"/>
            </a:endParaRPr>
          </a:p>
        </p:txBody>
      </p:sp>
      <p:sp>
        <p:nvSpPr>
          <p:cNvPr id="63" name="TextBox 62"/>
          <p:cNvSpPr txBox="1"/>
          <p:nvPr/>
        </p:nvSpPr>
        <p:spPr>
          <a:xfrm>
            <a:off x="7162800" y="4267200"/>
            <a:ext cx="16764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extLst>
      <p:ext uri="{BB962C8B-B14F-4D97-AF65-F5344CB8AC3E}">
        <p14:creationId xmlns="" xmlns:p14="http://schemas.microsoft.com/office/powerpoint/2010/main" val="3445607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smtClean="0"/>
              <a:t>Review of project plan and </a:t>
            </a:r>
            <a:r>
              <a:rPr lang="en-US" dirty="0" smtClean="0"/>
              <a:t>timeline</a:t>
            </a:r>
            <a:endParaRPr lang="en-US" dirty="0" smtClean="0"/>
          </a:p>
          <a:p>
            <a:pPr lvl="1"/>
            <a:r>
              <a:rPr lang="en-US" dirty="0" smtClean="0"/>
              <a:t>Slightly r</a:t>
            </a:r>
            <a:r>
              <a:rPr lang="en-US" dirty="0" smtClean="0"/>
              <a:t>evised project plan and timeline accepted without objections</a:t>
            </a:r>
          </a:p>
          <a:p>
            <a:pPr lvl="1"/>
            <a:r>
              <a:rPr lang="en-US" dirty="0" smtClean="0"/>
              <a:t>Defining crisp wording for scope will be addressed in the Jul ‘13 session when other results are available</a:t>
            </a:r>
            <a:endParaRPr lang="en-US" dirty="0" smtClean="0"/>
          </a:p>
          <a:p>
            <a:pPr lvl="0"/>
            <a:r>
              <a:rPr lang="en-US" dirty="0" smtClean="0"/>
              <a:t>Agenda </a:t>
            </a:r>
            <a:r>
              <a:rPr lang="en-US" dirty="0" smtClean="0"/>
              <a:t>for May ‘13 Waikoloa session</a:t>
            </a:r>
          </a:p>
          <a:p>
            <a:pPr lvl="1"/>
            <a:r>
              <a:rPr lang="en-US" dirty="0" smtClean="0">
                <a:hlinkClick r:id="rId2"/>
              </a:rPr>
              <a:t>https://mentor.ieee.org/omniran/dcn/13/omniran-13-0030-00-ecsg-may-2013-waikoloa-agenda.pptx</a:t>
            </a:r>
            <a:endParaRPr lang="en-US" dirty="0" smtClean="0"/>
          </a:p>
          <a:p>
            <a:pPr lvl="1"/>
            <a:r>
              <a:rPr lang="en-US" dirty="0" smtClean="0"/>
              <a:t>agenda agreed with slight </a:t>
            </a:r>
            <a:r>
              <a:rPr lang="en-US" dirty="0" smtClean="0"/>
              <a:t>modifications in the agenda proposal</a:t>
            </a:r>
            <a:endParaRPr lang="en-US" dirty="0" smtClean="0"/>
          </a:p>
          <a:p>
            <a:pPr lvl="1"/>
            <a:r>
              <a:rPr lang="en-US" dirty="0" smtClean="0"/>
              <a:t>revision uploaded </a:t>
            </a:r>
            <a:r>
              <a:rPr lang="en-US" dirty="0" smtClean="0"/>
              <a:t>as </a:t>
            </a:r>
            <a:r>
              <a:rPr lang="en-US" dirty="0" smtClean="0"/>
              <a:t/>
            </a:r>
            <a:br>
              <a:rPr lang="en-US" dirty="0" smtClean="0"/>
            </a:br>
            <a:r>
              <a:rPr lang="en-US" dirty="0" smtClean="0">
                <a:hlinkClick r:id="rId3"/>
              </a:rPr>
              <a:t>https</a:t>
            </a:r>
            <a:r>
              <a:rPr lang="en-US" dirty="0" smtClean="0">
                <a:hlinkClick r:id="rId3"/>
              </a:rPr>
              <a:t>://</a:t>
            </a:r>
            <a:r>
              <a:rPr lang="en-US" dirty="0" smtClean="0">
                <a:hlinkClick r:id="rId3"/>
              </a:rPr>
              <a:t>mentor.ieee.org/omniran/dcn/13/omniran-13-0030-01-ecsg-may-2013-waikoloa-agenda.pptx</a:t>
            </a:r>
            <a:endParaRPr lang="en-US" dirty="0" smtClean="0"/>
          </a:p>
          <a:p>
            <a:pPr lvl="0"/>
            <a:r>
              <a:rPr lang="en-US" dirty="0" smtClean="0"/>
              <a:t>AOB </a:t>
            </a:r>
          </a:p>
          <a:p>
            <a:pPr lvl="1"/>
            <a:r>
              <a:rPr lang="en-US" dirty="0" smtClean="0"/>
              <a:t> nothing brought up</a:t>
            </a:r>
          </a:p>
          <a:p>
            <a:pPr lvl="0"/>
            <a:r>
              <a:rPr lang="en-US" dirty="0" err="1" smtClean="0"/>
              <a:t>Adjurn</a:t>
            </a:r>
            <a:endParaRPr lang="en-US" dirty="0" smtClean="0"/>
          </a:p>
          <a:p>
            <a:pPr lvl="1"/>
            <a:r>
              <a:rPr lang="en-US" dirty="0" err="1" smtClean="0"/>
              <a:t>adjurned</a:t>
            </a:r>
            <a:r>
              <a:rPr lang="en-US" dirty="0" smtClean="0"/>
              <a:t> at  10:38 AM 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May 2</a:t>
            </a:r>
            <a:r>
              <a:rPr lang="en-GB" baseline="30000" dirty="0" smtClean="0"/>
              <a:t>nd</a:t>
            </a:r>
            <a:r>
              <a:rPr lang="en-GB" dirty="0" smtClean="0"/>
              <a:t>, 2013, 09:00-10:00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https://nsn.webex.com/nsn/j.php?J=706037886&amp;PW=NNDZhN2YwZGZh</a:t>
            </a:r>
            <a:endParaRPr lang="en-US" u="sng" dirty="0" smtClean="0"/>
          </a:p>
          <a:p>
            <a:r>
              <a:rPr lang="en-US" dirty="0" smtClean="0"/>
              <a:t>Meeting Number: </a:t>
            </a:r>
            <a:r>
              <a:rPr lang="en-US" b="1" dirty="0" smtClean="0"/>
              <a:t>706 037 886</a:t>
            </a:r>
          </a:p>
          <a:p>
            <a:r>
              <a:rPr lang="en-US" dirty="0" smtClean="0"/>
              <a:t>Meeting Password: </a:t>
            </a:r>
            <a:r>
              <a:rPr lang="en-US" b="1" dirty="0" smtClean="0"/>
              <a:t>OmniRAN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br>
              <a:rPr lang="en-US" dirty="0"/>
            </a:br>
            <a:r>
              <a:rPr lang="en-GB" dirty="0" smtClean="0"/>
              <a:t>Thursday, May 2</a:t>
            </a:r>
            <a:r>
              <a:rPr lang="en-GB" baseline="30000" dirty="0" smtClean="0"/>
              <a:t>nd</a:t>
            </a:r>
            <a:r>
              <a:rPr lang="en-GB" dirty="0" smtClean="0"/>
              <a:t>, 09:00–10:00am ET</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GB" sz="2600" dirty="0" smtClean="0"/>
              <a:t>Call Meeting to Order</a:t>
            </a:r>
          </a:p>
          <a:p>
            <a:r>
              <a:rPr lang="en-GB" sz="2600" dirty="0" smtClean="0"/>
              <a:t>Secretary position</a:t>
            </a:r>
          </a:p>
          <a:p>
            <a:r>
              <a:rPr lang="en-US" sz="2600" dirty="0" smtClean="0"/>
              <a:t>Approval of minutes</a:t>
            </a:r>
          </a:p>
          <a:p>
            <a:pPr lvl="0"/>
            <a:r>
              <a:rPr lang="en-US" sz="2600" dirty="0" smtClean="0"/>
              <a:t>Reports</a:t>
            </a:r>
          </a:p>
          <a:p>
            <a:pPr lvl="0"/>
            <a:r>
              <a:rPr lang="en-US" sz="2600" dirty="0" smtClean="0"/>
              <a:t>Conclusion on list of use cases</a:t>
            </a:r>
          </a:p>
          <a:p>
            <a:pPr lvl="0"/>
            <a:r>
              <a:rPr lang="en-US" sz="2600" dirty="0" smtClean="0"/>
              <a:t>Draft use cases document</a:t>
            </a:r>
          </a:p>
          <a:p>
            <a:pPr lvl="0"/>
            <a:r>
              <a:rPr lang="en-US" sz="2600" dirty="0" smtClean="0"/>
              <a:t>Call for comments on use cases document</a:t>
            </a:r>
          </a:p>
          <a:p>
            <a:pPr lvl="0"/>
            <a:r>
              <a:rPr lang="en-US" sz="2600" dirty="0" smtClean="0"/>
              <a:t>Classification of functional requirements</a:t>
            </a:r>
          </a:p>
          <a:p>
            <a:pPr lvl="0"/>
            <a:r>
              <a:rPr lang="en-US" sz="2600" dirty="0" smtClean="0"/>
              <a:t>Review of project plan and timeline</a:t>
            </a:r>
          </a:p>
          <a:p>
            <a:pPr lvl="0"/>
            <a:r>
              <a:rPr lang="en-US" sz="2600" dirty="0" smtClean="0"/>
              <a:t>Agenda for May ’13 interim session</a:t>
            </a:r>
          </a:p>
          <a:p>
            <a:pPr lvl="0"/>
            <a:r>
              <a:rPr lang="en-US" sz="2600" dirty="0" smtClean="0"/>
              <a:t>AOB </a:t>
            </a:r>
          </a:p>
          <a:p>
            <a:r>
              <a:rPr lang="en-US" sz="2600" dirty="0" err="1" smtClean="0"/>
              <a:t>Adjurn</a:t>
            </a:r>
            <a:endParaRPr lang="en-US" sz="26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p>
          <a:p>
            <a:pPr lvl="1"/>
            <a:r>
              <a:rPr lang="en-GB" sz="2000" dirty="0" smtClean="0"/>
              <a:t> Antonio and Juan Carlos will take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29718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Hyunho Park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ETRI</a:t>
                      </a: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Approval of agenda</a:t>
            </a:r>
          </a:p>
          <a:p>
            <a:pPr lvl="1"/>
            <a:r>
              <a:rPr lang="en-US" dirty="0" smtClean="0"/>
              <a:t> approved without objections</a:t>
            </a:r>
          </a:p>
          <a:p>
            <a:pPr lvl="0"/>
            <a:r>
              <a:rPr lang="en-US" dirty="0" smtClean="0"/>
              <a:t>Approval of minutes</a:t>
            </a:r>
          </a:p>
          <a:p>
            <a:pPr lvl="1"/>
            <a:r>
              <a:rPr lang="en-US" dirty="0" smtClean="0"/>
              <a:t>minutes uploaded</a:t>
            </a:r>
          </a:p>
          <a:p>
            <a:pPr lvl="1"/>
            <a:r>
              <a:rPr lang="en-US" dirty="0" smtClean="0"/>
              <a:t>approval postponed to next session due to late availability</a:t>
            </a:r>
          </a:p>
          <a:p>
            <a:pPr lvl="0"/>
            <a:r>
              <a:rPr lang="en-US" dirty="0" smtClean="0"/>
              <a:t>Reports</a:t>
            </a:r>
            <a:endParaRPr lang="en-US" dirty="0"/>
          </a:p>
          <a:p>
            <a:pPr lvl="1"/>
            <a:r>
              <a:rPr lang="en-US" dirty="0" smtClean="0"/>
              <a:t>no formal response received yet from 3GPP</a:t>
            </a:r>
          </a:p>
          <a:p>
            <a:pPr lvl="1"/>
            <a:r>
              <a:rPr lang="en-US" dirty="0" smtClean="0"/>
              <a:t>Antonio reported about ongoing activities on SDN</a:t>
            </a:r>
          </a:p>
          <a:p>
            <a:pPr lvl="2"/>
            <a:r>
              <a:rPr lang="en-US" dirty="0" smtClean="0"/>
              <a:t>working on more comprehensive contribution for next </a:t>
            </a:r>
            <a:r>
              <a:rPr lang="en-US" dirty="0" smtClean="0"/>
              <a:t>session</a:t>
            </a:r>
          </a:p>
          <a:p>
            <a:pPr lvl="2"/>
            <a:r>
              <a:rPr lang="en-US" dirty="0" smtClean="0"/>
              <a:t>more information desired on the P1903.1 project as it seems to have close relation with SDN</a:t>
            </a:r>
            <a:endParaRPr lang="en-US" dirty="0" smtClean="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1216</Words>
  <Application>Microsoft Office PowerPoint</Application>
  <PresentationFormat>On-screen Show (4:3)</PresentationFormat>
  <Paragraphs>196</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OmniRAN EC SG  May 2nd, 2013 Conference Call</vt:lpstr>
      <vt:lpstr>Meeting</vt:lpstr>
      <vt:lpstr>Guidelines for IEEE-SA Meetings</vt:lpstr>
      <vt:lpstr>Resources – URLs</vt:lpstr>
      <vt:lpstr>Meeting Etiquette</vt:lpstr>
      <vt:lpstr>LMSC Operations Manual</vt:lpstr>
      <vt:lpstr>Agenda Thursday, May 2nd, 09:00–10:00am ET</vt:lpstr>
      <vt:lpstr>Business#1</vt:lpstr>
      <vt:lpstr>Business #2</vt:lpstr>
      <vt:lpstr>Business #3</vt:lpstr>
      <vt:lpstr>Business #4 Task of OmniRAN EC SG</vt:lpstr>
      <vt:lpstr>Business #5 Plan and Timeline (EC SG Motion)</vt:lpstr>
      <vt:lpstr>Business #6 Plan and Timeline (EC SG Motion)</vt:lpstr>
      <vt:lpstr>Business#7</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204</cp:revision>
  <cp:lastPrinted>1998-02-10T13:28:06Z</cp:lastPrinted>
  <dcterms:created xsi:type="dcterms:W3CDTF">2011-12-30T17:06:23Z</dcterms:created>
  <dcterms:modified xsi:type="dcterms:W3CDTF">2013-05-02T15:51:00Z</dcterms:modified>
</cp:coreProperties>
</file>