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4" r:id="rId2"/>
    <p:sldId id="262" r:id="rId3"/>
    <p:sldId id="311" r:id="rId4"/>
    <p:sldId id="314" r:id="rId5"/>
    <p:sldId id="317" r:id="rId6"/>
    <p:sldId id="320" r:id="rId7"/>
    <p:sldId id="298" r:id="rId8"/>
    <p:sldId id="299" r:id="rId9"/>
    <p:sldId id="319" r:id="rId10"/>
    <p:sldId id="327" r:id="rId11"/>
    <p:sldId id="324" r:id="rId12"/>
    <p:sldId id="323" r:id="rId13"/>
    <p:sldId id="276" r:id="rId14"/>
    <p:sldId id="322" r:id="rId15"/>
    <p:sldId id="304" r:id="rId16"/>
    <p:sldId id="303" r:id="rId17"/>
    <p:sldId id="328" r:id="rId18"/>
    <p:sldId id="318" r:id="rId19"/>
    <p:sldId id="326" r:id="rId20"/>
    <p:sldId id="309" r:id="rId21"/>
    <p:sldId id="321" r:id="rId2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85" autoAdjust="0"/>
    <p:restoredTop sz="99233" autoAdjust="0"/>
  </p:normalViewPr>
  <p:slideViewPr>
    <p:cSldViewPr>
      <p:cViewPr varScale="1">
        <p:scale>
          <a:sx n="119" d="100"/>
          <a:sy n="119" d="100"/>
        </p:scale>
        <p:origin x="-80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45000" cy="45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53656" y="8839200"/>
            <a:ext cx="76944" cy="184666"/>
          </a:xfrm>
          <a:ln/>
        </p:spPr>
        <p:txBody>
          <a:bodyPr/>
          <a:lstStyle/>
          <a:p>
            <a:fld id="{07185C03-F1AB-4731-8F81-162CD1B609D7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1618" indent="-231618">
              <a:buFontTx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924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56010" y="76200"/>
            <a:ext cx="21593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omniran-13-0032-04-0000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4" Type="http://schemas.openxmlformats.org/officeDocument/2006/relationships/image" Target="../media/image7.emf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Relationship Id="rId3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4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4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6" Type="http://schemas.openxmlformats.org/officeDocument/2006/relationships/oleObject" Target="../embeddings/oleObject3.bin"/><Relationship Id="rId7" Type="http://schemas.openxmlformats.org/officeDocument/2006/relationships/image" Target="../media/image8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Relationship Id="rId3" Type="http://schemas.openxmlformats.org/officeDocument/2006/relationships/image" Target="../media/image7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6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emf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4.wmf"/><Relationship Id="rId6" Type="http://schemas.openxmlformats.org/officeDocument/2006/relationships/image" Target="../media/image5.png"/><Relationship Id="rId7" Type="http://schemas.openxmlformats.org/officeDocument/2006/relationships/image" Target="../media/image6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4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667526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622545"/>
                <a:gridCol w="1845205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IEEE 802 Scope of OmniRAN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2013-05-16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 Riegel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NSN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+49 173 293 8240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maximilian.riegel@nsn.com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886200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>
                <a:latin typeface="+mn-lt"/>
              </a:rPr>
              <a:t>IEEE 802 cover networking functions represented by the PHY and DL layers of the 7-layer OSI/ 5-layer Internet model.</a:t>
            </a:r>
          </a:p>
          <a:p>
            <a:r>
              <a:rPr lang="en-US" sz="1600" dirty="0" smtClean="0">
                <a:latin typeface="+mn-lt"/>
              </a:rPr>
              <a:t>OmniRAN provides an abstraction of access networks based on IEEE 802 technologies to forster interoperability and integration into common control infrastructures.</a:t>
            </a:r>
          </a:p>
          <a:p>
            <a:r>
              <a:rPr lang="en-US" sz="1600" dirty="0">
                <a:latin typeface="+mn-lt"/>
              </a:rPr>
              <a:t>The Reference Points of OmniRAN reflect IEEE 802 specific attributes which potentially  are transferred over IP protocols. The definition of the attributes is completely within the scope of IEEE 802.</a:t>
            </a:r>
            <a:endParaRPr lang="en-US" sz="16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Rectangle 212"/>
          <p:cNvSpPr/>
          <p:nvPr/>
        </p:nvSpPr>
        <p:spPr bwMode="auto">
          <a:xfrm>
            <a:off x="612000" y="5589000"/>
            <a:ext cx="7964999" cy="90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cope of IEEE 802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849023" y="6130091"/>
            <a:ext cx="1750696" cy="88969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622137" y="6142999"/>
            <a:ext cx="1952485" cy="76061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Network Control and User Plane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829866" y="4780882"/>
            <a:ext cx="708533" cy="1355043"/>
            <a:chOff x="971599" y="3514117"/>
            <a:chExt cx="1080121" cy="1355043"/>
          </a:xfrm>
        </p:grpSpPr>
        <p:sp>
          <p:nvSpPr>
            <p:cNvPr id="3" name="Rectangle 2"/>
            <p:cNvSpPr/>
            <p:nvPr/>
          </p:nvSpPr>
          <p:spPr bwMode="auto">
            <a:xfrm>
              <a:off x="971599" y="4329100"/>
              <a:ext cx="1080121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971600" y="459913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971600" y="405907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Network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971600" y="378904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Transport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971601" y="3514117"/>
              <a:ext cx="1080119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Application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sp>
        <p:nvSpPr>
          <p:cNvPr id="32" name="Rectangle 31"/>
          <p:cNvSpPr/>
          <p:nvPr/>
        </p:nvSpPr>
        <p:spPr bwMode="auto">
          <a:xfrm>
            <a:off x="2252213" y="5595865"/>
            <a:ext cx="544303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252213" y="5865895"/>
            <a:ext cx="544303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7569069" y="1327804"/>
            <a:ext cx="827582" cy="785730"/>
          </a:xfrm>
          <a:prstGeom prst="roundRect">
            <a:avLst>
              <a:gd name="adj" fmla="val 12403"/>
            </a:avLst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2249411" y="1327804"/>
            <a:ext cx="2895653" cy="788515"/>
          </a:xfrm>
          <a:prstGeom prst="roundRect">
            <a:avLst>
              <a:gd name="adj" fmla="val 12403"/>
            </a:avLst>
          </a:prstGeom>
          <a:solidFill>
            <a:srgbClr val="A7E8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3" name="AutoShape 11"/>
          <p:cNvSpPr>
            <a:spLocks noChangeArrowheads="1"/>
          </p:cNvSpPr>
          <p:nvPr/>
        </p:nvSpPr>
        <p:spPr bwMode="auto">
          <a:xfrm>
            <a:off x="746575" y="1327805"/>
            <a:ext cx="881834" cy="785730"/>
          </a:xfrm>
          <a:prstGeom prst="flowChartAlternateProcess">
            <a:avLst/>
          </a:prstGeom>
          <a:solidFill>
            <a:srgbClr val="6DC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94" name="AutoShape 13"/>
          <p:cNvSpPr>
            <a:spLocks noChangeArrowheads="1"/>
          </p:cNvSpPr>
          <p:nvPr/>
        </p:nvSpPr>
        <p:spPr bwMode="auto">
          <a:xfrm>
            <a:off x="5858879" y="1327804"/>
            <a:ext cx="1055687" cy="785730"/>
          </a:xfrm>
          <a:prstGeom prst="flowChartAlternateProcess">
            <a:avLst/>
          </a:prstGeom>
          <a:solidFill>
            <a:srgbClr val="8BB2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95" name="Freeform 14"/>
          <p:cNvSpPr>
            <a:spLocks/>
          </p:cNvSpPr>
          <p:nvPr/>
        </p:nvSpPr>
        <p:spPr bwMode="auto">
          <a:xfrm>
            <a:off x="6120727" y="1731664"/>
            <a:ext cx="560632" cy="14796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0"/>
              </a:cxn>
              <a:cxn ang="0">
                <a:pos x="499" y="90"/>
              </a:cxn>
              <a:cxn ang="0">
                <a:pos x="499" y="0"/>
              </a:cxn>
            </a:cxnLst>
            <a:rect l="0" t="0" r="r" b="b"/>
            <a:pathLst>
              <a:path w="499" h="90">
                <a:moveTo>
                  <a:pt x="0" y="0"/>
                </a:moveTo>
                <a:lnTo>
                  <a:pt x="0" y="90"/>
                </a:lnTo>
                <a:lnTo>
                  <a:pt x="499" y="90"/>
                </a:lnTo>
                <a:lnTo>
                  <a:pt x="499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99" name="Line 18"/>
          <p:cNvSpPr>
            <a:spLocks noChangeShapeType="1"/>
          </p:cNvSpPr>
          <p:nvPr/>
        </p:nvSpPr>
        <p:spPr bwMode="auto">
          <a:xfrm>
            <a:off x="2590550" y="1589663"/>
            <a:ext cx="1751469" cy="29507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101" name="Line 19"/>
          <p:cNvSpPr>
            <a:spLocks noChangeShapeType="1"/>
          </p:cNvSpPr>
          <p:nvPr/>
        </p:nvSpPr>
        <p:spPr bwMode="auto">
          <a:xfrm flipH="1">
            <a:off x="2995701" y="1987617"/>
            <a:ext cx="1345648" cy="7809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102" name="Line 20"/>
          <p:cNvSpPr>
            <a:spLocks noChangeShapeType="1"/>
          </p:cNvSpPr>
          <p:nvPr/>
        </p:nvSpPr>
        <p:spPr bwMode="auto">
          <a:xfrm flipV="1">
            <a:off x="4778759" y="1922989"/>
            <a:ext cx="3009419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" name="AutoShape 22"/>
          <p:cNvSpPr>
            <a:spLocks noChangeArrowheads="1"/>
          </p:cNvSpPr>
          <p:nvPr/>
        </p:nvSpPr>
        <p:spPr bwMode="auto">
          <a:xfrm>
            <a:off x="5927250" y="1519647"/>
            <a:ext cx="360362" cy="260331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pic>
        <p:nvPicPr>
          <p:cNvPr id="104" name="Picture 23" descr="x_big_image2"/>
          <p:cNvPicPr>
            <a:picLocks noChangeAspect="1" noChangeArrowheads="1"/>
          </p:cNvPicPr>
          <p:nvPr/>
        </p:nvPicPr>
        <p:blipFill>
          <a:blip r:embed="rId2">
            <a:lum bright="10000" contrast="40000"/>
          </a:blip>
          <a:srcRect/>
          <a:stretch>
            <a:fillRect/>
          </a:stretch>
        </p:blipFill>
        <p:spPr bwMode="auto">
          <a:xfrm>
            <a:off x="849023" y="1549094"/>
            <a:ext cx="548641" cy="58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5" name="Group 25"/>
          <p:cNvGrpSpPr>
            <a:grpSpLocks noChangeAspect="1"/>
          </p:cNvGrpSpPr>
          <p:nvPr/>
        </p:nvGrpSpPr>
        <p:grpSpPr bwMode="auto">
          <a:xfrm flipH="1">
            <a:off x="2486366" y="1483944"/>
            <a:ext cx="498811" cy="600487"/>
            <a:chOff x="5" y="2480"/>
            <a:chExt cx="237" cy="430"/>
          </a:xfrm>
        </p:grpSpPr>
        <p:grpSp>
          <p:nvGrpSpPr>
            <p:cNvPr id="106" name="Group 26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10" name="Group 27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18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26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7" name="Line 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8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9" name="Line 3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0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1" name="Line 3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2" name="Line 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19" name="Line 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0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1" name="Line 3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2" name="Line 3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3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4" name="Line 4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5" name="Line 42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111" name="Group 43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13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4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5" name="Line 4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6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7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12" name="Oval 49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07" name="Arc 50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8" name="Arc 51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9" name="Arc 52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33" name="Group 53"/>
          <p:cNvGrpSpPr>
            <a:grpSpLocks noChangeAspect="1"/>
          </p:cNvGrpSpPr>
          <p:nvPr/>
        </p:nvGrpSpPr>
        <p:grpSpPr bwMode="auto">
          <a:xfrm flipH="1">
            <a:off x="2390724" y="1360251"/>
            <a:ext cx="206807" cy="249108"/>
            <a:chOff x="5" y="2480"/>
            <a:chExt cx="237" cy="430"/>
          </a:xfrm>
        </p:grpSpPr>
        <p:grpSp>
          <p:nvGrpSpPr>
            <p:cNvPr id="134" name="Group 54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38" name="Group 55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46" name="Group 56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54" name="Line 5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5" name="Line 5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6" name="Line 5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7" name="Line 6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8" name="Line 6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9" name="Line 6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60" name="Line 6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47" name="Line 6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8" name="Line 65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9" name="Line 6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0" name="Line 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1" name="Line 68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2" name="Line 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3" name="Line 70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139" name="Group 71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41" name="Line 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2" name="Line 73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3" name="Line 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4" name="Line 75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5" name="Line 76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40" name="Oval 77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35" name="Arc 78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6" name="Arc 79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7" name="Arc 80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62" name="Text Box 82"/>
          <p:cNvSpPr txBox="1">
            <a:spLocks noChangeArrowheads="1"/>
          </p:cNvSpPr>
          <p:nvPr/>
        </p:nvSpPr>
        <p:spPr bwMode="auto">
          <a:xfrm>
            <a:off x="3068569" y="1327804"/>
            <a:ext cx="1433085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Access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Network</a:t>
            </a: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4" name="Group 85"/>
          <p:cNvGrpSpPr>
            <a:grpSpLocks/>
          </p:cNvGrpSpPr>
          <p:nvPr/>
        </p:nvGrpSpPr>
        <p:grpSpPr bwMode="auto">
          <a:xfrm>
            <a:off x="7749244" y="1527243"/>
            <a:ext cx="269875" cy="460375"/>
            <a:chOff x="4120" y="2308"/>
            <a:chExt cx="305" cy="415"/>
          </a:xfrm>
        </p:grpSpPr>
        <p:sp>
          <p:nvSpPr>
            <p:cNvPr id="165" name="Freeform 86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6" name="Rectangle 87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7" name="Oval 88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68" name="Group 89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72" name="Line 90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3" name="Line 91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4" name="Line 92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5" name="Line 93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69" name="Freeform 94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0" name="Oval 95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1" name="Oval 96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88" name="Group 109"/>
          <p:cNvGrpSpPr>
            <a:grpSpLocks/>
          </p:cNvGrpSpPr>
          <p:nvPr/>
        </p:nvGrpSpPr>
        <p:grpSpPr bwMode="auto">
          <a:xfrm>
            <a:off x="7974114" y="1599958"/>
            <a:ext cx="269875" cy="460375"/>
            <a:chOff x="4120" y="2308"/>
            <a:chExt cx="305" cy="415"/>
          </a:xfrm>
        </p:grpSpPr>
        <p:sp>
          <p:nvSpPr>
            <p:cNvPr id="189" name="Freeform 110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0" name="Rectangle 111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1" name="Oval 112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92" name="Group 113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96" name="Line 114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7" name="Line 115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8" name="Line 116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9" name="Line 117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93" name="Freeform 118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" name="Oval 119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95" name="Oval 120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01" name="Group 122"/>
          <p:cNvGrpSpPr>
            <a:grpSpLocks/>
          </p:cNvGrpSpPr>
          <p:nvPr/>
        </p:nvGrpSpPr>
        <p:grpSpPr bwMode="auto">
          <a:xfrm>
            <a:off x="6561299" y="1464943"/>
            <a:ext cx="269875" cy="390062"/>
            <a:chOff x="4120" y="2308"/>
            <a:chExt cx="305" cy="415"/>
          </a:xfrm>
        </p:grpSpPr>
        <p:sp>
          <p:nvSpPr>
            <p:cNvPr id="202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3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4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05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209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0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1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2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06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08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14" name="Group 136"/>
          <p:cNvGrpSpPr>
            <a:grpSpLocks/>
          </p:cNvGrpSpPr>
          <p:nvPr/>
        </p:nvGrpSpPr>
        <p:grpSpPr bwMode="auto">
          <a:xfrm rot="7624109" flipV="1">
            <a:off x="1446918" y="1272698"/>
            <a:ext cx="1284693" cy="1040403"/>
            <a:chOff x="2870" y="2211"/>
            <a:chExt cx="690" cy="728"/>
          </a:xfrm>
        </p:grpSpPr>
        <p:sp>
          <p:nvSpPr>
            <p:cNvPr id="215" name="Freeform 137"/>
            <p:cNvSpPr>
              <a:spLocks/>
            </p:cNvSpPr>
            <p:nvPr/>
          </p:nvSpPr>
          <p:spPr bwMode="auto">
            <a:xfrm>
              <a:off x="2870" y="2551"/>
              <a:ext cx="461" cy="388"/>
            </a:xfrm>
            <a:custGeom>
              <a:avLst/>
              <a:gdLst/>
              <a:ahLst/>
              <a:cxnLst>
                <a:cxn ang="0">
                  <a:pos x="111" y="28"/>
                </a:cxn>
                <a:cxn ang="0">
                  <a:pos x="116" y="30"/>
                </a:cxn>
                <a:cxn ang="0">
                  <a:pos x="128" y="0"/>
                </a:cxn>
                <a:cxn ang="0">
                  <a:pos x="149" y="5"/>
                </a:cxn>
                <a:cxn ang="0">
                  <a:pos x="0" y="247"/>
                </a:cxn>
                <a:cxn ang="0">
                  <a:pos x="111" y="28"/>
                </a:cxn>
              </a:cxnLst>
              <a:rect l="0" t="0" r="r" b="b"/>
              <a:pathLst>
                <a:path w="149" h="247">
                  <a:moveTo>
                    <a:pt x="111" y="28"/>
                  </a:moveTo>
                  <a:lnTo>
                    <a:pt x="116" y="30"/>
                  </a:lnTo>
                  <a:lnTo>
                    <a:pt x="128" y="0"/>
                  </a:lnTo>
                  <a:lnTo>
                    <a:pt x="149" y="5"/>
                  </a:lnTo>
                  <a:lnTo>
                    <a:pt x="0" y="247"/>
                  </a:lnTo>
                  <a:lnTo>
                    <a:pt x="111" y="28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" name="Freeform 138"/>
            <p:cNvSpPr>
              <a:spLocks/>
            </p:cNvSpPr>
            <p:nvPr/>
          </p:nvSpPr>
          <p:spPr bwMode="auto">
            <a:xfrm>
              <a:off x="3158" y="2211"/>
              <a:ext cx="402" cy="384"/>
            </a:xfrm>
            <a:custGeom>
              <a:avLst/>
              <a:gdLst/>
              <a:ahLst/>
              <a:cxnLst>
                <a:cxn ang="0">
                  <a:pos x="0" y="239"/>
                </a:cxn>
                <a:cxn ang="0">
                  <a:pos x="130" y="0"/>
                </a:cxn>
                <a:cxn ang="0">
                  <a:pos x="35" y="216"/>
                </a:cxn>
                <a:cxn ang="0">
                  <a:pos x="32" y="216"/>
                </a:cxn>
                <a:cxn ang="0">
                  <a:pos x="18" y="244"/>
                </a:cxn>
                <a:cxn ang="0">
                  <a:pos x="0" y="239"/>
                </a:cxn>
              </a:cxnLst>
              <a:rect l="0" t="0" r="r" b="b"/>
              <a:pathLst>
                <a:path w="130" h="244">
                  <a:moveTo>
                    <a:pt x="0" y="239"/>
                  </a:moveTo>
                  <a:lnTo>
                    <a:pt x="130" y="0"/>
                  </a:lnTo>
                  <a:lnTo>
                    <a:pt x="35" y="216"/>
                  </a:lnTo>
                  <a:lnTo>
                    <a:pt x="32" y="216"/>
                  </a:lnTo>
                  <a:lnTo>
                    <a:pt x="18" y="244"/>
                  </a:lnTo>
                  <a:lnTo>
                    <a:pt x="0" y="239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218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65695" y="1804850"/>
            <a:ext cx="478302" cy="232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219" name="Text Box 82"/>
          <p:cNvSpPr txBox="1">
            <a:spLocks noChangeArrowheads="1"/>
          </p:cNvSpPr>
          <p:nvPr/>
        </p:nvSpPr>
        <p:spPr bwMode="auto">
          <a:xfrm>
            <a:off x="823002" y="1327729"/>
            <a:ext cx="733662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Terminal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4" name="Picture 372" descr="switc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5558" y="1797305"/>
            <a:ext cx="503237" cy="252412"/>
          </a:xfrm>
          <a:prstGeom prst="rect">
            <a:avLst/>
          </a:prstGeom>
          <a:noFill/>
        </p:spPr>
      </p:pic>
      <p:sp>
        <p:nvSpPr>
          <p:cNvPr id="220" name="Rectangle 219"/>
          <p:cNvSpPr/>
          <p:nvPr/>
        </p:nvSpPr>
        <p:spPr bwMode="auto">
          <a:xfrm>
            <a:off x="2796517" y="5592100"/>
            <a:ext cx="542082" cy="26796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21" name="Rectangle 220"/>
          <p:cNvSpPr/>
          <p:nvPr/>
        </p:nvSpPr>
        <p:spPr bwMode="auto">
          <a:xfrm>
            <a:off x="2796514" y="5864013"/>
            <a:ext cx="54208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4" name="Isosceles Triangle 33"/>
          <p:cNvSpPr/>
          <p:nvPr/>
        </p:nvSpPr>
        <p:spPr bwMode="auto">
          <a:xfrm flipV="1">
            <a:off x="2252213" y="5608098"/>
            <a:ext cx="1086386" cy="65066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grpSp>
        <p:nvGrpSpPr>
          <p:cNvPr id="232" name="Group 231"/>
          <p:cNvGrpSpPr/>
          <p:nvPr/>
        </p:nvGrpSpPr>
        <p:grpSpPr>
          <a:xfrm>
            <a:off x="7667161" y="4779000"/>
            <a:ext cx="708533" cy="1355043"/>
            <a:chOff x="971599" y="3514117"/>
            <a:chExt cx="1080121" cy="1355043"/>
          </a:xfrm>
        </p:grpSpPr>
        <p:sp>
          <p:nvSpPr>
            <p:cNvPr id="233" name="Rectangle 232"/>
            <p:cNvSpPr/>
            <p:nvPr/>
          </p:nvSpPr>
          <p:spPr bwMode="auto">
            <a:xfrm>
              <a:off x="971599" y="4329100"/>
              <a:ext cx="1080121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>
              <a:off x="971600" y="459913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>
              <a:off x="971600" y="405907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Network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>
              <a:off x="971600" y="378904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Transport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>
              <a:off x="971601" y="3514117"/>
              <a:ext cx="1080119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Application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sp>
        <p:nvSpPr>
          <p:cNvPr id="238" name="Rectangle 237"/>
          <p:cNvSpPr/>
          <p:nvPr/>
        </p:nvSpPr>
        <p:spPr bwMode="auto">
          <a:xfrm>
            <a:off x="6388104" y="5323953"/>
            <a:ext cx="553982" cy="28542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Network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39" name="Rectangle 238"/>
          <p:cNvSpPr/>
          <p:nvPr/>
        </p:nvSpPr>
        <p:spPr bwMode="auto">
          <a:xfrm>
            <a:off x="5850948" y="5323953"/>
            <a:ext cx="544304" cy="28257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Network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31" name="Isosceles Triangle 230"/>
          <p:cNvSpPr/>
          <p:nvPr/>
        </p:nvSpPr>
        <p:spPr bwMode="auto">
          <a:xfrm flipV="1">
            <a:off x="5850948" y="5320001"/>
            <a:ext cx="1091137" cy="101710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0" name="Rectangle 239"/>
          <p:cNvSpPr/>
          <p:nvPr/>
        </p:nvSpPr>
        <p:spPr bwMode="auto">
          <a:xfrm>
            <a:off x="4608823" y="6135925"/>
            <a:ext cx="1772263" cy="8313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1" name="Rectangle 240"/>
          <p:cNvSpPr/>
          <p:nvPr/>
        </p:nvSpPr>
        <p:spPr bwMode="auto">
          <a:xfrm>
            <a:off x="6437594" y="6137808"/>
            <a:ext cx="1930051" cy="8125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2" name="Text Box 82"/>
          <p:cNvSpPr txBox="1">
            <a:spLocks noChangeArrowheads="1"/>
          </p:cNvSpPr>
          <p:nvPr/>
        </p:nvSpPr>
        <p:spPr bwMode="auto">
          <a:xfrm>
            <a:off x="6152533" y="1326924"/>
            <a:ext cx="408766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Core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3" name="Text Box 82"/>
          <p:cNvSpPr txBox="1">
            <a:spLocks noChangeArrowheads="1"/>
          </p:cNvSpPr>
          <p:nvPr/>
        </p:nvSpPr>
        <p:spPr bwMode="auto">
          <a:xfrm>
            <a:off x="7663733" y="1326799"/>
            <a:ext cx="637996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Service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4058679" y="5605512"/>
            <a:ext cx="544303" cy="26414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4058679" y="5869660"/>
            <a:ext cx="544303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4602983" y="5605513"/>
            <a:ext cx="542082" cy="25831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4602980" y="5867778"/>
            <a:ext cx="54208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8" name="Isosceles Triangle 247"/>
          <p:cNvSpPr/>
          <p:nvPr/>
        </p:nvSpPr>
        <p:spPr bwMode="auto">
          <a:xfrm flipV="1">
            <a:off x="4058679" y="5605513"/>
            <a:ext cx="1086386" cy="65066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5855699" y="5606527"/>
            <a:ext cx="544303" cy="26414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5855699" y="5870675"/>
            <a:ext cx="544303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6400003" y="5606528"/>
            <a:ext cx="542082" cy="25831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6400000" y="5868793"/>
            <a:ext cx="54208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cxnSp>
        <p:nvCxnSpPr>
          <p:cNvPr id="283" name="Straight Connector 282"/>
          <p:cNvCxnSpPr/>
          <p:nvPr/>
        </p:nvCxnSpPr>
        <p:spPr bwMode="auto">
          <a:xfrm>
            <a:off x="1178359" y="2838035"/>
            <a:ext cx="0" cy="121513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4" name="Straight Connector 283"/>
          <p:cNvCxnSpPr/>
          <p:nvPr/>
        </p:nvCxnSpPr>
        <p:spPr bwMode="auto">
          <a:xfrm>
            <a:off x="2853898" y="2838035"/>
            <a:ext cx="0" cy="121513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5" name="Straight Connector 284"/>
          <p:cNvCxnSpPr/>
          <p:nvPr/>
        </p:nvCxnSpPr>
        <p:spPr bwMode="auto">
          <a:xfrm>
            <a:off x="6083904" y="2838035"/>
            <a:ext cx="0" cy="121513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6" name="Straight Connector 285"/>
          <p:cNvCxnSpPr/>
          <p:nvPr/>
        </p:nvCxnSpPr>
        <p:spPr bwMode="auto">
          <a:xfrm>
            <a:off x="6653322" y="2838035"/>
            <a:ext cx="0" cy="121513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7" name="Straight Connector 286"/>
          <p:cNvCxnSpPr/>
          <p:nvPr/>
        </p:nvCxnSpPr>
        <p:spPr bwMode="auto">
          <a:xfrm>
            <a:off x="8013047" y="2838035"/>
            <a:ext cx="0" cy="121513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Straight Arrow Connector 73"/>
          <p:cNvCxnSpPr/>
          <p:nvPr/>
        </p:nvCxnSpPr>
        <p:spPr bwMode="auto">
          <a:xfrm flipH="1">
            <a:off x="1178359" y="2966145"/>
            <a:ext cx="16721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8" name="Straight Arrow Connector 287"/>
          <p:cNvCxnSpPr/>
          <p:nvPr/>
        </p:nvCxnSpPr>
        <p:spPr bwMode="auto">
          <a:xfrm flipH="1">
            <a:off x="1178359" y="3027580"/>
            <a:ext cx="16721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89" name="Straight Arrow Connector 288"/>
          <p:cNvCxnSpPr/>
          <p:nvPr/>
        </p:nvCxnSpPr>
        <p:spPr bwMode="auto">
          <a:xfrm flipH="1">
            <a:off x="1171426" y="3153070"/>
            <a:ext cx="16721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1592683" y="2750581"/>
            <a:ext cx="8226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Scanning</a:t>
            </a:r>
            <a:endParaRPr lang="en-US" dirty="0">
              <a:latin typeface="+mn-lt"/>
            </a:endParaRPr>
          </a:p>
        </p:txBody>
      </p:sp>
      <p:sp>
        <p:nvSpPr>
          <p:cNvPr id="290" name="TextBox 289"/>
          <p:cNvSpPr txBox="1"/>
          <p:nvPr/>
        </p:nvSpPr>
        <p:spPr>
          <a:xfrm>
            <a:off x="1358379" y="2946681"/>
            <a:ext cx="1420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Network Selection</a:t>
            </a:r>
            <a:endParaRPr lang="en-US" dirty="0">
              <a:latin typeface="+mn-lt"/>
            </a:endParaRPr>
          </a:p>
        </p:txBody>
      </p:sp>
      <p:cxnSp>
        <p:nvCxnSpPr>
          <p:cNvPr id="291" name="Straight Arrow Connector 290"/>
          <p:cNvCxnSpPr/>
          <p:nvPr/>
        </p:nvCxnSpPr>
        <p:spPr bwMode="auto">
          <a:xfrm flipH="1">
            <a:off x="1187492" y="3243080"/>
            <a:ext cx="16721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92" name="Straight Arrow Connector 291"/>
          <p:cNvCxnSpPr/>
          <p:nvPr/>
        </p:nvCxnSpPr>
        <p:spPr bwMode="auto">
          <a:xfrm flipH="1">
            <a:off x="1178359" y="3359045"/>
            <a:ext cx="16721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3" name="TextBox 292"/>
          <p:cNvSpPr txBox="1"/>
          <p:nvPr/>
        </p:nvSpPr>
        <p:spPr>
          <a:xfrm>
            <a:off x="1514969" y="3145956"/>
            <a:ext cx="9685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Association</a:t>
            </a:r>
            <a:endParaRPr lang="en-US" dirty="0">
              <a:latin typeface="+mn-lt"/>
            </a:endParaRPr>
          </a:p>
        </p:txBody>
      </p:sp>
      <p:cxnSp>
        <p:nvCxnSpPr>
          <p:cNvPr id="294" name="Straight Arrow Connector 293"/>
          <p:cNvCxnSpPr/>
          <p:nvPr/>
        </p:nvCxnSpPr>
        <p:spPr bwMode="auto">
          <a:xfrm flipH="1">
            <a:off x="1197301" y="3415095"/>
            <a:ext cx="488660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96" name="TextBox 295"/>
          <p:cNvSpPr txBox="1"/>
          <p:nvPr/>
        </p:nvSpPr>
        <p:spPr>
          <a:xfrm>
            <a:off x="2978559" y="3330006"/>
            <a:ext cx="1156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Authentication</a:t>
            </a:r>
            <a:endParaRPr lang="en-US" dirty="0">
              <a:latin typeface="+mn-lt"/>
            </a:endParaRPr>
          </a:p>
        </p:txBody>
      </p:sp>
      <p:cxnSp>
        <p:nvCxnSpPr>
          <p:cNvPr id="297" name="Straight Arrow Connector 296"/>
          <p:cNvCxnSpPr/>
          <p:nvPr/>
        </p:nvCxnSpPr>
        <p:spPr bwMode="auto">
          <a:xfrm flipH="1">
            <a:off x="1178359" y="3529540"/>
            <a:ext cx="49055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00" name="Straight Arrow Connector 299"/>
          <p:cNvCxnSpPr/>
          <p:nvPr/>
        </p:nvCxnSpPr>
        <p:spPr bwMode="auto">
          <a:xfrm flipH="1">
            <a:off x="1178360" y="3616410"/>
            <a:ext cx="548673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02" name="TextBox 301"/>
          <p:cNvSpPr txBox="1"/>
          <p:nvPr/>
        </p:nvSpPr>
        <p:spPr>
          <a:xfrm>
            <a:off x="3504535" y="3526885"/>
            <a:ext cx="1454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Host Configuration</a:t>
            </a:r>
            <a:endParaRPr lang="en-US" dirty="0">
              <a:latin typeface="+mn-lt"/>
            </a:endParaRPr>
          </a:p>
        </p:txBody>
      </p:sp>
      <p:cxnSp>
        <p:nvCxnSpPr>
          <p:cNvPr id="303" name="Straight Arrow Connector 302"/>
          <p:cNvCxnSpPr/>
          <p:nvPr/>
        </p:nvCxnSpPr>
        <p:spPr bwMode="auto">
          <a:xfrm flipH="1">
            <a:off x="1178359" y="3728610"/>
            <a:ext cx="548673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05" name="Straight Arrow Connector 304"/>
          <p:cNvCxnSpPr/>
          <p:nvPr/>
        </p:nvCxnSpPr>
        <p:spPr bwMode="auto">
          <a:xfrm flipH="1">
            <a:off x="1197302" y="3792665"/>
            <a:ext cx="681574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307" name="Straight Arrow Connector 306"/>
          <p:cNvCxnSpPr/>
          <p:nvPr/>
        </p:nvCxnSpPr>
        <p:spPr bwMode="auto">
          <a:xfrm flipH="1">
            <a:off x="1178359" y="3918155"/>
            <a:ext cx="684306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09" name="TextBox 308"/>
          <p:cNvSpPr txBox="1"/>
          <p:nvPr/>
        </p:nvSpPr>
        <p:spPr>
          <a:xfrm>
            <a:off x="4745590" y="3712180"/>
            <a:ext cx="9332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Application</a:t>
            </a:r>
            <a:endParaRPr lang="en-US" dirty="0">
              <a:latin typeface="+mn-lt"/>
            </a:endParaRPr>
          </a:p>
        </p:txBody>
      </p:sp>
      <p:sp>
        <p:nvSpPr>
          <p:cNvPr id="311" name="TextBox 310"/>
          <p:cNvSpPr txBox="1"/>
          <p:nvPr/>
        </p:nvSpPr>
        <p:spPr>
          <a:xfrm>
            <a:off x="3897000" y="4419000"/>
            <a:ext cx="1377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n-lt"/>
              </a:rPr>
              <a:t>User Plane</a:t>
            </a:r>
          </a:p>
        </p:txBody>
      </p:sp>
      <p:sp>
        <p:nvSpPr>
          <p:cNvPr id="313" name="TextBox 312"/>
          <p:cNvSpPr txBox="1"/>
          <p:nvPr/>
        </p:nvSpPr>
        <p:spPr>
          <a:xfrm>
            <a:off x="3762000" y="2394000"/>
            <a:ext cx="1685189" cy="491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n-lt"/>
              </a:rPr>
              <a:t>Control Plane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342000" y="2435581"/>
            <a:ext cx="8415000" cy="1845000"/>
          </a:xfrm>
          <a:prstGeom prst="roundRect">
            <a:avLst>
              <a:gd name="adj" fmla="val 13509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0" name="Rounded Rectangle 199"/>
          <p:cNvSpPr/>
          <p:nvPr/>
        </p:nvSpPr>
        <p:spPr bwMode="auto">
          <a:xfrm>
            <a:off x="342000" y="4464000"/>
            <a:ext cx="8415000" cy="2115000"/>
          </a:xfrm>
          <a:prstGeom prst="roundRect">
            <a:avLst>
              <a:gd name="adj" fmla="val 13509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050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Box 202"/>
          <p:cNvSpPr txBox="1"/>
          <p:nvPr/>
        </p:nvSpPr>
        <p:spPr>
          <a:xfrm>
            <a:off x="259609" y="2124000"/>
            <a:ext cx="3727391" cy="285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Network Selection</a:t>
            </a:r>
            <a:endParaRPr lang="en-US" dirty="0">
              <a:latin typeface="+mn-lt"/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256170" y="5859000"/>
            <a:ext cx="5630655" cy="2162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Accounting</a:t>
            </a:r>
            <a:endParaRPr lang="en-US" dirty="0">
              <a:latin typeface="+mn-lt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258423" y="5563050"/>
            <a:ext cx="3727391" cy="2634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Disassociation</a:t>
            </a:r>
            <a:endParaRPr lang="en-US" dirty="0">
              <a:latin typeface="+mn-lt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250679" y="3908813"/>
            <a:ext cx="6564503" cy="3744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Host Configuration</a:t>
            </a:r>
            <a:endParaRPr lang="en-US" dirty="0">
              <a:latin typeface="+mn-lt"/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261192" y="4959000"/>
            <a:ext cx="7910808" cy="281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Application</a:t>
            </a:r>
            <a:endParaRPr lang="en-US" dirty="0">
              <a:latin typeface="+mn-lt"/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247933" y="4686906"/>
            <a:ext cx="5630655" cy="227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Policy Control</a:t>
            </a:r>
            <a:endParaRPr lang="en-US" dirty="0">
              <a:latin typeface="+mn-lt"/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257413" y="4348467"/>
            <a:ext cx="7910808" cy="2925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Application</a:t>
            </a:r>
            <a:endParaRPr lang="en-US" dirty="0">
              <a:latin typeface="+mn-lt"/>
            </a:endParaRPr>
          </a:p>
        </p:txBody>
      </p:sp>
      <p:sp>
        <p:nvSpPr>
          <p:cNvPr id="236" name="TextBox 235"/>
          <p:cNvSpPr txBox="1"/>
          <p:nvPr/>
        </p:nvSpPr>
        <p:spPr>
          <a:xfrm>
            <a:off x="252000" y="5299951"/>
            <a:ext cx="6564503" cy="2152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Host </a:t>
            </a:r>
            <a:r>
              <a:rPr lang="en-US" dirty="0" err="1">
                <a:latin typeface="+mn-lt"/>
              </a:rPr>
              <a:t>C</a:t>
            </a:r>
            <a:r>
              <a:rPr lang="en-US" dirty="0" err="1" smtClean="0">
                <a:latin typeface="+mn-lt"/>
              </a:rPr>
              <a:t>onfig</a:t>
            </a:r>
            <a:r>
              <a:rPr lang="en-US" dirty="0" smtClean="0">
                <a:latin typeface="+mn-lt"/>
              </a:rPr>
              <a:t> Release</a:t>
            </a:r>
            <a:endParaRPr lang="en-US" dirty="0">
              <a:latin typeface="+mn-lt"/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247933" y="3624187"/>
            <a:ext cx="5630655" cy="2162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Accounting</a:t>
            </a:r>
            <a:endParaRPr lang="en-US" dirty="0">
              <a:latin typeface="+mn-lt"/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255830" y="2868157"/>
            <a:ext cx="3727391" cy="6855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Authentication</a:t>
            </a:r>
          </a:p>
          <a:p>
            <a:r>
              <a:rPr lang="en-US" dirty="0" smtClean="0">
                <a:latin typeface="+mn-lt"/>
              </a:rPr>
              <a:t>Authorization</a:t>
            </a:r>
            <a:endParaRPr lang="en-US" dirty="0">
              <a:latin typeface="+mn-lt"/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258283" y="2463157"/>
            <a:ext cx="3727391" cy="3358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Association</a:t>
            </a:r>
            <a:endParaRPr lang="en-US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5360" y="1678675"/>
            <a:ext cx="3734294" cy="3893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Scanning</a:t>
            </a:r>
            <a:endParaRPr lang="en-US" dirty="0">
              <a:latin typeface="+mn-lt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2277000" y="1674000"/>
            <a:ext cx="1710000" cy="405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2277000" y="2484000"/>
            <a:ext cx="1710000" cy="315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2277000" y="2889000"/>
            <a:ext cx="1710000" cy="675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2277000" y="5544000"/>
            <a:ext cx="1710000" cy="27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3987000" y="3609001"/>
            <a:ext cx="2202347" cy="224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3987000" y="4689000"/>
            <a:ext cx="2202347" cy="225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3987000" y="5859000"/>
            <a:ext cx="2202347" cy="224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2277000" y="3924000"/>
            <a:ext cx="4545000" cy="36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2277000" y="4329000"/>
            <a:ext cx="5895000" cy="315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0" name="Rectangle 179"/>
          <p:cNvSpPr/>
          <p:nvPr/>
        </p:nvSpPr>
        <p:spPr bwMode="auto">
          <a:xfrm>
            <a:off x="2277000" y="4959000"/>
            <a:ext cx="5895000" cy="27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1" name="Rectangle 180"/>
          <p:cNvSpPr/>
          <p:nvPr/>
        </p:nvSpPr>
        <p:spPr bwMode="auto">
          <a:xfrm>
            <a:off x="2277000" y="5319000"/>
            <a:ext cx="4545000" cy="180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2277000" y="2124000"/>
            <a:ext cx="1710000" cy="31396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4" name="Rectangle 233"/>
          <p:cNvSpPr/>
          <p:nvPr/>
        </p:nvSpPr>
        <p:spPr bwMode="auto">
          <a:xfrm>
            <a:off x="3999098" y="2125031"/>
            <a:ext cx="1472902" cy="31396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3" name="Rectangle 232"/>
          <p:cNvSpPr/>
          <p:nvPr/>
        </p:nvSpPr>
        <p:spPr bwMode="auto">
          <a:xfrm>
            <a:off x="3989653" y="3079048"/>
            <a:ext cx="2202347" cy="45564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Network Control Plane Functions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277000" y="160352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3987000" y="160352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6186838" y="160352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6821818" y="160352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8172000" y="160352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H="1">
            <a:off x="2277001" y="1692516"/>
            <a:ext cx="1709166" cy="461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H="1" flipV="1">
            <a:off x="2283431" y="2920891"/>
            <a:ext cx="1710000" cy="336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2276584" y="3009438"/>
            <a:ext cx="1702932" cy="176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 flipV="1">
            <a:off x="2276584" y="3336172"/>
            <a:ext cx="1716848" cy="332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2276584" y="3238753"/>
            <a:ext cx="1712742" cy="524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 flipV="1">
            <a:off x="3985947" y="3131774"/>
            <a:ext cx="2206053" cy="272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3979516" y="3204000"/>
            <a:ext cx="2212484" cy="347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H="1" flipV="1">
            <a:off x="2283430" y="3955649"/>
            <a:ext cx="4538389" cy="192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>
            <a:off x="2270152" y="4023778"/>
            <a:ext cx="4551848" cy="315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H="1" flipV="1">
            <a:off x="2277001" y="4419321"/>
            <a:ext cx="5892347" cy="45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H="1">
            <a:off x="2270152" y="4509321"/>
            <a:ext cx="5899196" cy="665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28" name="Picture 23" descr="x_big_image2"/>
          <p:cNvPicPr>
            <a:picLocks noChangeAspect="1" noChangeArrowheads="1"/>
          </p:cNvPicPr>
          <p:nvPr/>
        </p:nvPicPr>
        <p:blipFill>
          <a:blip r:embed="rId2">
            <a:lum bright="10000" contrast="40000"/>
          </a:blip>
          <a:srcRect/>
          <a:stretch>
            <a:fillRect/>
          </a:stretch>
        </p:blipFill>
        <p:spPr bwMode="auto">
          <a:xfrm>
            <a:off x="1968928" y="974150"/>
            <a:ext cx="548641" cy="58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" name="Group 25"/>
          <p:cNvGrpSpPr>
            <a:grpSpLocks noChangeAspect="1"/>
          </p:cNvGrpSpPr>
          <p:nvPr/>
        </p:nvGrpSpPr>
        <p:grpSpPr bwMode="auto">
          <a:xfrm flipH="1">
            <a:off x="3606271" y="909000"/>
            <a:ext cx="498811" cy="600487"/>
            <a:chOff x="5" y="2480"/>
            <a:chExt cx="237" cy="430"/>
          </a:xfrm>
        </p:grpSpPr>
        <p:grpSp>
          <p:nvGrpSpPr>
            <p:cNvPr id="30" name="Group 26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34" name="Group 27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42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50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1" name="Line 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2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3" name="Line 3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4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5" name="Line 3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6" name="Line 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43" name="Line 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4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5" name="Line 3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6" name="Line 3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7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8" name="Line 4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9" name="Line 42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35" name="Group 43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37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8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9" name="Line 4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0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1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36" name="Oval 49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31" name="Arc 50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" name="Arc 51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" name="Arc 52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57" name="Group 85"/>
          <p:cNvGrpSpPr>
            <a:grpSpLocks/>
          </p:cNvGrpSpPr>
          <p:nvPr/>
        </p:nvGrpSpPr>
        <p:grpSpPr bwMode="auto">
          <a:xfrm>
            <a:off x="8077325" y="928446"/>
            <a:ext cx="269875" cy="460375"/>
            <a:chOff x="4120" y="2308"/>
            <a:chExt cx="305" cy="415"/>
          </a:xfrm>
        </p:grpSpPr>
        <p:sp>
          <p:nvSpPr>
            <p:cNvPr id="58" name="Freeform 86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9" name="Rectangle 87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0" name="Oval 88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61" name="Group 89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65" name="Line 90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6" name="Line 91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7" name="Line 92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8" name="Line 93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62" name="Freeform 94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" name="Oval 95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4" name="Oval 96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69" name="Group 122"/>
          <p:cNvGrpSpPr>
            <a:grpSpLocks/>
          </p:cNvGrpSpPr>
          <p:nvPr/>
        </p:nvGrpSpPr>
        <p:grpSpPr bwMode="auto">
          <a:xfrm>
            <a:off x="6001743" y="928446"/>
            <a:ext cx="269875" cy="390062"/>
            <a:chOff x="4120" y="2308"/>
            <a:chExt cx="305" cy="415"/>
          </a:xfrm>
        </p:grpSpPr>
        <p:sp>
          <p:nvSpPr>
            <p:cNvPr id="70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73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77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78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79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80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74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6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27" name="AutoShape 22"/>
          <p:cNvSpPr>
            <a:spLocks noChangeArrowheads="1"/>
          </p:cNvSpPr>
          <p:nvPr/>
        </p:nvSpPr>
        <p:spPr bwMode="auto">
          <a:xfrm>
            <a:off x="6181764" y="1146913"/>
            <a:ext cx="180020" cy="186578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grpSp>
        <p:nvGrpSpPr>
          <p:cNvPr id="92" name="Group 122"/>
          <p:cNvGrpSpPr>
            <a:grpSpLocks/>
          </p:cNvGrpSpPr>
          <p:nvPr/>
        </p:nvGrpSpPr>
        <p:grpSpPr bwMode="auto">
          <a:xfrm>
            <a:off x="6682014" y="928446"/>
            <a:ext cx="269875" cy="390062"/>
            <a:chOff x="4120" y="2308"/>
            <a:chExt cx="305" cy="415"/>
          </a:xfrm>
        </p:grpSpPr>
        <p:sp>
          <p:nvSpPr>
            <p:cNvPr id="93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4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5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96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00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1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2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3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97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8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9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04" name="AutoShape 22"/>
          <p:cNvSpPr>
            <a:spLocks noChangeArrowheads="1"/>
          </p:cNvSpPr>
          <p:nvPr/>
        </p:nvSpPr>
        <p:spPr bwMode="auto">
          <a:xfrm>
            <a:off x="6862035" y="1146913"/>
            <a:ext cx="180020" cy="186578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5911733" y="1333491"/>
            <a:ext cx="60798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>
                <a:latin typeface="+mn-lt"/>
              </a:rPr>
              <a:t>AAA</a:t>
            </a:r>
            <a:br>
              <a:rPr lang="en-US">
                <a:latin typeface="+mn-lt"/>
              </a:rPr>
            </a:br>
            <a:r>
              <a:rPr lang="en-US">
                <a:latin typeface="+mn-lt"/>
              </a:rPr>
              <a:t>Policy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6547000" y="1333491"/>
            <a:ext cx="6179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DHCP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717130" y="1333491"/>
            <a:ext cx="950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Application</a:t>
            </a:r>
          </a:p>
        </p:txBody>
      </p:sp>
      <p:cxnSp>
        <p:nvCxnSpPr>
          <p:cNvPr id="108" name="Straight Arrow Connector 107"/>
          <p:cNvCxnSpPr/>
          <p:nvPr/>
        </p:nvCxnSpPr>
        <p:spPr bwMode="auto">
          <a:xfrm flipH="1">
            <a:off x="2279616" y="1779528"/>
            <a:ext cx="1706551" cy="355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9" name="Straight Arrow Connector 108"/>
          <p:cNvCxnSpPr/>
          <p:nvPr/>
        </p:nvCxnSpPr>
        <p:spPr bwMode="auto">
          <a:xfrm flipH="1" flipV="1">
            <a:off x="2277000" y="1873656"/>
            <a:ext cx="1702515" cy="45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H="1">
            <a:off x="2277001" y="1965295"/>
            <a:ext cx="1716430" cy="489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1" name="Straight Arrow Connector 110"/>
          <p:cNvCxnSpPr/>
          <p:nvPr/>
        </p:nvCxnSpPr>
        <p:spPr bwMode="auto">
          <a:xfrm flipH="1" flipV="1">
            <a:off x="2283430" y="2166296"/>
            <a:ext cx="1702515" cy="45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2" name="Straight Arrow Connector 111"/>
          <p:cNvCxnSpPr/>
          <p:nvPr/>
        </p:nvCxnSpPr>
        <p:spPr bwMode="auto">
          <a:xfrm flipH="1">
            <a:off x="2283431" y="2326048"/>
            <a:ext cx="1716430" cy="489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3" name="Straight Arrow Connector 112"/>
          <p:cNvCxnSpPr/>
          <p:nvPr/>
        </p:nvCxnSpPr>
        <p:spPr bwMode="auto">
          <a:xfrm flipH="1" flipV="1">
            <a:off x="2270152" y="2513610"/>
            <a:ext cx="1702515" cy="45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4" name="Straight Arrow Connector 113"/>
          <p:cNvCxnSpPr/>
          <p:nvPr/>
        </p:nvCxnSpPr>
        <p:spPr bwMode="auto">
          <a:xfrm flipH="1">
            <a:off x="2270153" y="2605249"/>
            <a:ext cx="1716430" cy="489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5" name="Straight Arrow Connector 114"/>
          <p:cNvCxnSpPr/>
          <p:nvPr/>
        </p:nvCxnSpPr>
        <p:spPr bwMode="auto">
          <a:xfrm flipH="1" flipV="1">
            <a:off x="2277000" y="2703311"/>
            <a:ext cx="1702515" cy="45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6" name="Straight Arrow Connector 115"/>
          <p:cNvCxnSpPr/>
          <p:nvPr/>
        </p:nvCxnSpPr>
        <p:spPr bwMode="auto">
          <a:xfrm flipH="1" flipV="1">
            <a:off x="2276584" y="3098098"/>
            <a:ext cx="1710000" cy="336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4" name="Straight Arrow Connector 123"/>
          <p:cNvCxnSpPr/>
          <p:nvPr/>
        </p:nvCxnSpPr>
        <p:spPr bwMode="auto">
          <a:xfrm flipH="1" flipV="1">
            <a:off x="3999850" y="3379566"/>
            <a:ext cx="2192150" cy="44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5" name="Straight Arrow Connector 124"/>
          <p:cNvCxnSpPr/>
          <p:nvPr/>
        </p:nvCxnSpPr>
        <p:spPr bwMode="auto">
          <a:xfrm flipH="1">
            <a:off x="3978855" y="3429000"/>
            <a:ext cx="2213145" cy="362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7" name="Straight Arrow Connector 126"/>
          <p:cNvCxnSpPr/>
          <p:nvPr/>
        </p:nvCxnSpPr>
        <p:spPr bwMode="auto">
          <a:xfrm flipH="1">
            <a:off x="2270152" y="3465269"/>
            <a:ext cx="1708702" cy="87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7" name="Straight Arrow Connector 136"/>
          <p:cNvCxnSpPr/>
          <p:nvPr/>
        </p:nvCxnSpPr>
        <p:spPr bwMode="auto">
          <a:xfrm flipH="1" flipV="1">
            <a:off x="2283430" y="4109278"/>
            <a:ext cx="4538389" cy="192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38" name="Straight Arrow Connector 137"/>
          <p:cNvCxnSpPr/>
          <p:nvPr/>
        </p:nvCxnSpPr>
        <p:spPr bwMode="auto">
          <a:xfrm flipH="1">
            <a:off x="2276584" y="4188387"/>
            <a:ext cx="4551848" cy="315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9" name="Straight Arrow Connector 138"/>
          <p:cNvCxnSpPr/>
          <p:nvPr/>
        </p:nvCxnSpPr>
        <p:spPr bwMode="auto">
          <a:xfrm flipH="1" flipV="1">
            <a:off x="3986152" y="3692879"/>
            <a:ext cx="2205848" cy="61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0" name="Straight Arrow Connector 139"/>
          <p:cNvCxnSpPr/>
          <p:nvPr/>
        </p:nvCxnSpPr>
        <p:spPr bwMode="auto">
          <a:xfrm flipH="1">
            <a:off x="3979721" y="3744000"/>
            <a:ext cx="2212279" cy="558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5" name="Straight Arrow Connector 144"/>
          <p:cNvCxnSpPr/>
          <p:nvPr/>
        </p:nvCxnSpPr>
        <p:spPr bwMode="auto">
          <a:xfrm flipH="1" flipV="1">
            <a:off x="3976814" y="4831615"/>
            <a:ext cx="2215186" cy="373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6" name="Straight Arrow Connector 145"/>
          <p:cNvCxnSpPr/>
          <p:nvPr/>
        </p:nvCxnSpPr>
        <p:spPr bwMode="auto">
          <a:xfrm flipH="1">
            <a:off x="3970384" y="4734000"/>
            <a:ext cx="2221616" cy="473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7" name="Straight Arrow Connector 146"/>
          <p:cNvCxnSpPr/>
          <p:nvPr/>
        </p:nvCxnSpPr>
        <p:spPr bwMode="auto">
          <a:xfrm flipH="1" flipV="1">
            <a:off x="2283433" y="5001545"/>
            <a:ext cx="5892347" cy="45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8" name="Straight Arrow Connector 147"/>
          <p:cNvCxnSpPr/>
          <p:nvPr/>
        </p:nvCxnSpPr>
        <p:spPr bwMode="auto">
          <a:xfrm flipH="1">
            <a:off x="2276584" y="5091545"/>
            <a:ext cx="5899196" cy="665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9" name="Straight Arrow Connector 148"/>
          <p:cNvCxnSpPr/>
          <p:nvPr/>
        </p:nvCxnSpPr>
        <p:spPr bwMode="auto">
          <a:xfrm flipH="1" flipV="1">
            <a:off x="3987535" y="5919871"/>
            <a:ext cx="2204465" cy="291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50" name="Straight Arrow Connector 149"/>
          <p:cNvCxnSpPr/>
          <p:nvPr/>
        </p:nvCxnSpPr>
        <p:spPr bwMode="auto">
          <a:xfrm flipH="1">
            <a:off x="3981104" y="5994000"/>
            <a:ext cx="2210896" cy="328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1" name="Straight Arrow Connector 150"/>
          <p:cNvCxnSpPr/>
          <p:nvPr/>
        </p:nvCxnSpPr>
        <p:spPr bwMode="auto">
          <a:xfrm flipH="1" flipV="1">
            <a:off x="2270570" y="5614950"/>
            <a:ext cx="1719083" cy="466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52" name="Straight Arrow Connector 151"/>
          <p:cNvCxnSpPr/>
          <p:nvPr/>
        </p:nvCxnSpPr>
        <p:spPr bwMode="auto">
          <a:xfrm flipH="1">
            <a:off x="2270570" y="5706589"/>
            <a:ext cx="1716430" cy="489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4" name="Straight Arrow Connector 153"/>
          <p:cNvCxnSpPr/>
          <p:nvPr/>
        </p:nvCxnSpPr>
        <p:spPr bwMode="auto">
          <a:xfrm flipH="1" flipV="1">
            <a:off x="2261774" y="5364000"/>
            <a:ext cx="4538389" cy="192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55" name="Straight Arrow Connector 154"/>
          <p:cNvCxnSpPr/>
          <p:nvPr/>
        </p:nvCxnSpPr>
        <p:spPr bwMode="auto">
          <a:xfrm flipH="1">
            <a:off x="2254928" y="5443109"/>
            <a:ext cx="4551848" cy="315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4" name="Straight Connector 203"/>
          <p:cNvCxnSpPr/>
          <p:nvPr/>
        </p:nvCxnSpPr>
        <p:spPr bwMode="auto">
          <a:xfrm>
            <a:off x="5484615" y="1613086"/>
            <a:ext cx="0" cy="74926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05" name="Group 122"/>
          <p:cNvGrpSpPr>
            <a:grpSpLocks/>
          </p:cNvGrpSpPr>
          <p:nvPr/>
        </p:nvGrpSpPr>
        <p:grpSpPr bwMode="auto">
          <a:xfrm>
            <a:off x="5256327" y="938011"/>
            <a:ext cx="269875" cy="390062"/>
            <a:chOff x="4120" y="2308"/>
            <a:chExt cx="305" cy="415"/>
          </a:xfrm>
        </p:grpSpPr>
        <p:sp>
          <p:nvSpPr>
            <p:cNvPr id="206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8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09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213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4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5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6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10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2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217" name="AutoShape 22"/>
          <p:cNvSpPr>
            <a:spLocks noChangeArrowheads="1"/>
          </p:cNvSpPr>
          <p:nvPr/>
        </p:nvSpPr>
        <p:spPr bwMode="auto">
          <a:xfrm>
            <a:off x="5436348" y="1156478"/>
            <a:ext cx="180020" cy="186578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5166317" y="1343056"/>
            <a:ext cx="620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ANQP</a:t>
            </a:r>
            <a:endParaRPr lang="en-US" dirty="0">
              <a:latin typeface="+mn-lt"/>
            </a:endParaRPr>
          </a:p>
        </p:txBody>
      </p:sp>
      <p:cxnSp>
        <p:nvCxnSpPr>
          <p:cNvPr id="220" name="Straight Arrow Connector 219"/>
          <p:cNvCxnSpPr/>
          <p:nvPr/>
        </p:nvCxnSpPr>
        <p:spPr bwMode="auto">
          <a:xfrm flipH="1" flipV="1">
            <a:off x="3985118" y="2211298"/>
            <a:ext cx="1486882" cy="477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27" name="Straight Arrow Connector 226"/>
          <p:cNvCxnSpPr/>
          <p:nvPr/>
        </p:nvCxnSpPr>
        <p:spPr bwMode="auto">
          <a:xfrm flipH="1">
            <a:off x="3992489" y="2304000"/>
            <a:ext cx="1479511" cy="259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43" name="TextBox 242"/>
          <p:cNvSpPr txBox="1"/>
          <p:nvPr/>
        </p:nvSpPr>
        <p:spPr>
          <a:xfrm>
            <a:off x="1027287" y="6219365"/>
            <a:ext cx="941641" cy="3389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sz="1050" b="1" dirty="0" smtClean="0">
                <a:latin typeface="+mn-lt"/>
              </a:rPr>
              <a:t>L2 Protocol</a:t>
            </a:r>
          </a:p>
          <a:p>
            <a:r>
              <a:rPr lang="en-US" sz="1050" b="1" dirty="0" smtClean="0">
                <a:latin typeface="+mn-lt"/>
              </a:rPr>
              <a:t>L2 Attributes</a:t>
            </a:r>
            <a:endParaRPr lang="en-US" sz="1050" b="1" dirty="0">
              <a:latin typeface="+mn-lt"/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3173398" y="6219000"/>
            <a:ext cx="942197" cy="3337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sz="1050" dirty="0" smtClean="0">
                <a:latin typeface="+mn-lt"/>
              </a:rPr>
              <a:t>L3+ Protocol</a:t>
            </a:r>
          </a:p>
          <a:p>
            <a:r>
              <a:rPr lang="en-US" sz="1050" b="1" dirty="0" smtClean="0">
                <a:latin typeface="+mn-lt"/>
              </a:rPr>
              <a:t>L2 Attributes</a:t>
            </a:r>
            <a:endParaRPr lang="en-US" sz="1050" b="1" dirty="0">
              <a:latin typeface="+mn-lt"/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4209784" y="6204892"/>
            <a:ext cx="1037216" cy="3478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sz="1050" dirty="0" smtClean="0">
                <a:latin typeface="+mn-lt"/>
              </a:rPr>
              <a:t>L3+ Protocol</a:t>
            </a:r>
          </a:p>
          <a:p>
            <a:r>
              <a:rPr lang="en-US" sz="1050" dirty="0" smtClean="0">
                <a:latin typeface="+mn-lt"/>
              </a:rPr>
              <a:t>L3+ Attributes</a:t>
            </a:r>
            <a:endParaRPr lang="en-US" sz="1050" dirty="0">
              <a:latin typeface="+mn-lt"/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201039" y="6219365"/>
            <a:ext cx="7377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Legend:</a:t>
            </a:r>
            <a:endParaRPr lang="en-US" dirty="0">
              <a:latin typeface="+mn-lt"/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2052000" y="6213146"/>
            <a:ext cx="1037216" cy="3478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sz="1050" b="1" dirty="0" smtClean="0">
                <a:latin typeface="+mn-lt"/>
              </a:rPr>
              <a:t>L2 Protocol</a:t>
            </a:r>
          </a:p>
          <a:p>
            <a:r>
              <a:rPr lang="en-US" sz="1050" dirty="0" smtClean="0">
                <a:latin typeface="+mn-lt"/>
              </a:rPr>
              <a:t>L3+ Attributes</a:t>
            </a:r>
            <a:endParaRPr lang="en-US" sz="1050" dirty="0">
              <a:latin typeface="+mn-lt"/>
            </a:endParaRPr>
          </a:p>
        </p:txBody>
      </p:sp>
      <p:pic>
        <p:nvPicPr>
          <p:cNvPr id="153" name="Picture 372" descr="switc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22000" y="1404000"/>
            <a:ext cx="292468" cy="1466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44614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 Protocols used by Access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88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Scanning: Finding out about the existence of potential communication peers</a:t>
            </a:r>
          </a:p>
          <a:p>
            <a:pPr lvl="1"/>
            <a:r>
              <a:rPr lang="en-US" i="1" dirty="0"/>
              <a:t>Scope</a:t>
            </a:r>
            <a:r>
              <a:rPr lang="en-US" i="1" dirty="0" smtClean="0"/>
              <a:t> of individual IEEE 802.xx specifications</a:t>
            </a:r>
          </a:p>
          <a:p>
            <a:r>
              <a:rPr lang="en-US" dirty="0" smtClean="0"/>
              <a:t>Network selection: Finding the most appropriate network access</a:t>
            </a:r>
          </a:p>
          <a:p>
            <a:pPr lvl="1"/>
            <a:r>
              <a:rPr lang="en-US" i="1" dirty="0" smtClean="0"/>
              <a:t>IEEE 802.xx protocol for higher layer information</a:t>
            </a:r>
          </a:p>
          <a:p>
            <a:r>
              <a:rPr lang="en-US" dirty="0" smtClean="0"/>
              <a:t>Association: Setting up the access link</a:t>
            </a:r>
          </a:p>
          <a:p>
            <a:pPr lvl="1"/>
            <a:r>
              <a:rPr lang="en-US" i="1" dirty="0" smtClean="0"/>
              <a:t>Scope of individual IEEE 802.xx specifications</a:t>
            </a:r>
          </a:p>
          <a:p>
            <a:r>
              <a:rPr lang="en-US" dirty="0" smtClean="0"/>
              <a:t>Authentication</a:t>
            </a:r>
          </a:p>
          <a:p>
            <a:pPr lvl="1"/>
            <a:r>
              <a:rPr lang="en-US" i="1" dirty="0"/>
              <a:t>EAP</a:t>
            </a:r>
            <a:r>
              <a:rPr lang="en-US" i="1" dirty="0" smtClean="0"/>
              <a:t> framework, supported by IEEE 802.1X or IEEE 802.xx technology specific solutions</a:t>
            </a:r>
          </a:p>
          <a:p>
            <a:r>
              <a:rPr lang="en-US" dirty="0" smtClean="0"/>
              <a:t>Authorization: Setting up the IEEE 802 communication link</a:t>
            </a:r>
          </a:p>
          <a:p>
            <a:pPr lvl="1"/>
            <a:r>
              <a:rPr lang="en-US" i="1" dirty="0" smtClean="0"/>
              <a:t>Attributes and functions including specifics of IEEE 802.xx technologies</a:t>
            </a:r>
          </a:p>
          <a:p>
            <a:r>
              <a:rPr lang="en-US" dirty="0" smtClean="0"/>
              <a:t>Accounting: Usage and inventory reporting</a:t>
            </a:r>
          </a:p>
          <a:p>
            <a:pPr lvl="1"/>
            <a:r>
              <a:rPr lang="en-US" i="1" dirty="0" smtClean="0"/>
              <a:t>Attributes including specifics of IEEE 802.xx technologies</a:t>
            </a:r>
          </a:p>
          <a:p>
            <a:r>
              <a:rPr lang="en-US" dirty="0" smtClean="0"/>
              <a:t>Policy Control: Adjustment of the user data connection</a:t>
            </a:r>
          </a:p>
          <a:p>
            <a:pPr lvl="1"/>
            <a:r>
              <a:rPr lang="en-US" i="1" dirty="0" smtClean="0"/>
              <a:t>Attributes including specifics of IEEE 802.xx technologies</a:t>
            </a:r>
          </a:p>
          <a:p>
            <a:r>
              <a:rPr lang="en-US" dirty="0" smtClean="0"/>
              <a:t>Host Configuration: Getting the IP communication parameters</a:t>
            </a:r>
          </a:p>
          <a:p>
            <a:pPr lvl="1"/>
            <a:r>
              <a:rPr lang="en-US" i="1" dirty="0" smtClean="0"/>
              <a:t>IP protocol for IP configuration parameters</a:t>
            </a:r>
          </a:p>
          <a:p>
            <a:r>
              <a:rPr lang="en-US" dirty="0" smtClean="0"/>
              <a:t>Application: Setting up the productive use of the communication infrastructure</a:t>
            </a:r>
          </a:p>
          <a:p>
            <a:pPr lvl="1"/>
            <a:r>
              <a:rPr lang="en-US" i="1" dirty="0" smtClean="0"/>
              <a:t>IP protocol for control of application</a:t>
            </a:r>
          </a:p>
          <a:p>
            <a:r>
              <a:rPr lang="en-US" dirty="0" smtClean="0"/>
              <a:t>Host </a:t>
            </a:r>
            <a:r>
              <a:rPr lang="en-US" dirty="0" err="1" smtClean="0"/>
              <a:t>Config</a:t>
            </a:r>
            <a:r>
              <a:rPr lang="en-US" dirty="0" smtClean="0"/>
              <a:t> Release: Releasing the IP communication parameters</a:t>
            </a:r>
          </a:p>
          <a:p>
            <a:pPr lvl="1"/>
            <a:r>
              <a:rPr lang="en-US" i="1" dirty="0" smtClean="0"/>
              <a:t>IP protocol for IP configuration parameters</a:t>
            </a:r>
          </a:p>
          <a:p>
            <a:r>
              <a:rPr lang="en-US" dirty="0" smtClean="0"/>
              <a:t>Disassociation: Releasing the access link</a:t>
            </a:r>
          </a:p>
          <a:p>
            <a:pPr lvl="1"/>
            <a:r>
              <a:rPr lang="en-US" i="1" dirty="0" smtClean="0"/>
              <a:t>Scope of individual IEEE 802.xx specifications</a:t>
            </a:r>
          </a:p>
        </p:txBody>
      </p:sp>
    </p:spTree>
    <p:extLst>
      <p:ext uri="{BB962C8B-B14F-4D97-AF65-F5344CB8AC3E}">
        <p14:creationId xmlns:p14="http://schemas.microsoft.com/office/powerpoint/2010/main" val="3731812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OmniRAN WITHIN </a:t>
            </a:r>
            <a:br>
              <a:rPr lang="en-US" dirty="0" smtClean="0"/>
            </a:br>
            <a:r>
              <a:rPr lang="en-US" dirty="0" smtClean="0"/>
              <a:t>The SCOPE of IEEE 802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IEEE 802 Scope of OmniRAN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Rectangle 313"/>
          <p:cNvSpPr/>
          <p:nvPr/>
        </p:nvSpPr>
        <p:spPr bwMode="auto">
          <a:xfrm>
            <a:off x="251520" y="2770059"/>
            <a:ext cx="8640960" cy="10197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Network Abstraction by OmniRAN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252000" y="3879000"/>
            <a:ext cx="8640000" cy="720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/>
              <a:t>OmniRAN provides a generic model of an access network based on IEEE 802 technologies</a:t>
            </a:r>
          </a:p>
        </p:txBody>
      </p:sp>
      <p:sp>
        <p:nvSpPr>
          <p:cNvPr id="91" name="Rounded Rectangle 90"/>
          <p:cNvSpPr/>
          <p:nvPr/>
        </p:nvSpPr>
        <p:spPr bwMode="auto">
          <a:xfrm>
            <a:off x="7569069" y="1585005"/>
            <a:ext cx="827582" cy="785730"/>
          </a:xfrm>
          <a:prstGeom prst="roundRect">
            <a:avLst>
              <a:gd name="adj" fmla="val 12403"/>
            </a:avLst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2249411" y="1585005"/>
            <a:ext cx="2895653" cy="788515"/>
          </a:xfrm>
          <a:prstGeom prst="roundRect">
            <a:avLst>
              <a:gd name="adj" fmla="val 12403"/>
            </a:avLst>
          </a:prstGeom>
          <a:solidFill>
            <a:srgbClr val="A7E8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3" name="AutoShape 11"/>
          <p:cNvSpPr>
            <a:spLocks noChangeArrowheads="1"/>
          </p:cNvSpPr>
          <p:nvPr/>
        </p:nvSpPr>
        <p:spPr bwMode="auto">
          <a:xfrm>
            <a:off x="746575" y="1585006"/>
            <a:ext cx="881834" cy="785730"/>
          </a:xfrm>
          <a:prstGeom prst="flowChartAlternateProcess">
            <a:avLst/>
          </a:prstGeom>
          <a:solidFill>
            <a:srgbClr val="6DC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94" name="AutoShape 13"/>
          <p:cNvSpPr>
            <a:spLocks noChangeArrowheads="1"/>
          </p:cNvSpPr>
          <p:nvPr/>
        </p:nvSpPr>
        <p:spPr bwMode="auto">
          <a:xfrm>
            <a:off x="5858879" y="1585005"/>
            <a:ext cx="1055687" cy="785730"/>
          </a:xfrm>
          <a:prstGeom prst="flowChartAlternateProcess">
            <a:avLst/>
          </a:prstGeom>
          <a:solidFill>
            <a:srgbClr val="8BB2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95" name="Freeform 14"/>
          <p:cNvSpPr>
            <a:spLocks/>
          </p:cNvSpPr>
          <p:nvPr/>
        </p:nvSpPr>
        <p:spPr bwMode="auto">
          <a:xfrm>
            <a:off x="6120727" y="1988865"/>
            <a:ext cx="560632" cy="14796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0"/>
              </a:cxn>
              <a:cxn ang="0">
                <a:pos x="499" y="90"/>
              </a:cxn>
              <a:cxn ang="0">
                <a:pos x="499" y="0"/>
              </a:cxn>
            </a:cxnLst>
            <a:rect l="0" t="0" r="r" b="b"/>
            <a:pathLst>
              <a:path w="499" h="90">
                <a:moveTo>
                  <a:pt x="0" y="0"/>
                </a:moveTo>
                <a:lnTo>
                  <a:pt x="0" y="90"/>
                </a:lnTo>
                <a:lnTo>
                  <a:pt x="499" y="90"/>
                </a:lnTo>
                <a:lnTo>
                  <a:pt x="499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99" name="Line 18"/>
          <p:cNvSpPr>
            <a:spLocks noChangeShapeType="1"/>
          </p:cNvSpPr>
          <p:nvPr/>
        </p:nvSpPr>
        <p:spPr bwMode="auto">
          <a:xfrm>
            <a:off x="2590550" y="1846864"/>
            <a:ext cx="1751469" cy="29507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101" name="Line 19"/>
          <p:cNvSpPr>
            <a:spLocks noChangeShapeType="1"/>
          </p:cNvSpPr>
          <p:nvPr/>
        </p:nvSpPr>
        <p:spPr bwMode="auto">
          <a:xfrm flipH="1">
            <a:off x="2995701" y="2259517"/>
            <a:ext cx="1345648" cy="7809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102" name="Line 20"/>
          <p:cNvSpPr>
            <a:spLocks noChangeShapeType="1"/>
          </p:cNvSpPr>
          <p:nvPr/>
        </p:nvSpPr>
        <p:spPr bwMode="auto">
          <a:xfrm flipV="1">
            <a:off x="4778759" y="2194889"/>
            <a:ext cx="3009419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" name="AutoShape 22"/>
          <p:cNvSpPr>
            <a:spLocks noChangeArrowheads="1"/>
          </p:cNvSpPr>
          <p:nvPr/>
        </p:nvSpPr>
        <p:spPr bwMode="auto">
          <a:xfrm>
            <a:off x="5927250" y="1776848"/>
            <a:ext cx="360362" cy="260331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pic>
        <p:nvPicPr>
          <p:cNvPr id="104" name="Picture 23" descr="x_big_image2"/>
          <p:cNvPicPr>
            <a:picLocks noChangeAspect="1" noChangeArrowheads="1"/>
          </p:cNvPicPr>
          <p:nvPr/>
        </p:nvPicPr>
        <p:blipFill>
          <a:blip r:embed="rId2">
            <a:lum bright="10000" contrast="40000"/>
          </a:blip>
          <a:srcRect/>
          <a:stretch>
            <a:fillRect/>
          </a:stretch>
        </p:blipFill>
        <p:spPr bwMode="auto">
          <a:xfrm>
            <a:off x="849023" y="1806295"/>
            <a:ext cx="548641" cy="58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5" name="Group 25"/>
          <p:cNvGrpSpPr>
            <a:grpSpLocks noChangeAspect="1"/>
          </p:cNvGrpSpPr>
          <p:nvPr/>
        </p:nvGrpSpPr>
        <p:grpSpPr bwMode="auto">
          <a:xfrm flipH="1">
            <a:off x="2486366" y="1741145"/>
            <a:ext cx="498811" cy="600487"/>
            <a:chOff x="5" y="2480"/>
            <a:chExt cx="237" cy="430"/>
          </a:xfrm>
        </p:grpSpPr>
        <p:grpSp>
          <p:nvGrpSpPr>
            <p:cNvPr id="106" name="Group 26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10" name="Group 27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18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26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7" name="Line 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8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9" name="Line 3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0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1" name="Line 3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2" name="Line 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19" name="Line 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0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1" name="Line 3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2" name="Line 3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3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4" name="Line 4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5" name="Line 42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111" name="Group 43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13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4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5" name="Line 4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6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7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12" name="Oval 49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07" name="Arc 50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8" name="Arc 51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9" name="Arc 52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33" name="Group 53"/>
          <p:cNvGrpSpPr>
            <a:grpSpLocks noChangeAspect="1"/>
          </p:cNvGrpSpPr>
          <p:nvPr/>
        </p:nvGrpSpPr>
        <p:grpSpPr bwMode="auto">
          <a:xfrm flipH="1">
            <a:off x="2390724" y="1617452"/>
            <a:ext cx="206807" cy="249108"/>
            <a:chOff x="5" y="2480"/>
            <a:chExt cx="237" cy="430"/>
          </a:xfrm>
        </p:grpSpPr>
        <p:grpSp>
          <p:nvGrpSpPr>
            <p:cNvPr id="134" name="Group 54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38" name="Group 55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46" name="Group 56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54" name="Line 5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5" name="Line 5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6" name="Line 5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7" name="Line 6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8" name="Line 6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9" name="Line 6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60" name="Line 6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47" name="Line 6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8" name="Line 65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9" name="Line 6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0" name="Line 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1" name="Line 68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2" name="Line 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3" name="Line 70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139" name="Group 71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41" name="Line 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2" name="Line 73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3" name="Line 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4" name="Line 75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5" name="Line 76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40" name="Oval 77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35" name="Arc 78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6" name="Arc 79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7" name="Arc 80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62" name="Text Box 82"/>
          <p:cNvSpPr txBox="1">
            <a:spLocks noChangeArrowheads="1"/>
          </p:cNvSpPr>
          <p:nvPr/>
        </p:nvSpPr>
        <p:spPr bwMode="auto">
          <a:xfrm>
            <a:off x="3068569" y="1585005"/>
            <a:ext cx="1433085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Access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Network</a:t>
            </a: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4" name="Group 85"/>
          <p:cNvGrpSpPr>
            <a:grpSpLocks/>
          </p:cNvGrpSpPr>
          <p:nvPr/>
        </p:nvGrpSpPr>
        <p:grpSpPr bwMode="auto">
          <a:xfrm>
            <a:off x="7749244" y="1784444"/>
            <a:ext cx="269875" cy="460375"/>
            <a:chOff x="4120" y="2308"/>
            <a:chExt cx="305" cy="415"/>
          </a:xfrm>
        </p:grpSpPr>
        <p:sp>
          <p:nvSpPr>
            <p:cNvPr id="165" name="Freeform 86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6" name="Rectangle 87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7" name="Oval 88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68" name="Group 89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72" name="Line 90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3" name="Line 91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4" name="Line 92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5" name="Line 93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69" name="Freeform 94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0" name="Oval 95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1" name="Oval 96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88" name="Group 109"/>
          <p:cNvGrpSpPr>
            <a:grpSpLocks/>
          </p:cNvGrpSpPr>
          <p:nvPr/>
        </p:nvGrpSpPr>
        <p:grpSpPr bwMode="auto">
          <a:xfrm>
            <a:off x="7974114" y="1857159"/>
            <a:ext cx="269875" cy="460375"/>
            <a:chOff x="4120" y="2308"/>
            <a:chExt cx="305" cy="415"/>
          </a:xfrm>
        </p:grpSpPr>
        <p:sp>
          <p:nvSpPr>
            <p:cNvPr id="189" name="Freeform 110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0" name="Rectangle 111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1" name="Oval 112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92" name="Group 113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96" name="Line 114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7" name="Line 115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8" name="Line 116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9" name="Line 117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93" name="Freeform 118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" name="Oval 119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95" name="Oval 120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01" name="Group 122"/>
          <p:cNvGrpSpPr>
            <a:grpSpLocks/>
          </p:cNvGrpSpPr>
          <p:nvPr/>
        </p:nvGrpSpPr>
        <p:grpSpPr bwMode="auto">
          <a:xfrm>
            <a:off x="6561299" y="1722144"/>
            <a:ext cx="269875" cy="390062"/>
            <a:chOff x="4120" y="2308"/>
            <a:chExt cx="305" cy="415"/>
          </a:xfrm>
        </p:grpSpPr>
        <p:sp>
          <p:nvSpPr>
            <p:cNvPr id="202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3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4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05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209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0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1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2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06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08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14" name="Group 136"/>
          <p:cNvGrpSpPr>
            <a:grpSpLocks/>
          </p:cNvGrpSpPr>
          <p:nvPr/>
        </p:nvGrpSpPr>
        <p:grpSpPr bwMode="auto">
          <a:xfrm rot="7624109" flipV="1">
            <a:off x="1327389" y="1574899"/>
            <a:ext cx="1284693" cy="1040403"/>
            <a:chOff x="2870" y="2211"/>
            <a:chExt cx="690" cy="728"/>
          </a:xfrm>
        </p:grpSpPr>
        <p:sp>
          <p:nvSpPr>
            <p:cNvPr id="215" name="Freeform 137"/>
            <p:cNvSpPr>
              <a:spLocks/>
            </p:cNvSpPr>
            <p:nvPr/>
          </p:nvSpPr>
          <p:spPr bwMode="auto">
            <a:xfrm>
              <a:off x="2870" y="2551"/>
              <a:ext cx="461" cy="388"/>
            </a:xfrm>
            <a:custGeom>
              <a:avLst/>
              <a:gdLst/>
              <a:ahLst/>
              <a:cxnLst>
                <a:cxn ang="0">
                  <a:pos x="111" y="28"/>
                </a:cxn>
                <a:cxn ang="0">
                  <a:pos x="116" y="30"/>
                </a:cxn>
                <a:cxn ang="0">
                  <a:pos x="128" y="0"/>
                </a:cxn>
                <a:cxn ang="0">
                  <a:pos x="149" y="5"/>
                </a:cxn>
                <a:cxn ang="0">
                  <a:pos x="0" y="247"/>
                </a:cxn>
                <a:cxn ang="0">
                  <a:pos x="111" y="28"/>
                </a:cxn>
              </a:cxnLst>
              <a:rect l="0" t="0" r="r" b="b"/>
              <a:pathLst>
                <a:path w="149" h="247">
                  <a:moveTo>
                    <a:pt x="111" y="28"/>
                  </a:moveTo>
                  <a:lnTo>
                    <a:pt x="116" y="30"/>
                  </a:lnTo>
                  <a:lnTo>
                    <a:pt x="128" y="0"/>
                  </a:lnTo>
                  <a:lnTo>
                    <a:pt x="149" y="5"/>
                  </a:lnTo>
                  <a:lnTo>
                    <a:pt x="0" y="247"/>
                  </a:lnTo>
                  <a:lnTo>
                    <a:pt x="111" y="28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" name="Freeform 138"/>
            <p:cNvSpPr>
              <a:spLocks/>
            </p:cNvSpPr>
            <p:nvPr/>
          </p:nvSpPr>
          <p:spPr bwMode="auto">
            <a:xfrm>
              <a:off x="3158" y="2211"/>
              <a:ext cx="402" cy="384"/>
            </a:xfrm>
            <a:custGeom>
              <a:avLst/>
              <a:gdLst/>
              <a:ahLst/>
              <a:cxnLst>
                <a:cxn ang="0">
                  <a:pos x="0" y="239"/>
                </a:cxn>
                <a:cxn ang="0">
                  <a:pos x="130" y="0"/>
                </a:cxn>
                <a:cxn ang="0">
                  <a:pos x="35" y="216"/>
                </a:cxn>
                <a:cxn ang="0">
                  <a:pos x="32" y="216"/>
                </a:cxn>
                <a:cxn ang="0">
                  <a:pos x="18" y="244"/>
                </a:cxn>
                <a:cxn ang="0">
                  <a:pos x="0" y="239"/>
                </a:cxn>
              </a:cxnLst>
              <a:rect l="0" t="0" r="r" b="b"/>
              <a:pathLst>
                <a:path w="130" h="244">
                  <a:moveTo>
                    <a:pt x="0" y="239"/>
                  </a:moveTo>
                  <a:lnTo>
                    <a:pt x="130" y="0"/>
                  </a:lnTo>
                  <a:lnTo>
                    <a:pt x="35" y="216"/>
                  </a:lnTo>
                  <a:lnTo>
                    <a:pt x="32" y="216"/>
                  </a:lnTo>
                  <a:lnTo>
                    <a:pt x="18" y="244"/>
                  </a:lnTo>
                  <a:lnTo>
                    <a:pt x="0" y="239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218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65695" y="2076750"/>
            <a:ext cx="478302" cy="232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219" name="Text Box 82"/>
          <p:cNvSpPr txBox="1">
            <a:spLocks noChangeArrowheads="1"/>
          </p:cNvSpPr>
          <p:nvPr/>
        </p:nvSpPr>
        <p:spPr bwMode="auto">
          <a:xfrm>
            <a:off x="823002" y="1584930"/>
            <a:ext cx="733662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Terminal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4" name="Picture 372" descr="switc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5558" y="2054506"/>
            <a:ext cx="503237" cy="252412"/>
          </a:xfrm>
          <a:prstGeom prst="rect">
            <a:avLst/>
          </a:prstGeom>
          <a:noFill/>
        </p:spPr>
      </p:pic>
      <p:sp>
        <p:nvSpPr>
          <p:cNvPr id="242" name="Text Box 82"/>
          <p:cNvSpPr txBox="1">
            <a:spLocks noChangeArrowheads="1"/>
          </p:cNvSpPr>
          <p:nvPr/>
        </p:nvSpPr>
        <p:spPr bwMode="auto">
          <a:xfrm>
            <a:off x="6152533" y="1584125"/>
            <a:ext cx="408766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Core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3" name="Text Box 82"/>
          <p:cNvSpPr txBox="1">
            <a:spLocks noChangeArrowheads="1"/>
          </p:cNvSpPr>
          <p:nvPr/>
        </p:nvSpPr>
        <p:spPr bwMode="auto">
          <a:xfrm>
            <a:off x="7663733" y="1584000"/>
            <a:ext cx="637996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Service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51520" y="4734000"/>
            <a:ext cx="8640960" cy="1721990"/>
            <a:chOff x="251520" y="4880651"/>
            <a:chExt cx="8640960" cy="1575340"/>
          </a:xfrm>
        </p:grpSpPr>
        <p:sp>
          <p:nvSpPr>
            <p:cNvPr id="310" name="Rectangle 309"/>
            <p:cNvSpPr/>
            <p:nvPr/>
          </p:nvSpPr>
          <p:spPr bwMode="auto">
            <a:xfrm>
              <a:off x="251520" y="4880651"/>
              <a:ext cx="8640960" cy="15753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0" rIns="91440" bIns="0" numCol="1" rtlCol="0" anchor="t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849023" y="6310261"/>
              <a:ext cx="1750696" cy="8896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700" dirty="0" smtClean="0">
                  <a:latin typeface="+mn-lt"/>
                </a:rPr>
                <a:t>Medium</a:t>
              </a: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2622137" y="6323169"/>
              <a:ext cx="1952485" cy="7606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700" dirty="0" smtClean="0">
                  <a:latin typeface="+mn-lt"/>
                </a:rPr>
                <a:t>Medium</a:t>
              </a: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829866" y="4961052"/>
              <a:ext cx="708533" cy="1355043"/>
              <a:chOff x="971599" y="3514117"/>
              <a:chExt cx="1080121" cy="1355043"/>
            </a:xfrm>
          </p:grpSpPr>
          <p:sp>
            <p:nvSpPr>
              <p:cNvPr id="3" name="Rectangle 2"/>
              <p:cNvSpPr/>
              <p:nvPr/>
            </p:nvSpPr>
            <p:spPr bwMode="auto">
              <a:xfrm>
                <a:off x="971599" y="4329100"/>
                <a:ext cx="1080121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Data Link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4" name="Rectangle 3"/>
              <p:cNvSpPr/>
              <p:nvPr/>
            </p:nvSpPr>
            <p:spPr bwMode="auto">
              <a:xfrm>
                <a:off x="971600" y="4599130"/>
                <a:ext cx="1080120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+mn-lt"/>
                  </a:rPr>
                  <a:t>Physical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5" name="Rectangle 4"/>
              <p:cNvSpPr/>
              <p:nvPr/>
            </p:nvSpPr>
            <p:spPr bwMode="auto">
              <a:xfrm>
                <a:off x="971600" y="4059070"/>
                <a:ext cx="1080120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+mn-lt"/>
                  </a:rPr>
                  <a:t>Network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6" name="Rectangle 5"/>
              <p:cNvSpPr/>
              <p:nvPr/>
            </p:nvSpPr>
            <p:spPr bwMode="auto">
              <a:xfrm>
                <a:off x="971600" y="3789040"/>
                <a:ext cx="1080120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+mn-lt"/>
                  </a:rPr>
                  <a:t>Transport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971601" y="3514117"/>
                <a:ext cx="1080119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Arial Narrow" panose="020B0606020202030204" pitchFamily="34" charset="0"/>
                  </a:rPr>
                  <a:t>Application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endParaRPr>
              </a:p>
            </p:txBody>
          </p:sp>
        </p:grpSp>
        <p:sp>
          <p:nvSpPr>
            <p:cNvPr id="32" name="Rectangle 31"/>
            <p:cNvSpPr/>
            <p:nvPr/>
          </p:nvSpPr>
          <p:spPr bwMode="auto">
            <a:xfrm>
              <a:off x="2252213" y="5776035"/>
              <a:ext cx="544303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252213" y="6046065"/>
              <a:ext cx="544303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2796517" y="5772270"/>
              <a:ext cx="542082" cy="2679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2796514" y="6044183"/>
              <a:ext cx="542085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34" name="Isosceles Triangle 33"/>
            <p:cNvSpPr/>
            <p:nvPr/>
          </p:nvSpPr>
          <p:spPr bwMode="auto">
            <a:xfrm flipV="1">
              <a:off x="2252213" y="5788268"/>
              <a:ext cx="1086386" cy="65066"/>
            </a:xfrm>
            <a:prstGeom prst="triangle">
              <a:avLst>
                <a:gd name="adj" fmla="val 49569"/>
              </a:avLst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grpSp>
          <p:nvGrpSpPr>
            <p:cNvPr id="232" name="Group 231"/>
            <p:cNvGrpSpPr/>
            <p:nvPr/>
          </p:nvGrpSpPr>
          <p:grpSpPr>
            <a:xfrm>
              <a:off x="7667161" y="4959170"/>
              <a:ext cx="708533" cy="1355043"/>
              <a:chOff x="971599" y="3514117"/>
              <a:chExt cx="1080121" cy="1355043"/>
            </a:xfrm>
          </p:grpSpPr>
          <p:sp>
            <p:nvSpPr>
              <p:cNvPr id="233" name="Rectangle 232"/>
              <p:cNvSpPr/>
              <p:nvPr/>
            </p:nvSpPr>
            <p:spPr bwMode="auto">
              <a:xfrm>
                <a:off x="971599" y="4329100"/>
                <a:ext cx="1080121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Data Link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234" name="Rectangle 233"/>
              <p:cNvSpPr/>
              <p:nvPr/>
            </p:nvSpPr>
            <p:spPr bwMode="auto">
              <a:xfrm>
                <a:off x="971600" y="4599130"/>
                <a:ext cx="1080120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+mn-lt"/>
                  </a:rPr>
                  <a:t>Physical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235" name="Rectangle 234"/>
              <p:cNvSpPr/>
              <p:nvPr/>
            </p:nvSpPr>
            <p:spPr bwMode="auto">
              <a:xfrm>
                <a:off x="971600" y="4059070"/>
                <a:ext cx="1080120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+mn-lt"/>
                  </a:rPr>
                  <a:t>Network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236" name="Rectangle 235"/>
              <p:cNvSpPr/>
              <p:nvPr/>
            </p:nvSpPr>
            <p:spPr bwMode="auto">
              <a:xfrm>
                <a:off x="971600" y="3789040"/>
                <a:ext cx="1080120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+mn-lt"/>
                  </a:rPr>
                  <a:t>Transport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237" name="Rectangle 236"/>
              <p:cNvSpPr/>
              <p:nvPr/>
            </p:nvSpPr>
            <p:spPr bwMode="auto">
              <a:xfrm>
                <a:off x="971601" y="3514117"/>
                <a:ext cx="1080119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Arial Narrow" panose="020B0606020202030204" pitchFamily="34" charset="0"/>
                  </a:rPr>
                  <a:t>Application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endParaRPr>
              </a:p>
            </p:txBody>
          </p:sp>
        </p:grpSp>
        <p:sp>
          <p:nvSpPr>
            <p:cNvPr id="238" name="Rectangle 237"/>
            <p:cNvSpPr/>
            <p:nvPr/>
          </p:nvSpPr>
          <p:spPr bwMode="auto">
            <a:xfrm>
              <a:off x="6388104" y="5504123"/>
              <a:ext cx="553982" cy="285423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Network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39" name="Rectangle 238"/>
            <p:cNvSpPr/>
            <p:nvPr/>
          </p:nvSpPr>
          <p:spPr bwMode="auto">
            <a:xfrm>
              <a:off x="5850948" y="5504123"/>
              <a:ext cx="544304" cy="28257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Network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31" name="Isosceles Triangle 230"/>
            <p:cNvSpPr/>
            <p:nvPr/>
          </p:nvSpPr>
          <p:spPr bwMode="auto">
            <a:xfrm flipV="1">
              <a:off x="5850948" y="5500171"/>
              <a:ext cx="1091137" cy="101710"/>
            </a:xfrm>
            <a:prstGeom prst="triangle">
              <a:avLst>
                <a:gd name="adj" fmla="val 49569"/>
              </a:avLst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40" name="Rectangle 239"/>
            <p:cNvSpPr/>
            <p:nvPr/>
          </p:nvSpPr>
          <p:spPr bwMode="auto">
            <a:xfrm>
              <a:off x="4608823" y="6316095"/>
              <a:ext cx="1772263" cy="8313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700" dirty="0" smtClean="0">
                  <a:latin typeface="+mn-lt"/>
                </a:rPr>
                <a:t>Medium</a:t>
              </a: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1" name="Rectangle 240"/>
            <p:cNvSpPr/>
            <p:nvPr/>
          </p:nvSpPr>
          <p:spPr bwMode="auto">
            <a:xfrm>
              <a:off x="6437594" y="6317978"/>
              <a:ext cx="1930051" cy="8125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700" dirty="0" smtClean="0">
                  <a:latin typeface="+mn-lt"/>
                </a:rPr>
                <a:t>Medium</a:t>
              </a: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4" name="Rectangle 243"/>
            <p:cNvSpPr/>
            <p:nvPr/>
          </p:nvSpPr>
          <p:spPr bwMode="auto">
            <a:xfrm>
              <a:off x="4058679" y="5785682"/>
              <a:ext cx="544303" cy="26414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4058679" y="6049830"/>
              <a:ext cx="544303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46" name="Rectangle 245"/>
            <p:cNvSpPr/>
            <p:nvPr/>
          </p:nvSpPr>
          <p:spPr bwMode="auto">
            <a:xfrm>
              <a:off x="4602983" y="5785683"/>
              <a:ext cx="542082" cy="258313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47" name="Rectangle 246"/>
            <p:cNvSpPr/>
            <p:nvPr/>
          </p:nvSpPr>
          <p:spPr bwMode="auto">
            <a:xfrm>
              <a:off x="4602980" y="6047948"/>
              <a:ext cx="542085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48" name="Isosceles Triangle 247"/>
            <p:cNvSpPr/>
            <p:nvPr/>
          </p:nvSpPr>
          <p:spPr bwMode="auto">
            <a:xfrm flipV="1">
              <a:off x="4058679" y="5785683"/>
              <a:ext cx="1086386" cy="65066"/>
            </a:xfrm>
            <a:prstGeom prst="triangle">
              <a:avLst>
                <a:gd name="adj" fmla="val 49569"/>
              </a:avLst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49" name="Rectangle 248"/>
            <p:cNvSpPr/>
            <p:nvPr/>
          </p:nvSpPr>
          <p:spPr bwMode="auto">
            <a:xfrm>
              <a:off x="5855699" y="5786697"/>
              <a:ext cx="544303" cy="26414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50" name="Rectangle 249"/>
            <p:cNvSpPr/>
            <p:nvPr/>
          </p:nvSpPr>
          <p:spPr bwMode="auto">
            <a:xfrm>
              <a:off x="5855699" y="6050845"/>
              <a:ext cx="544303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6400003" y="5786698"/>
              <a:ext cx="542082" cy="258313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52" name="Rectangle 251"/>
            <p:cNvSpPr/>
            <p:nvPr/>
          </p:nvSpPr>
          <p:spPr bwMode="auto">
            <a:xfrm>
              <a:off x="6400000" y="6048963"/>
              <a:ext cx="542085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sp>
        <p:nvSpPr>
          <p:cNvPr id="256" name="Rectangle 255"/>
          <p:cNvSpPr/>
          <p:nvPr/>
        </p:nvSpPr>
        <p:spPr bwMode="auto">
          <a:xfrm>
            <a:off x="6102719" y="3061931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Core</a:t>
            </a:r>
          </a:p>
        </p:txBody>
      </p:sp>
      <p:sp>
        <p:nvSpPr>
          <p:cNvPr id="257" name="Rectangle 256"/>
          <p:cNvSpPr/>
          <p:nvPr/>
        </p:nvSpPr>
        <p:spPr bwMode="auto">
          <a:xfrm>
            <a:off x="7728894" y="3069134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0" name="Oval 259"/>
          <p:cNvSpPr/>
          <p:nvPr/>
        </p:nvSpPr>
        <p:spPr bwMode="auto">
          <a:xfrm>
            <a:off x="5540257" y="3141600"/>
            <a:ext cx="152400" cy="1524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5397382" y="28368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R2</a:t>
            </a:r>
            <a:endParaRPr lang="en-US" sz="1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1476664" y="3217800"/>
            <a:ext cx="464406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3" name="Straight Connector 262"/>
          <p:cNvCxnSpPr/>
          <p:nvPr/>
        </p:nvCxnSpPr>
        <p:spPr bwMode="auto">
          <a:xfrm>
            <a:off x="1476664" y="3451731"/>
            <a:ext cx="96714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64" name="Group 95"/>
          <p:cNvGrpSpPr/>
          <p:nvPr/>
        </p:nvGrpSpPr>
        <p:grpSpPr>
          <a:xfrm>
            <a:off x="1693884" y="3376800"/>
            <a:ext cx="479618" cy="457200"/>
            <a:chOff x="1524000" y="2209800"/>
            <a:chExt cx="479618" cy="457200"/>
          </a:xfrm>
        </p:grpSpPr>
        <p:sp>
          <p:nvSpPr>
            <p:cNvPr id="265" name="Oval 264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66" name="TextBox 265"/>
            <p:cNvSpPr txBox="1"/>
            <p:nvPr/>
          </p:nvSpPr>
          <p:spPr>
            <a:xfrm>
              <a:off x="1524000" y="22976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268" name="Straight Connector 267"/>
          <p:cNvCxnSpPr/>
          <p:nvPr/>
        </p:nvCxnSpPr>
        <p:spPr bwMode="auto">
          <a:xfrm>
            <a:off x="4895956" y="3451731"/>
            <a:ext cx="122477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0" name="Straight Connector 269"/>
          <p:cNvCxnSpPr>
            <a:stCxn id="256" idx="3"/>
            <a:endCxn id="257" idx="1"/>
          </p:cNvCxnSpPr>
          <p:nvPr/>
        </p:nvCxnSpPr>
        <p:spPr bwMode="auto">
          <a:xfrm>
            <a:off x="6687784" y="3354464"/>
            <a:ext cx="1041110" cy="720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73" name="Group 95"/>
          <p:cNvGrpSpPr/>
          <p:nvPr/>
        </p:nvGrpSpPr>
        <p:grpSpPr>
          <a:xfrm>
            <a:off x="5382000" y="3361447"/>
            <a:ext cx="479618" cy="457200"/>
            <a:chOff x="1524000" y="2209800"/>
            <a:chExt cx="479618" cy="457200"/>
          </a:xfrm>
        </p:grpSpPr>
        <p:sp>
          <p:nvSpPr>
            <p:cNvPr id="274" name="Oval 273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75" name="TextBox 274"/>
            <p:cNvSpPr txBox="1"/>
            <p:nvPr/>
          </p:nvSpPr>
          <p:spPr>
            <a:xfrm>
              <a:off x="1524000" y="22976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15" name="TextBox 314"/>
          <p:cNvSpPr txBox="1"/>
          <p:nvPr/>
        </p:nvSpPr>
        <p:spPr>
          <a:xfrm>
            <a:off x="216991" y="2724751"/>
            <a:ext cx="2690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n-lt"/>
              </a:rPr>
              <a:t>OmniRAN Architecture</a:t>
            </a:r>
          </a:p>
        </p:txBody>
      </p:sp>
      <p:sp>
        <p:nvSpPr>
          <p:cNvPr id="255" name="Rectangle 254"/>
          <p:cNvSpPr/>
          <p:nvPr/>
        </p:nvSpPr>
        <p:spPr bwMode="auto">
          <a:xfrm>
            <a:off x="2232000" y="3072103"/>
            <a:ext cx="2880000" cy="57430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Access Network</a:t>
            </a:r>
          </a:p>
        </p:txBody>
      </p:sp>
      <p:cxnSp>
        <p:nvCxnSpPr>
          <p:cNvPr id="200" name="Straight Connector 199"/>
          <p:cNvCxnSpPr/>
          <p:nvPr/>
        </p:nvCxnSpPr>
        <p:spPr bwMode="auto">
          <a:xfrm>
            <a:off x="2232000" y="3215585"/>
            <a:ext cx="288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54" name="Rectangle 253"/>
          <p:cNvSpPr/>
          <p:nvPr/>
        </p:nvSpPr>
        <p:spPr bwMode="auto">
          <a:xfrm>
            <a:off x="837000" y="3068915"/>
            <a:ext cx="765000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Terminal</a:t>
            </a:r>
          </a:p>
        </p:txBody>
      </p:sp>
    </p:spTree>
    <p:extLst>
      <p:ext uri="{BB962C8B-B14F-4D97-AF65-F5344CB8AC3E}">
        <p14:creationId xmlns:p14="http://schemas.microsoft.com/office/powerpoint/2010/main" val="3168010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OmniRAN Reference Points capture the functions of an access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Reference Points denote the interconnections between functional entities of an access network, i.e.:</a:t>
            </a:r>
          </a:p>
          <a:p>
            <a:pPr lvl="1"/>
            <a:r>
              <a:rPr lang="en-US" dirty="0" smtClean="0"/>
              <a:t>R1 between terminal and base station:</a:t>
            </a:r>
          </a:p>
          <a:p>
            <a:pPr lvl="2"/>
            <a:r>
              <a:rPr lang="en-US" dirty="0" smtClean="0"/>
              <a:t>Access link, technology specific</a:t>
            </a:r>
          </a:p>
          <a:p>
            <a:pPr lvl="1"/>
            <a:r>
              <a:rPr lang="en-US" dirty="0" smtClean="0"/>
              <a:t>R2 between terminal and core network:</a:t>
            </a:r>
          </a:p>
          <a:p>
            <a:pPr lvl="2"/>
            <a:r>
              <a:rPr lang="en-US" dirty="0" smtClean="0"/>
              <a:t>User &amp; terminal authentication, subscription &amp; terminal management</a:t>
            </a:r>
          </a:p>
          <a:p>
            <a:pPr lvl="1"/>
            <a:r>
              <a:rPr lang="en-US" dirty="0" smtClean="0"/>
              <a:t>R3 between access network and core network:</a:t>
            </a:r>
          </a:p>
          <a:p>
            <a:pPr lvl="2"/>
            <a:r>
              <a:rPr lang="en-US" dirty="0" smtClean="0"/>
              <a:t>Authorization, service management, user data connection, mobility support, accounting, location</a:t>
            </a:r>
          </a:p>
          <a:p>
            <a:pPr lvl="1"/>
            <a:r>
              <a:rPr lang="en-US" dirty="0" smtClean="0"/>
              <a:t>R4 between access networks:</a:t>
            </a:r>
          </a:p>
          <a:p>
            <a:pPr lvl="2"/>
            <a:r>
              <a:rPr lang="en-US" dirty="0" smtClean="0"/>
              <a:t>Inter-access network coordination and cooperation, fast inter-technology handover</a:t>
            </a:r>
          </a:p>
          <a:p>
            <a:pPr lvl="1"/>
            <a:r>
              <a:rPr lang="en-US" dirty="0" smtClean="0"/>
              <a:t>R5 between core networks to enable co-use of access networks: </a:t>
            </a:r>
          </a:p>
          <a:p>
            <a:pPr lvl="2"/>
            <a:r>
              <a:rPr lang="en-US" dirty="0" smtClean="0"/>
              <a:t>Inter-operator roaming control interface</a:t>
            </a:r>
          </a:p>
          <a:p>
            <a:r>
              <a:rPr lang="en-US" dirty="0" smtClean="0"/>
              <a:t>Reference Points build the foundation for realizing interoperability for real world access networks.</a:t>
            </a:r>
          </a:p>
          <a:p>
            <a:r>
              <a:rPr lang="en-US" dirty="0" smtClean="0"/>
              <a:t>The Reference Points capture the control information necessary to allow dynamic control of network functions by a central entity (core).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architecture example </a:t>
            </a:r>
            <a:br>
              <a:rPr lang="en-US" dirty="0" smtClean="0"/>
            </a:br>
            <a:r>
              <a:rPr lang="en-US" dirty="0" smtClean="0"/>
              <a:t>showing all different reference points</a:t>
            </a:r>
            <a:endParaRPr lang="en-US" dirty="0"/>
          </a:p>
        </p:txBody>
      </p:sp>
      <p:grpSp>
        <p:nvGrpSpPr>
          <p:cNvPr id="3" name="Group 123"/>
          <p:cNvGrpSpPr/>
          <p:nvPr/>
        </p:nvGrpSpPr>
        <p:grpSpPr>
          <a:xfrm>
            <a:off x="2124075" y="1733550"/>
            <a:ext cx="1000125" cy="990600"/>
            <a:chOff x="7315200" y="3886200"/>
            <a:chExt cx="1000125" cy="990600"/>
          </a:xfrm>
        </p:grpSpPr>
        <p:sp>
          <p:nvSpPr>
            <p:cNvPr id="8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9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11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12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32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4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5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6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7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8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5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6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7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8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9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0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1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6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19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0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8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3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9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7" name="Group 122"/>
          <p:cNvGrpSpPr/>
          <p:nvPr/>
        </p:nvGrpSpPr>
        <p:grpSpPr>
          <a:xfrm>
            <a:off x="3886200" y="1733550"/>
            <a:ext cx="990600" cy="990600"/>
            <a:chOff x="7315200" y="2819400"/>
            <a:chExt cx="990600" cy="990600"/>
          </a:xfrm>
        </p:grpSpPr>
        <p:sp>
          <p:nvSpPr>
            <p:cNvPr id="6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" name="Picture 15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40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Core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4" name="Group 107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</p:grpSpPr>
          <p:sp>
            <p:nvSpPr>
              <p:cNvPr id="109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110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41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112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2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119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0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1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2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6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44" name="Group 582"/>
          <p:cNvGrpSpPr/>
          <p:nvPr/>
        </p:nvGrpSpPr>
        <p:grpSpPr>
          <a:xfrm>
            <a:off x="5257800" y="1733550"/>
            <a:ext cx="990600" cy="990600"/>
            <a:chOff x="5257800" y="1733550"/>
            <a:chExt cx="990600" cy="990600"/>
          </a:xfrm>
        </p:grpSpPr>
        <p:sp>
          <p:nvSpPr>
            <p:cNvPr id="43" name="Rounded Rectangle 42"/>
            <p:cNvSpPr/>
            <p:nvPr/>
          </p:nvSpPr>
          <p:spPr bwMode="auto">
            <a:xfrm>
              <a:off x="5257800" y="1733550"/>
              <a:ext cx="990600" cy="9906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45" name="Group 61"/>
            <p:cNvGrpSpPr/>
            <p:nvPr/>
          </p:nvGrpSpPr>
          <p:grpSpPr>
            <a:xfrm>
              <a:off x="5410201" y="1816606"/>
              <a:ext cx="609600" cy="450344"/>
              <a:chOff x="6324600" y="1828800"/>
              <a:chExt cx="917575" cy="677862"/>
            </a:xfrm>
          </p:grpSpPr>
          <p:grpSp>
            <p:nvGrpSpPr>
              <p:cNvPr id="46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82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3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4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47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89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0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1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2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86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7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88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48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71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2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3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52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78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9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0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1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75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6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77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63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60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1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2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74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67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8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9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0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64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5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66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85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49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0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1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93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56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57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58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59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53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4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5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</p:grpSp>
        <p:graphicFrame>
          <p:nvGraphicFramePr>
            <p:cNvPr id="126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5341951" y="2253186"/>
            <a:ext cx="798445" cy="4299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61" name="Clip" r:id="rId4" imgW="5757415" imgH="3221332" progId="">
                    <p:embed/>
                  </p:oleObj>
                </mc:Choice>
                <mc:Fallback>
                  <p:oleObj name="Clip" r:id="rId4" imgW="5757415" imgH="3221332" progId="">
                    <p:embed/>
                    <p:pic>
                      <p:nvPicPr>
                        <p:cNvPr id="0" name="Object 50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41951" y="2253186"/>
                          <a:ext cx="798445" cy="4299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8099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7" name="Text Box 16"/>
            <p:cNvSpPr txBox="1">
              <a:spLocks noChangeArrowheads="1"/>
            </p:cNvSpPr>
            <p:nvPr/>
          </p:nvSpPr>
          <p:spPr bwMode="auto">
            <a:xfrm>
              <a:off x="5428250" y="2315396"/>
              <a:ext cx="637242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05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105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cxnSp>
        <p:nvCxnSpPr>
          <p:cNvPr id="130" name="Straight Connector 129"/>
          <p:cNvCxnSpPr>
            <a:stCxn id="7" idx="3"/>
            <a:endCxn id="8" idx="1"/>
          </p:cNvCxnSpPr>
          <p:nvPr/>
        </p:nvCxnSpPr>
        <p:spPr bwMode="auto">
          <a:xfrm>
            <a:off x="1371600" y="2284731"/>
            <a:ext cx="75247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4" name="Group 95"/>
          <p:cNvGrpSpPr/>
          <p:nvPr/>
        </p:nvGrpSpPr>
        <p:grpSpPr>
          <a:xfrm>
            <a:off x="1524000" y="2209800"/>
            <a:ext cx="479618" cy="457200"/>
            <a:chOff x="1524000" y="2209800"/>
            <a:chExt cx="479618" cy="457200"/>
          </a:xfrm>
        </p:grpSpPr>
        <p:sp>
          <p:nvSpPr>
            <p:cNvPr id="131" name="Oval 130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1524000" y="22976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36" name="Straight Connector 135"/>
          <p:cNvCxnSpPr>
            <a:stCxn id="8" idx="3"/>
            <a:endCxn id="6" idx="1"/>
          </p:cNvCxnSpPr>
          <p:nvPr/>
        </p:nvCxnSpPr>
        <p:spPr bwMode="auto">
          <a:xfrm>
            <a:off x="3124200" y="2228850"/>
            <a:ext cx="762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5" name="Group 40"/>
          <p:cNvGrpSpPr/>
          <p:nvPr/>
        </p:nvGrpSpPr>
        <p:grpSpPr>
          <a:xfrm>
            <a:off x="3276600" y="2156671"/>
            <a:ext cx="479618" cy="461425"/>
            <a:chOff x="3276600" y="2156671"/>
            <a:chExt cx="479618" cy="461425"/>
          </a:xfrm>
        </p:grpSpPr>
        <p:sp>
          <p:nvSpPr>
            <p:cNvPr id="137" name="Oval 136"/>
            <p:cNvSpPr/>
            <p:nvPr/>
          </p:nvSpPr>
          <p:spPr bwMode="auto">
            <a:xfrm>
              <a:off x="3429000" y="21566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3276600" y="2248764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34" name="Straight Connector 133"/>
          <p:cNvCxnSpPr>
            <a:stCxn id="6" idx="3"/>
            <a:endCxn id="43" idx="1"/>
          </p:cNvCxnSpPr>
          <p:nvPr/>
        </p:nvCxnSpPr>
        <p:spPr bwMode="auto">
          <a:xfrm>
            <a:off x="4876800" y="2228850"/>
            <a:ext cx="381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6" name="Group 98"/>
          <p:cNvGrpSpPr/>
          <p:nvPr/>
        </p:nvGrpSpPr>
        <p:grpSpPr>
          <a:xfrm>
            <a:off x="2133600" y="2724150"/>
            <a:ext cx="571500" cy="400050"/>
            <a:chOff x="2133600" y="2724150"/>
            <a:chExt cx="571500" cy="400050"/>
          </a:xfrm>
        </p:grpSpPr>
        <p:cxnSp>
          <p:nvCxnSpPr>
            <p:cNvPr id="129" name="Straight Connector 128"/>
            <p:cNvCxnSpPr>
              <a:stCxn id="8" idx="2"/>
              <a:endCxn id="145" idx="0"/>
            </p:cNvCxnSpPr>
            <p:nvPr/>
          </p:nvCxnSpPr>
          <p:spPr bwMode="auto">
            <a:xfrm>
              <a:off x="2624138" y="2724150"/>
              <a:ext cx="9525" cy="4000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32" name="TextBox 131"/>
            <p:cNvSpPr txBox="1"/>
            <p:nvPr/>
          </p:nvSpPr>
          <p:spPr>
            <a:xfrm>
              <a:off x="2133600" y="27432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R4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8" name="Oval 177"/>
            <p:cNvSpPr/>
            <p:nvPr/>
          </p:nvSpPr>
          <p:spPr bwMode="auto">
            <a:xfrm>
              <a:off x="2552700" y="28479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97" name="Group 581"/>
          <p:cNvGrpSpPr/>
          <p:nvPr/>
        </p:nvGrpSpPr>
        <p:grpSpPr>
          <a:xfrm>
            <a:off x="2124075" y="2724150"/>
            <a:ext cx="4124325" cy="2686050"/>
            <a:chOff x="2124075" y="2724150"/>
            <a:chExt cx="4124325" cy="2686050"/>
          </a:xfrm>
        </p:grpSpPr>
        <p:grpSp>
          <p:nvGrpSpPr>
            <p:cNvPr id="98" name="Group 179"/>
            <p:cNvGrpSpPr/>
            <p:nvPr/>
          </p:nvGrpSpPr>
          <p:grpSpPr>
            <a:xfrm>
              <a:off x="2124075" y="4419600"/>
              <a:ext cx="1000125" cy="990600"/>
              <a:chOff x="7315200" y="3886200"/>
              <a:chExt cx="1000125" cy="990600"/>
            </a:xfrm>
          </p:grpSpPr>
          <p:sp>
            <p:nvSpPr>
              <p:cNvPr id="181" name="AutoShape 154"/>
              <p:cNvSpPr>
                <a:spLocks noChangeArrowheads="1"/>
              </p:cNvSpPr>
              <p:nvPr/>
            </p:nvSpPr>
            <p:spPr bwMode="auto">
              <a:xfrm>
                <a:off x="7315200" y="3886200"/>
                <a:ext cx="1000125" cy="990600"/>
              </a:xfrm>
              <a:prstGeom prst="flowChartAlternateProcess">
                <a:avLst/>
              </a:prstGeom>
              <a:solidFill>
                <a:srgbClr val="A7E8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99" name="Group 158"/>
              <p:cNvGrpSpPr>
                <a:grpSpLocks noChangeAspect="1"/>
              </p:cNvGrpSpPr>
              <p:nvPr/>
            </p:nvGrpSpPr>
            <p:grpSpPr bwMode="auto">
              <a:xfrm flipH="1">
                <a:off x="7696199" y="4259473"/>
                <a:ext cx="411161" cy="494972"/>
                <a:chOff x="5" y="2480"/>
                <a:chExt cx="237" cy="430"/>
              </a:xfrm>
            </p:grpSpPr>
            <p:grpSp>
              <p:nvGrpSpPr>
                <p:cNvPr id="100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5" y="2521"/>
                  <a:ext cx="145" cy="389"/>
                  <a:chOff x="5" y="2521"/>
                  <a:chExt cx="145" cy="389"/>
                </a:xfrm>
              </p:grpSpPr>
              <p:grpSp>
                <p:nvGrpSpPr>
                  <p:cNvPr id="101" name="Group 16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54"/>
                    <a:ext cx="143" cy="256"/>
                    <a:chOff x="7" y="2654"/>
                    <a:chExt cx="143" cy="256"/>
                  </a:xfrm>
                </p:grpSpPr>
                <p:grpSp>
                  <p:nvGrpSpPr>
                    <p:cNvPr id="102" name="Group 161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61"/>
                      <a:ext cx="93" cy="247"/>
                      <a:chOff x="7" y="2661"/>
                      <a:chExt cx="93" cy="247"/>
                    </a:xfrm>
                  </p:grpSpPr>
                  <p:sp>
                    <p:nvSpPr>
                      <p:cNvPr id="206" name="Line 16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3" cy="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07" name="Line 16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34" y="2664"/>
                        <a:ext cx="42" cy="5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08" name="Line 16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3" y="2716"/>
                        <a:ext cx="57" cy="110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09" name="Line 16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" y="2824"/>
                        <a:ext cx="83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10" name="Line 166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" y="2824"/>
                        <a:ext cx="81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11" name="Line 16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7" y="2716"/>
                        <a:ext cx="64" cy="10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12" name="Line 16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9" cy="5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199" name="Line 16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7" y="2808"/>
                      <a:ext cx="34" cy="102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0" name="Line 17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" y="2718"/>
                      <a:ext cx="48" cy="9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1" name="Line 17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84" y="2655"/>
                      <a:ext cx="12" cy="63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2" name="Line 17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8" y="2654"/>
                      <a:ext cx="20" cy="9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3" name="Line 17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9" y="2663"/>
                      <a:ext cx="30" cy="45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4" name="Line 17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3" y="2708"/>
                      <a:ext cx="13" cy="117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5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93" y="2824"/>
                      <a:ext cx="57" cy="5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grpSp>
                <p:nvGrpSpPr>
                  <p:cNvPr id="103" name="Group 17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33"/>
                    <a:ext cx="141" cy="374"/>
                    <a:chOff x="5" y="2533"/>
                    <a:chExt cx="141" cy="374"/>
                  </a:xfrm>
                </p:grpSpPr>
                <p:sp>
                  <p:nvSpPr>
                    <p:cNvPr id="193" name="Line 17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5" y="2533"/>
                      <a:ext cx="55" cy="37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4" name="Line 17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2" y="2544"/>
                      <a:ext cx="35" cy="363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5" name="Line 17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8" y="2876"/>
                      <a:ext cx="48" cy="3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6" name="Line 18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9" y="2541"/>
                      <a:ext cx="77" cy="33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7" name="Line 18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" y="2904"/>
                      <a:ext cx="93" cy="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92" name="Oval 18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8" y="2521"/>
                    <a:ext cx="39" cy="45"/>
                  </a:xfrm>
                  <a:prstGeom prst="ellipse">
                    <a:avLst/>
                  </a:prstGeom>
                  <a:solidFill>
                    <a:srgbClr val="FFFF00">
                      <a:alpha val="50000"/>
                    </a:srgbClr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87" name="Arc 183"/>
                <p:cNvSpPr>
                  <a:spLocks noChangeAspect="1"/>
                </p:cNvSpPr>
                <p:nvPr/>
              </p:nvSpPr>
              <p:spPr bwMode="auto">
                <a:xfrm>
                  <a:off x="152" y="2480"/>
                  <a:ext cx="90" cy="198"/>
                </a:xfrm>
                <a:custGeom>
                  <a:avLst/>
                  <a:gdLst>
                    <a:gd name="G0" fmla="+- 0 0 0"/>
                    <a:gd name="G1" fmla="+- 21172 0 0"/>
                    <a:gd name="G2" fmla="+- 21600 0 0"/>
                    <a:gd name="T0" fmla="*/ 4276 w 21600"/>
                    <a:gd name="T1" fmla="*/ 0 h 42015"/>
                    <a:gd name="T2" fmla="*/ 5669 w 21600"/>
                    <a:gd name="T3" fmla="*/ 42015 h 42015"/>
                    <a:gd name="T4" fmla="*/ 0 w 21600"/>
                    <a:gd name="T5" fmla="*/ 21172 h 420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15" fill="none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</a:path>
                    <a:path w="21600" h="42015" stroke="0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  <a:lnTo>
                        <a:pt x="0" y="21172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8" name="Arc 184"/>
                <p:cNvSpPr>
                  <a:spLocks noChangeAspect="1"/>
                </p:cNvSpPr>
                <p:nvPr/>
              </p:nvSpPr>
              <p:spPr bwMode="auto">
                <a:xfrm>
                  <a:off x="116" y="2508"/>
                  <a:ext cx="78" cy="154"/>
                </a:xfrm>
                <a:custGeom>
                  <a:avLst/>
                  <a:gdLst>
                    <a:gd name="G0" fmla="+- 0 0 0"/>
                    <a:gd name="G1" fmla="+- 21159 0 0"/>
                    <a:gd name="G2" fmla="+- 21600 0 0"/>
                    <a:gd name="T0" fmla="*/ 4340 w 21600"/>
                    <a:gd name="T1" fmla="*/ 0 h 41998"/>
                    <a:gd name="T2" fmla="*/ 5682 w 21600"/>
                    <a:gd name="T3" fmla="*/ 41998 h 41998"/>
                    <a:gd name="T4" fmla="*/ 0 w 21600"/>
                    <a:gd name="T5" fmla="*/ 21159 h 41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1998" fill="none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</a:path>
                    <a:path w="21600" h="41998" stroke="0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  <a:lnTo>
                        <a:pt x="0" y="2115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9" name="Arc 185"/>
                <p:cNvSpPr>
                  <a:spLocks noChangeAspect="1"/>
                </p:cNvSpPr>
                <p:nvPr/>
              </p:nvSpPr>
              <p:spPr bwMode="auto">
                <a:xfrm>
                  <a:off x="102" y="2530"/>
                  <a:ext cx="47" cy="117"/>
                </a:xfrm>
                <a:custGeom>
                  <a:avLst/>
                  <a:gdLst>
                    <a:gd name="G0" fmla="+- 0 0 0"/>
                    <a:gd name="G1" fmla="+- 21206 0 0"/>
                    <a:gd name="G2" fmla="+- 21600 0 0"/>
                    <a:gd name="T0" fmla="*/ 4104 w 21600"/>
                    <a:gd name="T1" fmla="*/ 0 h 42099"/>
                    <a:gd name="T2" fmla="*/ 5483 w 21600"/>
                    <a:gd name="T3" fmla="*/ 42099 h 42099"/>
                    <a:gd name="T4" fmla="*/ 0 w 21600"/>
                    <a:gd name="T5" fmla="*/ 21206 h 420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99" fill="none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</a:path>
                    <a:path w="21600" h="42099" stroke="0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  <a:lnTo>
                        <a:pt x="0" y="21206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85" name="Rectangle 187"/>
              <p:cNvSpPr>
                <a:spLocks noChangeArrowheads="1"/>
              </p:cNvSpPr>
              <p:nvPr/>
            </p:nvSpPr>
            <p:spPr bwMode="auto">
              <a:xfrm>
                <a:off x="7373937" y="3962400"/>
                <a:ext cx="8636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Access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4" name="Group 212"/>
            <p:cNvGrpSpPr/>
            <p:nvPr/>
          </p:nvGrpSpPr>
          <p:grpSpPr>
            <a:xfrm>
              <a:off x="3886200" y="4419600"/>
              <a:ext cx="990600" cy="990600"/>
              <a:chOff x="7315200" y="2819400"/>
              <a:chExt cx="990600" cy="990600"/>
            </a:xfrm>
          </p:grpSpPr>
          <p:sp>
            <p:nvSpPr>
              <p:cNvPr id="214" name="AutoShape 154"/>
              <p:cNvSpPr>
                <a:spLocks noChangeArrowheads="1"/>
              </p:cNvSpPr>
              <p:nvPr/>
            </p:nvSpPr>
            <p:spPr bwMode="auto">
              <a:xfrm>
                <a:off x="7315200" y="2819400"/>
                <a:ext cx="990600" cy="990600"/>
              </a:xfrm>
              <a:prstGeom prst="flowChartAlternateProcess">
                <a:avLst/>
              </a:prstGeom>
              <a:solidFill>
                <a:srgbClr val="8BB2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215" name="Picture 157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648575" y="3509962"/>
                <a:ext cx="352425" cy="22383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216" name="Rectangle 188"/>
              <p:cNvSpPr>
                <a:spLocks noChangeArrowheads="1"/>
              </p:cNvSpPr>
              <p:nvPr/>
            </p:nvSpPr>
            <p:spPr bwMode="auto">
              <a:xfrm>
                <a:off x="7373937" y="2867025"/>
                <a:ext cx="855663" cy="866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Core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05" name="Group 216"/>
              <p:cNvGrpSpPr/>
              <p:nvPr/>
            </p:nvGrpSpPr>
            <p:grpSpPr>
              <a:xfrm>
                <a:off x="7520910" y="3095706"/>
                <a:ext cx="532437" cy="381000"/>
                <a:chOff x="7481888" y="3079208"/>
                <a:chExt cx="595312" cy="425992"/>
              </a:xfrm>
            </p:grpSpPr>
            <p:sp>
              <p:nvSpPr>
                <p:cNvPr id="218" name="Freeform 14"/>
                <p:cNvSpPr>
                  <a:spLocks/>
                </p:cNvSpPr>
                <p:nvPr/>
              </p:nvSpPr>
              <p:spPr bwMode="auto">
                <a:xfrm>
                  <a:off x="7641802" y="3429946"/>
                  <a:ext cx="327892" cy="7525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90"/>
                    </a:cxn>
                    <a:cxn ang="0">
                      <a:pos x="499" y="90"/>
                    </a:cxn>
                    <a:cxn ang="0">
                      <a:pos x="499" y="0"/>
                    </a:cxn>
                  </a:cxnLst>
                  <a:rect l="0" t="0" r="r" b="b"/>
                  <a:pathLst>
                    <a:path w="499" h="90">
                      <a:moveTo>
                        <a:pt x="0" y="0"/>
                      </a:moveTo>
                      <a:lnTo>
                        <a:pt x="0" y="90"/>
                      </a:lnTo>
                      <a:lnTo>
                        <a:pt x="499" y="90"/>
                      </a:lnTo>
                      <a:lnTo>
                        <a:pt x="499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0" tIns="0"/>
                <a:lstStyle/>
                <a:p>
                  <a:endParaRPr lang="en-US"/>
                </a:p>
              </p:txBody>
            </p:sp>
            <p:sp>
              <p:nvSpPr>
                <p:cNvPr id="219" name="AutoShape 22"/>
                <p:cNvSpPr>
                  <a:spLocks noChangeArrowheads="1"/>
                </p:cNvSpPr>
                <p:nvPr/>
              </p:nvSpPr>
              <p:spPr bwMode="auto">
                <a:xfrm>
                  <a:off x="7481888" y="3167900"/>
                  <a:ext cx="305047" cy="276827"/>
                </a:xfrm>
                <a:prstGeom prst="can">
                  <a:avLst>
                    <a:gd name="adj" fmla="val 25000"/>
                  </a:avLst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sz="1600">
                    <a:ea typeface="ＭＳ Ｐゴシック" pitchFamily="34" charset="-128"/>
                  </a:endParaRPr>
                </a:p>
              </p:txBody>
            </p:sp>
            <p:grpSp>
              <p:nvGrpSpPr>
                <p:cNvPr id="106" name="Group 122"/>
                <p:cNvGrpSpPr>
                  <a:grpSpLocks/>
                </p:cNvGrpSpPr>
                <p:nvPr/>
              </p:nvGrpSpPr>
              <p:grpSpPr bwMode="auto">
                <a:xfrm>
                  <a:off x="7848751" y="3079208"/>
                  <a:ext cx="228449" cy="389708"/>
                  <a:chOff x="4120" y="2308"/>
                  <a:chExt cx="305" cy="415"/>
                </a:xfrm>
              </p:grpSpPr>
              <p:sp>
                <p:nvSpPr>
                  <p:cNvPr id="221" name="Freeform 1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2" name="Rectangle 1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3" name="Oval 1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07" name="Group 1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28" name="Line 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9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0" name="Line 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1" name="Line 1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25" name="Freeform 1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" name="Oval 1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7" name="Oval 1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08" name="Group 579"/>
            <p:cNvGrpSpPr/>
            <p:nvPr/>
          </p:nvGrpSpPr>
          <p:grpSpPr>
            <a:xfrm>
              <a:off x="5257800" y="4419600"/>
              <a:ext cx="990600" cy="990600"/>
              <a:chOff x="5257800" y="4419600"/>
              <a:chExt cx="990600" cy="990600"/>
            </a:xfrm>
          </p:grpSpPr>
          <p:sp>
            <p:nvSpPr>
              <p:cNvPr id="233" name="Rounded Rectangle 232"/>
              <p:cNvSpPr/>
              <p:nvPr/>
            </p:nvSpPr>
            <p:spPr bwMode="auto">
              <a:xfrm>
                <a:off x="5257800" y="4419600"/>
                <a:ext cx="990600" cy="990600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grpSp>
            <p:nvGrpSpPr>
              <p:cNvPr id="111" name="Group 61"/>
              <p:cNvGrpSpPr/>
              <p:nvPr/>
            </p:nvGrpSpPr>
            <p:grpSpPr>
              <a:xfrm>
                <a:off x="5410201" y="4502656"/>
                <a:ext cx="609600" cy="450344"/>
                <a:chOff x="6324600" y="1828800"/>
                <a:chExt cx="917575" cy="677862"/>
              </a:xfrm>
            </p:grpSpPr>
            <p:grpSp>
              <p:nvGrpSpPr>
                <p:cNvPr id="115" name="Group 10"/>
                <p:cNvGrpSpPr>
                  <a:grpSpLocks/>
                </p:cNvGrpSpPr>
                <p:nvPr/>
              </p:nvGrpSpPr>
              <p:grpSpPr bwMode="auto">
                <a:xfrm>
                  <a:off x="6972300" y="1828800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74" name="Freeform 11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75" name="Rectangle 1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76" name="Oval 1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123" name="Group 14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81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82" name="Line 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83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84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278" name="Freeform 19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79" name="Oval 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80" name="Oval 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124" name="Group 22"/>
                <p:cNvGrpSpPr>
                  <a:grpSpLocks/>
                </p:cNvGrpSpPr>
                <p:nvPr/>
              </p:nvGrpSpPr>
              <p:grpSpPr bwMode="auto">
                <a:xfrm>
                  <a:off x="6756400" y="1901825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63" name="Freeform 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64" name="Rectangle 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65" name="Oval 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125" name="Group 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70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71" name="Line 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72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73" name="Line 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267" name="Freeform 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68" name="Oval 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69" name="Oval 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128" name="Group 34"/>
                <p:cNvGrpSpPr>
                  <a:grpSpLocks/>
                </p:cNvGrpSpPr>
                <p:nvPr/>
              </p:nvGrpSpPr>
              <p:grpSpPr bwMode="auto">
                <a:xfrm>
                  <a:off x="6540500" y="1973262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52" name="Freeform 35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53" name="Rectangle 3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54" name="Oval 3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135" name="Group 38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59" name="Line 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60" name="Line 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61" name="Line 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62" name="Line 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256" name="Freeform 43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57" name="Oval 4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58" name="Oval 4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139" name="Group 618"/>
                <p:cNvGrpSpPr>
                  <a:grpSpLocks/>
                </p:cNvGrpSpPr>
                <p:nvPr/>
              </p:nvGrpSpPr>
              <p:grpSpPr bwMode="auto">
                <a:xfrm>
                  <a:off x="6324600" y="2046287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41" name="Freeform 619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42" name="Rectangle 6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43" name="Oval 6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140" name="Group 622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48" name="Line 6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49" name="Line 6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50" name="Line 6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51" name="Line 6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245" name="Freeform 627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46" name="Oval 62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47" name="Oval 62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</p:grpSp>
          <p:graphicFrame>
            <p:nvGraphicFramePr>
              <p:cNvPr id="235" name="Object 15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5341951" y="4939236"/>
              <a:ext cx="798445" cy="42993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362" name="Clip" r:id="rId6" imgW="5757415" imgH="3221332" progId="">
                      <p:embed/>
                    </p:oleObj>
                  </mc:Choice>
                  <mc:Fallback>
                    <p:oleObj name="Clip" r:id="rId6" imgW="5757415" imgH="3221332" progId="">
                      <p:embed/>
                      <p:pic>
                        <p:nvPicPr>
                          <p:cNvPr id="0" name="Object 51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41951" y="4939236"/>
                            <a:ext cx="798445" cy="42993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8099" dir="2700000" algn="ctr" rotWithShape="0">
                                    <a:schemeClr val="bg2">
                                      <a:alpha val="74997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36" name="Text Box 16"/>
              <p:cNvSpPr txBox="1">
                <a:spLocks noChangeArrowheads="1"/>
              </p:cNvSpPr>
              <p:nvPr/>
            </p:nvSpPr>
            <p:spPr bwMode="auto">
              <a:xfrm>
                <a:off x="5428250" y="5001446"/>
                <a:ext cx="637242" cy="253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050" dirty="0" smtClean="0">
                    <a:latin typeface="Arial" pitchFamily="34" charset="0"/>
                    <a:ea typeface="ＭＳ Ｐゴシック" pitchFamily="34" charset="-128"/>
                    <a:cs typeface="Arial" pitchFamily="34" charset="0"/>
                  </a:rPr>
                  <a:t>Internet</a:t>
                </a:r>
                <a:endParaRPr lang="en-US" sz="1050" dirty="0">
                  <a:latin typeface="Arial" pitchFamily="34" charset="0"/>
                  <a:ea typeface="ＭＳ Ｐゴシック" pitchFamily="34" charset="-128"/>
                  <a:cs typeface="Arial" pitchFamily="34" charset="0"/>
                </a:endParaRPr>
              </a:p>
            </p:txBody>
          </p:sp>
        </p:grpSp>
        <p:cxnSp>
          <p:nvCxnSpPr>
            <p:cNvPr id="285" name="Straight Connector 284"/>
            <p:cNvCxnSpPr>
              <a:stCxn id="181" idx="3"/>
              <a:endCxn id="214" idx="1"/>
            </p:cNvCxnSpPr>
            <p:nvPr/>
          </p:nvCxnSpPr>
          <p:spPr bwMode="auto">
            <a:xfrm>
              <a:off x="3124200" y="4914900"/>
              <a:ext cx="762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86" name="Oval 285"/>
            <p:cNvSpPr/>
            <p:nvPr/>
          </p:nvSpPr>
          <p:spPr bwMode="auto">
            <a:xfrm>
              <a:off x="3429000" y="4849494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87" name="TextBox 286"/>
            <p:cNvSpPr txBox="1"/>
            <p:nvPr/>
          </p:nvSpPr>
          <p:spPr>
            <a:xfrm>
              <a:off x="3276600" y="4544694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88" name="Straight Connector 287"/>
            <p:cNvCxnSpPr>
              <a:stCxn id="214" idx="3"/>
              <a:endCxn id="233" idx="1"/>
            </p:cNvCxnSpPr>
            <p:nvPr/>
          </p:nvCxnSpPr>
          <p:spPr bwMode="auto">
            <a:xfrm>
              <a:off x="4876800" y="4914900"/>
              <a:ext cx="381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9" name="Straight Connector 288"/>
            <p:cNvCxnSpPr>
              <a:stCxn id="6" idx="2"/>
              <a:endCxn id="214" idx="0"/>
            </p:cNvCxnSpPr>
            <p:nvPr/>
          </p:nvCxnSpPr>
          <p:spPr bwMode="auto">
            <a:xfrm>
              <a:off x="4381500" y="2724150"/>
              <a:ext cx="0" cy="16954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92" name="Oval 291"/>
            <p:cNvSpPr/>
            <p:nvPr/>
          </p:nvSpPr>
          <p:spPr bwMode="auto">
            <a:xfrm>
              <a:off x="4314611" y="383897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93" name="TextBox 292"/>
            <p:cNvSpPr txBox="1"/>
            <p:nvPr/>
          </p:nvSpPr>
          <p:spPr>
            <a:xfrm>
              <a:off x="3886200" y="37338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R5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1" name="Group 294"/>
          <p:cNvGrpSpPr/>
          <p:nvPr/>
        </p:nvGrpSpPr>
        <p:grpSpPr>
          <a:xfrm>
            <a:off x="381000" y="1733550"/>
            <a:ext cx="990600" cy="990600"/>
            <a:chOff x="381000" y="1962150"/>
            <a:chExt cx="990600" cy="990600"/>
          </a:xfrm>
        </p:grpSpPr>
        <p:sp>
          <p:nvSpPr>
            <p:cNvPr id="7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94" name="Picture 293" descr="MC900439836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</p:spPr>
        </p:pic>
      </p:grpSp>
      <p:grpSp>
        <p:nvGrpSpPr>
          <p:cNvPr id="142" name="Group 578"/>
          <p:cNvGrpSpPr/>
          <p:nvPr/>
        </p:nvGrpSpPr>
        <p:grpSpPr>
          <a:xfrm>
            <a:off x="304800" y="2362200"/>
            <a:ext cx="8353569" cy="3962400"/>
            <a:chOff x="304800" y="2362200"/>
            <a:chExt cx="8353569" cy="3962400"/>
          </a:xfrm>
        </p:grpSpPr>
        <p:cxnSp>
          <p:nvCxnSpPr>
            <p:cNvPr id="330" name="Straight Connector 329"/>
            <p:cNvCxnSpPr>
              <a:stCxn id="309" idx="0"/>
              <a:endCxn id="401" idx="0"/>
            </p:cNvCxnSpPr>
            <p:nvPr/>
          </p:nvCxnSpPr>
          <p:spPr bwMode="auto">
            <a:xfrm flipV="1">
              <a:off x="3556193" y="2362200"/>
              <a:ext cx="3554219" cy="4844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1" name="Straight Connector 330"/>
            <p:cNvCxnSpPr>
              <a:stCxn id="309" idx="3"/>
              <a:endCxn id="401" idx="3"/>
            </p:cNvCxnSpPr>
            <p:nvPr/>
          </p:nvCxnSpPr>
          <p:spPr bwMode="auto">
            <a:xfrm>
              <a:off x="3502311" y="2976778"/>
              <a:ext cx="2513633" cy="20277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46" name="Group 367"/>
            <p:cNvGrpSpPr/>
            <p:nvPr/>
          </p:nvGrpSpPr>
          <p:grpSpPr>
            <a:xfrm>
              <a:off x="5562600" y="2362200"/>
              <a:ext cx="3095624" cy="3095624"/>
              <a:chOff x="5715000" y="1628775"/>
              <a:chExt cx="3095624" cy="3095624"/>
            </a:xfrm>
          </p:grpSpPr>
          <p:sp>
            <p:nvSpPr>
              <p:cNvPr id="369" name="Oval 368"/>
              <p:cNvSpPr/>
              <p:nvPr/>
            </p:nvSpPr>
            <p:spPr bwMode="auto">
              <a:xfrm>
                <a:off x="5791200" y="1651994"/>
                <a:ext cx="2971800" cy="3030071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0" name="Rectangle 369"/>
              <p:cNvSpPr/>
              <p:nvPr/>
            </p:nvSpPr>
            <p:spPr bwMode="auto">
              <a:xfrm>
                <a:off x="7642324" y="2045494"/>
                <a:ext cx="595312" cy="2321718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1" name="Rectangle 370"/>
              <p:cNvSpPr/>
              <p:nvPr/>
            </p:nvSpPr>
            <p:spPr bwMode="auto">
              <a:xfrm>
                <a:off x="8207870" y="2045494"/>
                <a:ext cx="59531" cy="2262187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2" name="Rectangle 371"/>
              <p:cNvSpPr/>
              <p:nvPr/>
            </p:nvSpPr>
            <p:spPr bwMode="auto">
              <a:xfrm>
                <a:off x="6332637" y="2045494"/>
                <a:ext cx="595312" cy="2321718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3" name="Rectangle 372"/>
              <p:cNvSpPr/>
              <p:nvPr/>
            </p:nvSpPr>
            <p:spPr bwMode="auto">
              <a:xfrm>
                <a:off x="6295430" y="2060376"/>
                <a:ext cx="59531" cy="2262187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4" name="Oval 26"/>
              <p:cNvSpPr>
                <a:spLocks noChangeArrowheads="1"/>
              </p:cNvSpPr>
              <p:nvPr/>
            </p:nvSpPr>
            <p:spPr bwMode="auto">
              <a:xfrm>
                <a:off x="7166074" y="2402681"/>
                <a:ext cx="230684" cy="163710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00"/>
              </a:p>
            </p:txBody>
          </p:sp>
          <p:sp>
            <p:nvSpPr>
              <p:cNvPr id="375" name="Text Box 27"/>
              <p:cNvSpPr txBox="1">
                <a:spLocks noChangeArrowheads="1"/>
              </p:cNvSpPr>
              <p:nvPr/>
            </p:nvSpPr>
            <p:spPr bwMode="auto">
              <a:xfrm>
                <a:off x="7106543" y="2164556"/>
                <a:ext cx="380232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b="1" dirty="0">
                    <a:latin typeface="Arial" pitchFamily="34" charset="0"/>
                    <a:cs typeface="Arial" pitchFamily="34" charset="0"/>
                  </a:rPr>
                  <a:t>R3</a:t>
                </a:r>
              </a:p>
            </p:txBody>
          </p:sp>
          <p:sp>
            <p:nvSpPr>
              <p:cNvPr id="376" name="Rectangle 375"/>
              <p:cNvSpPr/>
              <p:nvPr/>
            </p:nvSpPr>
            <p:spPr bwMode="auto">
              <a:xfrm>
                <a:off x="6034980" y="2402681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Authentication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7" name="Rectangle 376"/>
              <p:cNvSpPr/>
              <p:nvPr/>
            </p:nvSpPr>
            <p:spPr bwMode="auto">
              <a:xfrm>
                <a:off x="6034980" y="2640806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Authorization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8" name="Rectangle 377"/>
              <p:cNvSpPr/>
              <p:nvPr/>
            </p:nvSpPr>
            <p:spPr bwMode="auto">
              <a:xfrm>
                <a:off x="6034980" y="2878931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000" dirty="0" smtClean="0">
                    <a:latin typeface="Arial" pitchFamily="34" charset="0"/>
                    <a:cs typeface="Arial" pitchFamily="34" charset="0"/>
                  </a:rPr>
                  <a:t>Accounting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9" name="Rectangle 378"/>
              <p:cNvSpPr/>
              <p:nvPr/>
            </p:nvSpPr>
            <p:spPr bwMode="auto">
              <a:xfrm>
                <a:off x="6034980" y="3117056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Location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0" name="Rectangle 379"/>
              <p:cNvSpPr/>
              <p:nvPr/>
            </p:nvSpPr>
            <p:spPr bwMode="auto">
              <a:xfrm>
                <a:off x="6034980" y="3355181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CoA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1" name="Rectangle 380"/>
              <p:cNvSpPr/>
              <p:nvPr/>
            </p:nvSpPr>
            <p:spPr bwMode="auto">
              <a:xfrm>
                <a:off x="6034980" y="3593306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Mobility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2" name="Rectangle 381"/>
              <p:cNvSpPr/>
              <p:nvPr/>
            </p:nvSpPr>
            <p:spPr bwMode="auto">
              <a:xfrm>
                <a:off x="6034980" y="3831431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Encapsulation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3" name="Rectangle 382"/>
              <p:cNvSpPr/>
              <p:nvPr/>
            </p:nvSpPr>
            <p:spPr bwMode="auto">
              <a:xfrm>
                <a:off x="7701855" y="2402681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Authentication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4" name="Rectangle 383"/>
              <p:cNvSpPr/>
              <p:nvPr/>
            </p:nvSpPr>
            <p:spPr bwMode="auto">
              <a:xfrm>
                <a:off x="7701855" y="2640806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Authorization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5" name="Rectangle 384"/>
              <p:cNvSpPr/>
              <p:nvPr/>
            </p:nvSpPr>
            <p:spPr bwMode="auto">
              <a:xfrm>
                <a:off x="7701855" y="2878931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000" dirty="0" smtClean="0">
                    <a:latin typeface="Arial" pitchFamily="34" charset="0"/>
                    <a:cs typeface="Arial" pitchFamily="34" charset="0"/>
                  </a:rPr>
                  <a:t>Accounting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6" name="Rectangle 385"/>
              <p:cNvSpPr/>
              <p:nvPr/>
            </p:nvSpPr>
            <p:spPr bwMode="auto">
              <a:xfrm>
                <a:off x="7701855" y="3117056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Location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7" name="Rectangle 386"/>
              <p:cNvSpPr/>
              <p:nvPr/>
            </p:nvSpPr>
            <p:spPr bwMode="auto">
              <a:xfrm>
                <a:off x="7701855" y="3355181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CoA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8" name="Rectangle 387"/>
              <p:cNvSpPr/>
              <p:nvPr/>
            </p:nvSpPr>
            <p:spPr bwMode="auto">
              <a:xfrm>
                <a:off x="7701855" y="3593306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Mobility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9" name="Rectangle 388"/>
              <p:cNvSpPr/>
              <p:nvPr/>
            </p:nvSpPr>
            <p:spPr bwMode="auto">
              <a:xfrm>
                <a:off x="7701855" y="3831431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Encapsulation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390" name="Straight Arrow Connector 389"/>
              <p:cNvCxnSpPr>
                <a:stCxn id="376" idx="3"/>
                <a:endCxn id="383" idx="1"/>
              </p:cNvCxnSpPr>
              <p:nvPr/>
            </p:nvCxnSpPr>
            <p:spPr bwMode="auto">
              <a:xfrm>
                <a:off x="6868418" y="2491978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1" name="Straight Arrow Connector 390"/>
              <p:cNvCxnSpPr>
                <a:stCxn id="377" idx="3"/>
                <a:endCxn id="384" idx="1"/>
              </p:cNvCxnSpPr>
              <p:nvPr/>
            </p:nvCxnSpPr>
            <p:spPr bwMode="auto">
              <a:xfrm>
                <a:off x="6868418" y="2730103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2" name="Straight Arrow Connector 391"/>
              <p:cNvCxnSpPr>
                <a:stCxn id="378" idx="3"/>
                <a:endCxn id="385" idx="1"/>
              </p:cNvCxnSpPr>
              <p:nvPr/>
            </p:nvCxnSpPr>
            <p:spPr bwMode="auto">
              <a:xfrm>
                <a:off x="6868418" y="2968228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3" name="Straight Arrow Connector 392"/>
              <p:cNvCxnSpPr>
                <a:stCxn id="379" idx="3"/>
                <a:endCxn id="386" idx="1"/>
              </p:cNvCxnSpPr>
              <p:nvPr/>
            </p:nvCxnSpPr>
            <p:spPr bwMode="auto">
              <a:xfrm>
                <a:off x="6868418" y="3206353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4" name="Straight Arrow Connector 393"/>
              <p:cNvCxnSpPr>
                <a:stCxn id="380" idx="3"/>
                <a:endCxn id="387" idx="1"/>
              </p:cNvCxnSpPr>
              <p:nvPr/>
            </p:nvCxnSpPr>
            <p:spPr bwMode="auto">
              <a:xfrm>
                <a:off x="6868418" y="3444478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5" name="Straight Arrow Connector 394"/>
              <p:cNvCxnSpPr>
                <a:stCxn id="381" idx="3"/>
                <a:endCxn id="388" idx="1"/>
              </p:cNvCxnSpPr>
              <p:nvPr/>
            </p:nvCxnSpPr>
            <p:spPr bwMode="auto">
              <a:xfrm>
                <a:off x="6868418" y="3682602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6" name="Straight Arrow Connector 395"/>
              <p:cNvCxnSpPr>
                <a:stCxn id="382" idx="3"/>
                <a:endCxn id="389" idx="1"/>
              </p:cNvCxnSpPr>
              <p:nvPr/>
            </p:nvCxnSpPr>
            <p:spPr bwMode="auto">
              <a:xfrm>
                <a:off x="6868418" y="3920727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97" name="TextBox 396"/>
              <p:cNvSpPr txBox="1"/>
              <p:nvPr/>
            </p:nvSpPr>
            <p:spPr>
              <a:xfrm>
                <a:off x="6890742" y="3719809"/>
                <a:ext cx="79701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b="1" dirty="0" err="1" smtClean="0">
                    <a:latin typeface="Arial" pitchFamily="34" charset="0"/>
                    <a:cs typeface="Arial" pitchFamily="34" charset="0"/>
                  </a:rPr>
                  <a:t>DataPath</a:t>
                </a:r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" name="Text Box 27"/>
              <p:cNvSpPr txBox="1">
                <a:spLocks noChangeArrowheads="1"/>
              </p:cNvSpPr>
              <p:nvPr/>
            </p:nvSpPr>
            <p:spPr bwMode="auto">
              <a:xfrm>
                <a:off x="6172200" y="2045494"/>
                <a:ext cx="811441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400" b="1" dirty="0" smtClean="0">
                    <a:latin typeface="Arial" pitchFamily="34" charset="0"/>
                    <a:cs typeface="Arial" pitchFamily="34" charset="0"/>
                  </a:rPr>
                  <a:t>Access</a:t>
                </a:r>
                <a:endParaRPr lang="en-US" sz="14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9" name="Text Box 27"/>
              <p:cNvSpPr txBox="1">
                <a:spLocks noChangeArrowheads="1"/>
              </p:cNvSpPr>
              <p:nvPr/>
            </p:nvSpPr>
            <p:spPr bwMode="auto">
              <a:xfrm>
                <a:off x="7642324" y="2045494"/>
                <a:ext cx="59343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400" b="1" dirty="0" smtClean="0">
                    <a:latin typeface="Arial" pitchFamily="34" charset="0"/>
                    <a:cs typeface="Arial" pitchFamily="34" charset="0"/>
                  </a:rPr>
                  <a:t>Core</a:t>
                </a:r>
                <a:endParaRPr lang="en-US" sz="14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0" name="Rectangle 399"/>
              <p:cNvSpPr/>
              <p:nvPr/>
            </p:nvSpPr>
            <p:spPr bwMode="auto">
              <a:xfrm>
                <a:off x="6927949" y="4069555"/>
                <a:ext cx="714375" cy="238125"/>
              </a:xfrm>
              <a:prstGeom prst="rect">
                <a:avLst/>
              </a:prstGeom>
              <a:solidFill>
                <a:schemeClr val="bg2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Transport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1" name="Donut 400"/>
              <p:cNvSpPr/>
              <p:nvPr/>
            </p:nvSpPr>
            <p:spPr bwMode="auto">
              <a:xfrm>
                <a:off x="5715000" y="1628775"/>
                <a:ext cx="3095624" cy="3095624"/>
              </a:xfrm>
              <a:prstGeom prst="donut">
                <a:avLst>
                  <a:gd name="adj" fmla="val 3120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sp>
          <p:nvSpPr>
            <p:cNvPr id="578" name="TextBox 577"/>
            <p:cNvSpPr txBox="1"/>
            <p:nvPr/>
          </p:nvSpPr>
          <p:spPr>
            <a:xfrm>
              <a:off x="304800" y="5616714"/>
              <a:ext cx="835356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9388" indent="-179388">
                <a:buFont typeface="Arial" pitchFamily="34" charset="0"/>
                <a:buChar char="•"/>
              </a:pP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Reference Points represent a bundle of functions between peer entities</a:t>
              </a:r>
            </a:p>
            <a:p>
              <a:pPr marL="630238" lvl="1" indent="-173038"/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-	Similar to real network interfaces</a:t>
              </a:r>
            </a:p>
          </p:txBody>
        </p:sp>
      </p:grpSp>
      <p:grpSp>
        <p:nvGrpSpPr>
          <p:cNvPr id="148" name="Group 4"/>
          <p:cNvGrpSpPr/>
          <p:nvPr/>
        </p:nvGrpSpPr>
        <p:grpSpPr>
          <a:xfrm>
            <a:off x="1371600" y="1676400"/>
            <a:ext cx="2514600" cy="457200"/>
            <a:chOff x="1371600" y="1676400"/>
            <a:chExt cx="2514600" cy="457200"/>
          </a:xfrm>
        </p:grpSpPr>
        <p:sp>
          <p:nvSpPr>
            <p:cNvPr id="143" name="Oval 142"/>
            <p:cNvSpPr/>
            <p:nvPr/>
          </p:nvSpPr>
          <p:spPr bwMode="auto">
            <a:xfrm>
              <a:off x="1666875" y="19812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1514475" y="16764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1371600" y="2043694"/>
              <a:ext cx="2514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52" name="Group 99"/>
          <p:cNvGrpSpPr/>
          <p:nvPr/>
        </p:nvGrpSpPr>
        <p:grpSpPr>
          <a:xfrm>
            <a:off x="2133600" y="2394944"/>
            <a:ext cx="1762125" cy="1719856"/>
            <a:chOff x="2133600" y="2394944"/>
            <a:chExt cx="1762125" cy="1719856"/>
          </a:xfrm>
        </p:grpSpPr>
        <p:sp>
          <p:nvSpPr>
            <p:cNvPr id="309" name="Oval 308"/>
            <p:cNvSpPr/>
            <p:nvPr/>
          </p:nvSpPr>
          <p:spPr bwMode="auto">
            <a:xfrm>
              <a:off x="3479993" y="2846696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153" name="Group 174"/>
            <p:cNvGrpSpPr/>
            <p:nvPr/>
          </p:nvGrpSpPr>
          <p:grpSpPr>
            <a:xfrm>
              <a:off x="2133600" y="3124200"/>
              <a:ext cx="1000125" cy="990600"/>
              <a:chOff x="2286000" y="3352800"/>
              <a:chExt cx="1000125" cy="990600"/>
            </a:xfrm>
          </p:grpSpPr>
          <p:sp>
            <p:nvSpPr>
              <p:cNvPr id="145" name="AutoShape 154"/>
              <p:cNvSpPr>
                <a:spLocks noChangeArrowheads="1"/>
              </p:cNvSpPr>
              <p:nvPr/>
            </p:nvSpPr>
            <p:spPr bwMode="auto">
              <a:xfrm>
                <a:off x="2286000" y="3352800"/>
                <a:ext cx="1000125" cy="990600"/>
              </a:xfrm>
              <a:prstGeom prst="flowChartAlternateProcess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60" name="Group 158"/>
              <p:cNvGrpSpPr>
                <a:grpSpLocks noChangeAspect="1"/>
              </p:cNvGrpSpPr>
              <p:nvPr/>
            </p:nvGrpSpPr>
            <p:grpSpPr bwMode="auto">
              <a:xfrm flipH="1">
                <a:off x="2666999" y="3726073"/>
                <a:ext cx="411161" cy="494972"/>
                <a:chOff x="5" y="2480"/>
                <a:chExt cx="237" cy="430"/>
              </a:xfrm>
            </p:grpSpPr>
            <p:grpSp>
              <p:nvGrpSpPr>
                <p:cNvPr id="175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5" y="2521"/>
                  <a:ext cx="145" cy="389"/>
                  <a:chOff x="5" y="2521"/>
                  <a:chExt cx="145" cy="389"/>
                </a:xfrm>
              </p:grpSpPr>
              <p:grpSp>
                <p:nvGrpSpPr>
                  <p:cNvPr id="176" name="Group 16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54"/>
                    <a:ext cx="143" cy="256"/>
                    <a:chOff x="7" y="2654"/>
                    <a:chExt cx="143" cy="256"/>
                  </a:xfrm>
                </p:grpSpPr>
                <p:grpSp>
                  <p:nvGrpSpPr>
                    <p:cNvPr id="177" name="Group 161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61"/>
                      <a:ext cx="93" cy="247"/>
                      <a:chOff x="7" y="2661"/>
                      <a:chExt cx="93" cy="247"/>
                    </a:xfrm>
                  </p:grpSpPr>
                  <p:sp>
                    <p:nvSpPr>
                      <p:cNvPr id="168" name="Line 16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3" cy="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69" name="Line 16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34" y="2664"/>
                        <a:ext cx="42" cy="5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0" name="Line 16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3" y="2716"/>
                        <a:ext cx="57" cy="110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1" name="Line 16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" y="2824"/>
                        <a:ext cx="83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2" name="Line 166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" y="2824"/>
                        <a:ext cx="81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3" name="Line 16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7" y="2716"/>
                        <a:ext cx="64" cy="10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4" name="Line 16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9" cy="5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161" name="Line 16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7" y="2808"/>
                      <a:ext cx="34" cy="102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2" name="Line 17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" y="2718"/>
                      <a:ext cx="48" cy="9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3" name="Line 17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84" y="2655"/>
                      <a:ext cx="12" cy="63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4" name="Line 17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8" y="2654"/>
                      <a:ext cx="20" cy="9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5" name="Line 17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9" y="2663"/>
                      <a:ext cx="30" cy="45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6" name="Line 17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3" y="2708"/>
                      <a:ext cx="13" cy="117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7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93" y="2824"/>
                      <a:ext cx="57" cy="5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grpSp>
                <p:nvGrpSpPr>
                  <p:cNvPr id="179" name="Group 17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33"/>
                    <a:ext cx="141" cy="374"/>
                    <a:chOff x="5" y="2533"/>
                    <a:chExt cx="141" cy="374"/>
                  </a:xfrm>
                </p:grpSpPr>
                <p:sp>
                  <p:nvSpPr>
                    <p:cNvPr id="155" name="Line 17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5" y="2533"/>
                      <a:ext cx="55" cy="37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6" name="Line 17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2" y="2544"/>
                      <a:ext cx="35" cy="363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7" name="Line 17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8" y="2876"/>
                      <a:ext cx="48" cy="3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8" name="Line 18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9" y="2541"/>
                      <a:ext cx="77" cy="33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9" name="Line 18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" y="2904"/>
                      <a:ext cx="93" cy="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54" name="Oval 18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8" y="2521"/>
                    <a:ext cx="39" cy="45"/>
                  </a:xfrm>
                  <a:prstGeom prst="ellipse">
                    <a:avLst/>
                  </a:prstGeom>
                  <a:solidFill>
                    <a:srgbClr val="FFFF00">
                      <a:alpha val="50000"/>
                    </a:srgbClr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49" name="Arc 183"/>
                <p:cNvSpPr>
                  <a:spLocks noChangeAspect="1"/>
                </p:cNvSpPr>
                <p:nvPr/>
              </p:nvSpPr>
              <p:spPr bwMode="auto">
                <a:xfrm>
                  <a:off x="152" y="2480"/>
                  <a:ext cx="90" cy="198"/>
                </a:xfrm>
                <a:custGeom>
                  <a:avLst/>
                  <a:gdLst>
                    <a:gd name="G0" fmla="+- 0 0 0"/>
                    <a:gd name="G1" fmla="+- 21172 0 0"/>
                    <a:gd name="G2" fmla="+- 21600 0 0"/>
                    <a:gd name="T0" fmla="*/ 4276 w 21600"/>
                    <a:gd name="T1" fmla="*/ 0 h 42015"/>
                    <a:gd name="T2" fmla="*/ 5669 w 21600"/>
                    <a:gd name="T3" fmla="*/ 42015 h 42015"/>
                    <a:gd name="T4" fmla="*/ 0 w 21600"/>
                    <a:gd name="T5" fmla="*/ 21172 h 420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15" fill="none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</a:path>
                    <a:path w="21600" h="42015" stroke="0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  <a:lnTo>
                        <a:pt x="0" y="21172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0" name="Arc 184"/>
                <p:cNvSpPr>
                  <a:spLocks noChangeAspect="1"/>
                </p:cNvSpPr>
                <p:nvPr/>
              </p:nvSpPr>
              <p:spPr bwMode="auto">
                <a:xfrm>
                  <a:off x="116" y="2508"/>
                  <a:ext cx="78" cy="154"/>
                </a:xfrm>
                <a:custGeom>
                  <a:avLst/>
                  <a:gdLst>
                    <a:gd name="G0" fmla="+- 0 0 0"/>
                    <a:gd name="G1" fmla="+- 21159 0 0"/>
                    <a:gd name="G2" fmla="+- 21600 0 0"/>
                    <a:gd name="T0" fmla="*/ 4340 w 21600"/>
                    <a:gd name="T1" fmla="*/ 0 h 41998"/>
                    <a:gd name="T2" fmla="*/ 5682 w 21600"/>
                    <a:gd name="T3" fmla="*/ 41998 h 41998"/>
                    <a:gd name="T4" fmla="*/ 0 w 21600"/>
                    <a:gd name="T5" fmla="*/ 21159 h 41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1998" fill="none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</a:path>
                    <a:path w="21600" h="41998" stroke="0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  <a:lnTo>
                        <a:pt x="0" y="2115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1" name="Arc 185"/>
                <p:cNvSpPr>
                  <a:spLocks noChangeAspect="1"/>
                </p:cNvSpPr>
                <p:nvPr/>
              </p:nvSpPr>
              <p:spPr bwMode="auto">
                <a:xfrm>
                  <a:off x="102" y="2530"/>
                  <a:ext cx="47" cy="117"/>
                </a:xfrm>
                <a:custGeom>
                  <a:avLst/>
                  <a:gdLst>
                    <a:gd name="G0" fmla="+- 0 0 0"/>
                    <a:gd name="G1" fmla="+- 21206 0 0"/>
                    <a:gd name="G2" fmla="+- 21600 0 0"/>
                    <a:gd name="T0" fmla="*/ 4104 w 21600"/>
                    <a:gd name="T1" fmla="*/ 0 h 42099"/>
                    <a:gd name="T2" fmla="*/ 5483 w 21600"/>
                    <a:gd name="T3" fmla="*/ 42099 h 42099"/>
                    <a:gd name="T4" fmla="*/ 0 w 21600"/>
                    <a:gd name="T5" fmla="*/ 21206 h 420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99" fill="none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</a:path>
                    <a:path w="21600" h="42099" stroke="0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  <a:lnTo>
                        <a:pt x="0" y="21206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47" name="Rectangle 187"/>
              <p:cNvSpPr>
                <a:spLocks noChangeArrowheads="1"/>
              </p:cNvSpPr>
              <p:nvPr/>
            </p:nvSpPr>
            <p:spPr bwMode="auto">
              <a:xfrm>
                <a:off x="2344737" y="3429000"/>
                <a:ext cx="8636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Access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306" name="Straight Connector 305"/>
            <p:cNvCxnSpPr>
              <a:stCxn id="145" idx="3"/>
            </p:cNvCxnSpPr>
            <p:nvPr/>
          </p:nvCxnSpPr>
          <p:spPr bwMode="auto">
            <a:xfrm flipV="1">
              <a:off x="3133725" y="2394944"/>
              <a:ext cx="762000" cy="122455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0" name="TextBox 309"/>
            <p:cNvSpPr txBox="1"/>
            <p:nvPr/>
          </p:nvSpPr>
          <p:spPr>
            <a:xfrm>
              <a:off x="3078033" y="274599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Box 202"/>
          <p:cNvSpPr txBox="1"/>
          <p:nvPr/>
        </p:nvSpPr>
        <p:spPr>
          <a:xfrm>
            <a:off x="259609" y="2124000"/>
            <a:ext cx="3727391" cy="285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Network Selection</a:t>
            </a:r>
            <a:endParaRPr lang="en-US" dirty="0">
              <a:latin typeface="+mn-lt"/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256170" y="5859000"/>
            <a:ext cx="5630655" cy="2162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Accounting</a:t>
            </a:r>
            <a:endParaRPr lang="en-US" dirty="0">
              <a:latin typeface="+mn-lt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258423" y="5563050"/>
            <a:ext cx="3727391" cy="2634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Disassociation</a:t>
            </a:r>
            <a:endParaRPr lang="en-US" dirty="0">
              <a:latin typeface="+mn-lt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250679" y="3908813"/>
            <a:ext cx="6564503" cy="3744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Host Configuration</a:t>
            </a:r>
            <a:endParaRPr lang="en-US" dirty="0">
              <a:latin typeface="+mn-lt"/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261192" y="4959000"/>
            <a:ext cx="7910808" cy="281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Application</a:t>
            </a:r>
            <a:endParaRPr lang="en-US" dirty="0">
              <a:latin typeface="+mn-lt"/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247933" y="4686906"/>
            <a:ext cx="5630655" cy="227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Policy Control</a:t>
            </a:r>
            <a:endParaRPr lang="en-US" dirty="0">
              <a:latin typeface="+mn-lt"/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257413" y="4348467"/>
            <a:ext cx="7910808" cy="2925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Application</a:t>
            </a:r>
            <a:endParaRPr lang="en-US" dirty="0">
              <a:latin typeface="+mn-lt"/>
            </a:endParaRPr>
          </a:p>
        </p:txBody>
      </p:sp>
      <p:sp>
        <p:nvSpPr>
          <p:cNvPr id="236" name="TextBox 235"/>
          <p:cNvSpPr txBox="1"/>
          <p:nvPr/>
        </p:nvSpPr>
        <p:spPr>
          <a:xfrm>
            <a:off x="252000" y="5299951"/>
            <a:ext cx="6564503" cy="2152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Host </a:t>
            </a:r>
            <a:r>
              <a:rPr lang="en-US" dirty="0" err="1">
                <a:latin typeface="+mn-lt"/>
              </a:rPr>
              <a:t>C</a:t>
            </a:r>
            <a:r>
              <a:rPr lang="en-US" dirty="0" err="1" smtClean="0">
                <a:latin typeface="+mn-lt"/>
              </a:rPr>
              <a:t>onfig</a:t>
            </a:r>
            <a:r>
              <a:rPr lang="en-US" dirty="0" smtClean="0">
                <a:latin typeface="+mn-lt"/>
              </a:rPr>
              <a:t> Release</a:t>
            </a:r>
            <a:endParaRPr lang="en-US" dirty="0">
              <a:latin typeface="+mn-lt"/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247933" y="3624187"/>
            <a:ext cx="5630655" cy="2162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Accounting</a:t>
            </a:r>
            <a:endParaRPr lang="en-US" dirty="0">
              <a:latin typeface="+mn-lt"/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255830" y="2868157"/>
            <a:ext cx="3727391" cy="6855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Authentication</a:t>
            </a:r>
          </a:p>
          <a:p>
            <a:r>
              <a:rPr lang="en-US" dirty="0" smtClean="0">
                <a:latin typeface="+mn-lt"/>
              </a:rPr>
              <a:t>Authorization</a:t>
            </a:r>
            <a:endParaRPr lang="en-US" dirty="0">
              <a:latin typeface="+mn-lt"/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258283" y="2463157"/>
            <a:ext cx="3727391" cy="3358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Association</a:t>
            </a:r>
            <a:endParaRPr lang="en-US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5360" y="1678675"/>
            <a:ext cx="3734294" cy="3893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Scanning</a:t>
            </a:r>
            <a:endParaRPr lang="en-US" dirty="0">
              <a:latin typeface="+mn-lt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2277000" y="1674000"/>
            <a:ext cx="1710000" cy="405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2277000" y="2484000"/>
            <a:ext cx="1710000" cy="315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2277000" y="2889000"/>
            <a:ext cx="1710000" cy="675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2277000" y="5544000"/>
            <a:ext cx="1710000" cy="27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3987000" y="3609001"/>
            <a:ext cx="2202347" cy="224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3987000" y="4689000"/>
            <a:ext cx="2202347" cy="225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3987000" y="5859000"/>
            <a:ext cx="2202347" cy="224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2277000" y="2124000"/>
            <a:ext cx="1710000" cy="31396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3" name="Rectangle 232"/>
          <p:cNvSpPr/>
          <p:nvPr/>
        </p:nvSpPr>
        <p:spPr bwMode="auto">
          <a:xfrm>
            <a:off x="3989653" y="3079048"/>
            <a:ext cx="2202347" cy="45564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OmniRAN Functional Scope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277000" y="160352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3987000" y="160352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6186838" y="160352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6821818" y="160352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8172000" y="160352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H="1">
            <a:off x="2277001" y="1692516"/>
            <a:ext cx="1709166" cy="461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H="1" flipV="1">
            <a:off x="2283431" y="2920891"/>
            <a:ext cx="1710000" cy="336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2276584" y="3009438"/>
            <a:ext cx="1702932" cy="176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 flipV="1">
            <a:off x="2276584" y="3336172"/>
            <a:ext cx="1716848" cy="332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2276584" y="3238753"/>
            <a:ext cx="1712742" cy="524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 flipV="1">
            <a:off x="3985947" y="3131774"/>
            <a:ext cx="2206053" cy="272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3979516" y="3204000"/>
            <a:ext cx="2212484" cy="347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H="1" flipV="1">
            <a:off x="2283430" y="3955649"/>
            <a:ext cx="4538389" cy="192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>
            <a:off x="2270152" y="4023778"/>
            <a:ext cx="4551848" cy="315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H="1" flipV="1">
            <a:off x="2277001" y="4419321"/>
            <a:ext cx="5892347" cy="45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H="1">
            <a:off x="2270152" y="4509321"/>
            <a:ext cx="5899196" cy="665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28" name="Picture 23" descr="x_big_image2"/>
          <p:cNvPicPr>
            <a:picLocks noChangeAspect="1" noChangeArrowheads="1"/>
          </p:cNvPicPr>
          <p:nvPr/>
        </p:nvPicPr>
        <p:blipFill>
          <a:blip r:embed="rId2">
            <a:lum bright="10000" contrast="40000"/>
          </a:blip>
          <a:srcRect/>
          <a:stretch>
            <a:fillRect/>
          </a:stretch>
        </p:blipFill>
        <p:spPr bwMode="auto">
          <a:xfrm>
            <a:off x="1968928" y="974150"/>
            <a:ext cx="548641" cy="58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" name="Group 25"/>
          <p:cNvGrpSpPr>
            <a:grpSpLocks noChangeAspect="1"/>
          </p:cNvGrpSpPr>
          <p:nvPr/>
        </p:nvGrpSpPr>
        <p:grpSpPr bwMode="auto">
          <a:xfrm flipH="1">
            <a:off x="3606271" y="909000"/>
            <a:ext cx="498811" cy="600487"/>
            <a:chOff x="5" y="2480"/>
            <a:chExt cx="237" cy="430"/>
          </a:xfrm>
        </p:grpSpPr>
        <p:grpSp>
          <p:nvGrpSpPr>
            <p:cNvPr id="30" name="Group 26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34" name="Group 27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42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50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1" name="Line 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2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3" name="Line 3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4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5" name="Line 3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6" name="Line 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43" name="Line 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4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5" name="Line 3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6" name="Line 3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7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8" name="Line 4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9" name="Line 42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35" name="Group 43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37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8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9" name="Line 4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0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1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36" name="Oval 49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31" name="Arc 50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" name="Arc 51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" name="Arc 52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57" name="Group 85"/>
          <p:cNvGrpSpPr>
            <a:grpSpLocks/>
          </p:cNvGrpSpPr>
          <p:nvPr/>
        </p:nvGrpSpPr>
        <p:grpSpPr bwMode="auto">
          <a:xfrm>
            <a:off x="8077325" y="928446"/>
            <a:ext cx="269875" cy="460375"/>
            <a:chOff x="4120" y="2308"/>
            <a:chExt cx="305" cy="415"/>
          </a:xfrm>
        </p:grpSpPr>
        <p:sp>
          <p:nvSpPr>
            <p:cNvPr id="58" name="Freeform 86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9" name="Rectangle 87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0" name="Oval 88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61" name="Group 89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65" name="Line 90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6" name="Line 91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7" name="Line 92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8" name="Line 93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62" name="Freeform 94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" name="Oval 95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4" name="Oval 96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69" name="Group 122"/>
          <p:cNvGrpSpPr>
            <a:grpSpLocks/>
          </p:cNvGrpSpPr>
          <p:nvPr/>
        </p:nvGrpSpPr>
        <p:grpSpPr bwMode="auto">
          <a:xfrm>
            <a:off x="6001743" y="928446"/>
            <a:ext cx="269875" cy="390062"/>
            <a:chOff x="4120" y="2308"/>
            <a:chExt cx="305" cy="415"/>
          </a:xfrm>
        </p:grpSpPr>
        <p:sp>
          <p:nvSpPr>
            <p:cNvPr id="70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73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77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78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79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80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74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6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27" name="AutoShape 22"/>
          <p:cNvSpPr>
            <a:spLocks noChangeArrowheads="1"/>
          </p:cNvSpPr>
          <p:nvPr/>
        </p:nvSpPr>
        <p:spPr bwMode="auto">
          <a:xfrm>
            <a:off x="6181764" y="1146913"/>
            <a:ext cx="180020" cy="186578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grpSp>
        <p:nvGrpSpPr>
          <p:cNvPr id="92" name="Group 122"/>
          <p:cNvGrpSpPr>
            <a:grpSpLocks/>
          </p:cNvGrpSpPr>
          <p:nvPr/>
        </p:nvGrpSpPr>
        <p:grpSpPr bwMode="auto">
          <a:xfrm>
            <a:off x="6682014" y="928446"/>
            <a:ext cx="269875" cy="390062"/>
            <a:chOff x="4120" y="2308"/>
            <a:chExt cx="305" cy="415"/>
          </a:xfrm>
        </p:grpSpPr>
        <p:sp>
          <p:nvSpPr>
            <p:cNvPr id="93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4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5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96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00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1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2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3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97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8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9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04" name="AutoShape 22"/>
          <p:cNvSpPr>
            <a:spLocks noChangeArrowheads="1"/>
          </p:cNvSpPr>
          <p:nvPr/>
        </p:nvSpPr>
        <p:spPr bwMode="auto">
          <a:xfrm>
            <a:off x="6862035" y="1146913"/>
            <a:ext cx="180020" cy="186578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5911733" y="1333491"/>
            <a:ext cx="60798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>
                <a:latin typeface="+mn-lt"/>
              </a:rPr>
              <a:t>AAA</a:t>
            </a:r>
            <a:br>
              <a:rPr lang="en-US">
                <a:latin typeface="+mn-lt"/>
              </a:rPr>
            </a:br>
            <a:r>
              <a:rPr lang="en-US">
                <a:latin typeface="+mn-lt"/>
              </a:rPr>
              <a:t>Policy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6547000" y="1333491"/>
            <a:ext cx="6179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DHCP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717130" y="1333491"/>
            <a:ext cx="950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Application</a:t>
            </a:r>
          </a:p>
        </p:txBody>
      </p:sp>
      <p:cxnSp>
        <p:nvCxnSpPr>
          <p:cNvPr id="108" name="Straight Arrow Connector 107"/>
          <p:cNvCxnSpPr/>
          <p:nvPr/>
        </p:nvCxnSpPr>
        <p:spPr bwMode="auto">
          <a:xfrm flipH="1">
            <a:off x="2279616" y="1779528"/>
            <a:ext cx="1706551" cy="355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9" name="Straight Arrow Connector 108"/>
          <p:cNvCxnSpPr/>
          <p:nvPr/>
        </p:nvCxnSpPr>
        <p:spPr bwMode="auto">
          <a:xfrm flipH="1" flipV="1">
            <a:off x="2277000" y="1873656"/>
            <a:ext cx="1702515" cy="45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H="1">
            <a:off x="2277001" y="1965295"/>
            <a:ext cx="1716430" cy="489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1" name="Straight Arrow Connector 110"/>
          <p:cNvCxnSpPr/>
          <p:nvPr/>
        </p:nvCxnSpPr>
        <p:spPr bwMode="auto">
          <a:xfrm flipH="1" flipV="1">
            <a:off x="2283430" y="2166296"/>
            <a:ext cx="1702515" cy="45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2" name="Straight Arrow Connector 111"/>
          <p:cNvCxnSpPr/>
          <p:nvPr/>
        </p:nvCxnSpPr>
        <p:spPr bwMode="auto">
          <a:xfrm flipH="1">
            <a:off x="2283431" y="2326048"/>
            <a:ext cx="1716430" cy="489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3" name="Straight Arrow Connector 112"/>
          <p:cNvCxnSpPr/>
          <p:nvPr/>
        </p:nvCxnSpPr>
        <p:spPr bwMode="auto">
          <a:xfrm flipH="1" flipV="1">
            <a:off x="2270152" y="2513610"/>
            <a:ext cx="1702515" cy="45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4" name="Straight Arrow Connector 113"/>
          <p:cNvCxnSpPr/>
          <p:nvPr/>
        </p:nvCxnSpPr>
        <p:spPr bwMode="auto">
          <a:xfrm flipH="1">
            <a:off x="2270153" y="2605249"/>
            <a:ext cx="1716430" cy="489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5" name="Straight Arrow Connector 114"/>
          <p:cNvCxnSpPr/>
          <p:nvPr/>
        </p:nvCxnSpPr>
        <p:spPr bwMode="auto">
          <a:xfrm flipH="1" flipV="1">
            <a:off x="2277000" y="2703311"/>
            <a:ext cx="1702515" cy="45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6" name="Straight Arrow Connector 115"/>
          <p:cNvCxnSpPr/>
          <p:nvPr/>
        </p:nvCxnSpPr>
        <p:spPr bwMode="auto">
          <a:xfrm flipH="1" flipV="1">
            <a:off x="2276584" y="3098098"/>
            <a:ext cx="1710000" cy="336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4" name="Straight Arrow Connector 123"/>
          <p:cNvCxnSpPr/>
          <p:nvPr/>
        </p:nvCxnSpPr>
        <p:spPr bwMode="auto">
          <a:xfrm flipH="1" flipV="1">
            <a:off x="3999850" y="3379566"/>
            <a:ext cx="2192150" cy="44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5" name="Straight Arrow Connector 124"/>
          <p:cNvCxnSpPr/>
          <p:nvPr/>
        </p:nvCxnSpPr>
        <p:spPr bwMode="auto">
          <a:xfrm flipH="1">
            <a:off x="3978855" y="3429000"/>
            <a:ext cx="2213145" cy="362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7" name="Straight Arrow Connector 126"/>
          <p:cNvCxnSpPr/>
          <p:nvPr/>
        </p:nvCxnSpPr>
        <p:spPr bwMode="auto">
          <a:xfrm flipH="1">
            <a:off x="2270152" y="3465269"/>
            <a:ext cx="1708702" cy="87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7" name="Straight Arrow Connector 136"/>
          <p:cNvCxnSpPr/>
          <p:nvPr/>
        </p:nvCxnSpPr>
        <p:spPr bwMode="auto">
          <a:xfrm flipH="1" flipV="1">
            <a:off x="2283430" y="4109278"/>
            <a:ext cx="4538389" cy="192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38" name="Straight Arrow Connector 137"/>
          <p:cNvCxnSpPr/>
          <p:nvPr/>
        </p:nvCxnSpPr>
        <p:spPr bwMode="auto">
          <a:xfrm flipH="1">
            <a:off x="2276584" y="4188387"/>
            <a:ext cx="4551848" cy="315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9" name="Straight Arrow Connector 138"/>
          <p:cNvCxnSpPr/>
          <p:nvPr/>
        </p:nvCxnSpPr>
        <p:spPr bwMode="auto">
          <a:xfrm flipH="1" flipV="1">
            <a:off x="3986152" y="3692879"/>
            <a:ext cx="2205848" cy="61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0" name="Straight Arrow Connector 139"/>
          <p:cNvCxnSpPr/>
          <p:nvPr/>
        </p:nvCxnSpPr>
        <p:spPr bwMode="auto">
          <a:xfrm flipH="1">
            <a:off x="3979721" y="3744000"/>
            <a:ext cx="2212279" cy="558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5" name="Straight Arrow Connector 144"/>
          <p:cNvCxnSpPr/>
          <p:nvPr/>
        </p:nvCxnSpPr>
        <p:spPr bwMode="auto">
          <a:xfrm flipH="1" flipV="1">
            <a:off x="3976814" y="4831615"/>
            <a:ext cx="2215186" cy="373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6" name="Straight Arrow Connector 145"/>
          <p:cNvCxnSpPr/>
          <p:nvPr/>
        </p:nvCxnSpPr>
        <p:spPr bwMode="auto">
          <a:xfrm flipH="1">
            <a:off x="3970384" y="4734000"/>
            <a:ext cx="2221616" cy="473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7" name="Straight Arrow Connector 146"/>
          <p:cNvCxnSpPr/>
          <p:nvPr/>
        </p:nvCxnSpPr>
        <p:spPr bwMode="auto">
          <a:xfrm flipH="1" flipV="1">
            <a:off x="2283433" y="5001545"/>
            <a:ext cx="5892347" cy="45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8" name="Straight Arrow Connector 147"/>
          <p:cNvCxnSpPr/>
          <p:nvPr/>
        </p:nvCxnSpPr>
        <p:spPr bwMode="auto">
          <a:xfrm flipH="1">
            <a:off x="2276584" y="5091545"/>
            <a:ext cx="5899196" cy="665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9" name="Straight Arrow Connector 148"/>
          <p:cNvCxnSpPr/>
          <p:nvPr/>
        </p:nvCxnSpPr>
        <p:spPr bwMode="auto">
          <a:xfrm flipH="1" flipV="1">
            <a:off x="3987535" y="5919871"/>
            <a:ext cx="2204465" cy="291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50" name="Straight Arrow Connector 149"/>
          <p:cNvCxnSpPr/>
          <p:nvPr/>
        </p:nvCxnSpPr>
        <p:spPr bwMode="auto">
          <a:xfrm flipH="1">
            <a:off x="3981104" y="5994000"/>
            <a:ext cx="2210896" cy="328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1" name="Straight Arrow Connector 150"/>
          <p:cNvCxnSpPr/>
          <p:nvPr/>
        </p:nvCxnSpPr>
        <p:spPr bwMode="auto">
          <a:xfrm flipH="1" flipV="1">
            <a:off x="2270570" y="5614950"/>
            <a:ext cx="1719083" cy="466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52" name="Straight Arrow Connector 151"/>
          <p:cNvCxnSpPr/>
          <p:nvPr/>
        </p:nvCxnSpPr>
        <p:spPr bwMode="auto">
          <a:xfrm flipH="1">
            <a:off x="2270570" y="5706589"/>
            <a:ext cx="1716430" cy="489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4" name="Straight Arrow Connector 153"/>
          <p:cNvCxnSpPr/>
          <p:nvPr/>
        </p:nvCxnSpPr>
        <p:spPr bwMode="auto">
          <a:xfrm flipH="1" flipV="1">
            <a:off x="2261774" y="5364000"/>
            <a:ext cx="4538389" cy="192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55" name="Straight Arrow Connector 154"/>
          <p:cNvCxnSpPr/>
          <p:nvPr/>
        </p:nvCxnSpPr>
        <p:spPr bwMode="auto">
          <a:xfrm flipH="1">
            <a:off x="2254928" y="5443109"/>
            <a:ext cx="4551848" cy="315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4" name="Straight Connector 203"/>
          <p:cNvCxnSpPr/>
          <p:nvPr/>
        </p:nvCxnSpPr>
        <p:spPr bwMode="auto">
          <a:xfrm>
            <a:off x="5484615" y="1613086"/>
            <a:ext cx="0" cy="74926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05" name="Group 122"/>
          <p:cNvGrpSpPr>
            <a:grpSpLocks/>
          </p:cNvGrpSpPr>
          <p:nvPr/>
        </p:nvGrpSpPr>
        <p:grpSpPr bwMode="auto">
          <a:xfrm>
            <a:off x="5256327" y="938011"/>
            <a:ext cx="269875" cy="390062"/>
            <a:chOff x="4120" y="2308"/>
            <a:chExt cx="305" cy="415"/>
          </a:xfrm>
        </p:grpSpPr>
        <p:sp>
          <p:nvSpPr>
            <p:cNvPr id="206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8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09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213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4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5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6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10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2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217" name="AutoShape 22"/>
          <p:cNvSpPr>
            <a:spLocks noChangeArrowheads="1"/>
          </p:cNvSpPr>
          <p:nvPr/>
        </p:nvSpPr>
        <p:spPr bwMode="auto">
          <a:xfrm>
            <a:off x="5436348" y="1156478"/>
            <a:ext cx="180020" cy="186578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5166317" y="1343056"/>
            <a:ext cx="620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ANQP</a:t>
            </a:r>
            <a:endParaRPr lang="en-US" dirty="0">
              <a:latin typeface="+mn-lt"/>
            </a:endParaRPr>
          </a:p>
        </p:txBody>
      </p:sp>
      <p:cxnSp>
        <p:nvCxnSpPr>
          <p:cNvPr id="220" name="Straight Arrow Connector 219"/>
          <p:cNvCxnSpPr/>
          <p:nvPr/>
        </p:nvCxnSpPr>
        <p:spPr bwMode="auto">
          <a:xfrm flipH="1" flipV="1">
            <a:off x="3985118" y="2211298"/>
            <a:ext cx="1486882" cy="477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27" name="Straight Arrow Connector 226"/>
          <p:cNvCxnSpPr/>
          <p:nvPr/>
        </p:nvCxnSpPr>
        <p:spPr bwMode="auto">
          <a:xfrm flipH="1">
            <a:off x="3992489" y="2304000"/>
            <a:ext cx="1479511" cy="259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43" name="TextBox 242"/>
          <p:cNvSpPr txBox="1"/>
          <p:nvPr/>
        </p:nvSpPr>
        <p:spPr>
          <a:xfrm>
            <a:off x="2322000" y="6174000"/>
            <a:ext cx="1575000" cy="3389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b="1" dirty="0">
                <a:latin typeface="+mn-lt"/>
              </a:rPr>
              <a:t>IEEE 802 Access Technologies</a:t>
            </a:r>
          </a:p>
        </p:txBody>
      </p:sp>
      <p:sp>
        <p:nvSpPr>
          <p:cNvPr id="244" name="TextBox 243"/>
          <p:cNvSpPr txBox="1"/>
          <p:nvPr/>
        </p:nvSpPr>
        <p:spPr>
          <a:xfrm>
            <a:off x="4077000" y="6174000"/>
            <a:ext cx="2069999" cy="36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sz="1600" b="1" i="1" dirty="0" smtClean="0">
                <a:latin typeface="+mn-lt"/>
              </a:rPr>
              <a:t>OmniRAN</a:t>
            </a:r>
            <a:endParaRPr lang="en-US" sz="1600" b="1" i="1" dirty="0">
              <a:latin typeface="+mn-lt"/>
            </a:endParaRPr>
          </a:p>
        </p:txBody>
      </p:sp>
      <p:pic>
        <p:nvPicPr>
          <p:cNvPr id="153" name="Picture 372" descr="switc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22000" y="1404000"/>
            <a:ext cx="292468" cy="1466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37966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99"/>
          <p:cNvSpPr/>
          <p:nvPr/>
        </p:nvSpPr>
        <p:spPr bwMode="auto">
          <a:xfrm>
            <a:off x="836585" y="2753894"/>
            <a:ext cx="7515835" cy="9451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Current 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cope of IEEE 802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926596" y="3301328"/>
            <a:ext cx="2340259" cy="9001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3356865" y="3301328"/>
            <a:ext cx="2430270" cy="9001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5922150" y="3301328"/>
            <a:ext cx="2340260" cy="9001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Mapping of OmniRAN Reference Points to IEEE 802 Reference Model</a:t>
            </a:r>
            <a:endParaRPr lang="en-US" dirty="0"/>
          </a:p>
        </p:txBody>
      </p:sp>
      <p:sp>
        <p:nvSpPr>
          <p:cNvPr id="140" name="Content Placeholder 139"/>
          <p:cNvSpPr>
            <a:spLocks noGrp="1"/>
          </p:cNvSpPr>
          <p:nvPr>
            <p:ph idx="1"/>
          </p:nvPr>
        </p:nvSpPr>
        <p:spPr>
          <a:xfrm>
            <a:off x="457200" y="3789000"/>
            <a:ext cx="8229600" cy="27450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Reference Points can be mapped </a:t>
            </a:r>
            <a:r>
              <a:rPr lang="en-US" dirty="0"/>
              <a:t>o</a:t>
            </a:r>
            <a:r>
              <a:rPr lang="en-US" dirty="0" smtClean="0"/>
              <a:t>nto the IEEE 802 Reference Model</a:t>
            </a:r>
          </a:p>
          <a:p>
            <a:pPr lvl="1"/>
            <a:r>
              <a:rPr lang="en-US" dirty="0" smtClean="0"/>
              <a:t>R1 represents the PHY and MAC layer functions between terminal and base station</a:t>
            </a:r>
          </a:p>
          <a:p>
            <a:pPr lvl="2"/>
            <a:r>
              <a:rPr lang="en-US" dirty="0" smtClean="0"/>
              <a:t>Completely covered by IEEE 802 specifications</a:t>
            </a:r>
          </a:p>
          <a:p>
            <a:pPr lvl="1"/>
            <a:r>
              <a:rPr lang="en-US" dirty="0" smtClean="0"/>
              <a:t>R2 represents the L2 control protocol functions between terminal and central entities for control and AAA.</a:t>
            </a:r>
          </a:p>
          <a:p>
            <a:pPr lvl="1"/>
            <a:r>
              <a:rPr lang="en-US" dirty="0" smtClean="0"/>
              <a:t>R3 represents the L1 &amp; L2 control interface from a central control entity into the network elements</a:t>
            </a:r>
          </a:p>
          <a:p>
            <a:r>
              <a:rPr lang="en-US" dirty="0" smtClean="0"/>
              <a:t>‘R2’ and ‘R3’ are build upon IEEE 802 specific</a:t>
            </a:r>
            <a:r>
              <a:rPr lang="en-US" dirty="0"/>
              <a:t> </a:t>
            </a:r>
            <a:r>
              <a:rPr lang="en-US" dirty="0" smtClean="0"/>
              <a:t>attributes</a:t>
            </a:r>
          </a:p>
          <a:p>
            <a:pPr lvl="1"/>
            <a:r>
              <a:rPr lang="en-US" dirty="0" smtClean="0"/>
              <a:t>However </a:t>
            </a:r>
            <a:r>
              <a:rPr lang="en-US" dirty="0"/>
              <a:t>IP based protocols are used to carry control information between network elements and core</a:t>
            </a:r>
          </a:p>
          <a:p>
            <a:pPr lvl="1"/>
            <a:r>
              <a:rPr lang="en-US" dirty="0"/>
              <a:t>Effectively each of IEEE 802 network elements contains an IP communication stack on top of the IEEE 802 data path for the exchange of the control information.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881590" y="2761268"/>
            <a:ext cx="85509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881591" y="3031298"/>
            <a:ext cx="855094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881591" y="1539000"/>
            <a:ext cx="855094" cy="122226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>
                <a:latin typeface="+mn-lt"/>
              </a:rPr>
              <a:t>Higher Layers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7452320" y="2761268"/>
            <a:ext cx="85509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452321" y="3031298"/>
            <a:ext cx="855094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832141" y="2761268"/>
            <a:ext cx="85509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832142" y="3031298"/>
            <a:ext cx="855094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977045" y="2761268"/>
            <a:ext cx="85509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977046" y="3031298"/>
            <a:ext cx="855094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9" name="Isosceles Triangle 28"/>
          <p:cNvSpPr/>
          <p:nvPr/>
        </p:nvSpPr>
        <p:spPr bwMode="auto">
          <a:xfrm flipV="1">
            <a:off x="4977046" y="2761267"/>
            <a:ext cx="1710190" cy="82637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311861" y="2761268"/>
            <a:ext cx="85509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311862" y="3031298"/>
            <a:ext cx="855094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456765" y="2761268"/>
            <a:ext cx="85509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456766" y="3031298"/>
            <a:ext cx="855094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4" name="Isosceles Triangle 33"/>
          <p:cNvSpPr/>
          <p:nvPr/>
        </p:nvSpPr>
        <p:spPr bwMode="auto">
          <a:xfrm flipV="1">
            <a:off x="2456766" y="2761267"/>
            <a:ext cx="1710190" cy="82637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pic>
        <p:nvPicPr>
          <p:cNvPr id="68" name="Picture 67" descr="MC90043983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605" y="1906173"/>
            <a:ext cx="533400" cy="533400"/>
          </a:xfrm>
          <a:prstGeom prst="rect">
            <a:avLst/>
          </a:prstGeom>
        </p:spPr>
      </p:pic>
      <p:sp>
        <p:nvSpPr>
          <p:cNvPr id="102" name="Rectangle 101"/>
          <p:cNvSpPr/>
          <p:nvPr/>
        </p:nvSpPr>
        <p:spPr bwMode="auto">
          <a:xfrm>
            <a:off x="2816805" y="2266214"/>
            <a:ext cx="855095" cy="49505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Higher Layers Control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472100" y="2266214"/>
            <a:ext cx="720080" cy="49505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Higher Layers Control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7452320" y="1539000"/>
            <a:ext cx="855094" cy="122226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>
                <a:latin typeface="+mn-lt"/>
              </a:rPr>
              <a:t>Higher Layers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82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77345" y="2450883"/>
            <a:ext cx="405045" cy="2581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70" name="Group 122"/>
          <p:cNvGrpSpPr>
            <a:grpSpLocks/>
          </p:cNvGrpSpPr>
          <p:nvPr/>
        </p:nvGrpSpPr>
        <p:grpSpPr bwMode="auto">
          <a:xfrm>
            <a:off x="7767355" y="2135848"/>
            <a:ext cx="190728" cy="325360"/>
            <a:chOff x="4120" y="2308"/>
            <a:chExt cx="305" cy="415"/>
          </a:xfrm>
        </p:grpSpPr>
        <p:sp>
          <p:nvSpPr>
            <p:cNvPr id="71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3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74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78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79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80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81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75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6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7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69" name="AutoShape 22"/>
          <p:cNvSpPr>
            <a:spLocks noChangeArrowheads="1"/>
          </p:cNvSpPr>
          <p:nvPr/>
        </p:nvSpPr>
        <p:spPr bwMode="auto">
          <a:xfrm>
            <a:off x="7677345" y="1775808"/>
            <a:ext cx="360362" cy="327025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cxnSp>
        <p:nvCxnSpPr>
          <p:cNvPr id="114" name="Straight Arrow Connector 113"/>
          <p:cNvCxnSpPr/>
          <p:nvPr/>
        </p:nvCxnSpPr>
        <p:spPr bwMode="auto">
          <a:xfrm>
            <a:off x="5742130" y="2661732"/>
            <a:ext cx="0" cy="2626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16" name="Straight Arrow Connector 115"/>
          <p:cNvCxnSpPr/>
          <p:nvPr/>
        </p:nvCxnSpPr>
        <p:spPr bwMode="auto">
          <a:xfrm>
            <a:off x="5922150" y="2661732"/>
            <a:ext cx="0" cy="2626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17" name="Straight Arrow Connector 116"/>
          <p:cNvCxnSpPr/>
          <p:nvPr/>
        </p:nvCxnSpPr>
        <p:spPr bwMode="auto">
          <a:xfrm>
            <a:off x="3266855" y="2663884"/>
            <a:ext cx="0" cy="468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18" name="Straight Arrow Connector 117"/>
          <p:cNvCxnSpPr/>
          <p:nvPr/>
        </p:nvCxnSpPr>
        <p:spPr bwMode="auto">
          <a:xfrm>
            <a:off x="3356865" y="2663885"/>
            <a:ext cx="0" cy="2626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sp>
        <p:nvSpPr>
          <p:cNvPr id="131" name="TextBox 130"/>
          <p:cNvSpPr txBox="1"/>
          <p:nvPr/>
        </p:nvSpPr>
        <p:spPr>
          <a:xfrm>
            <a:off x="5663402" y="2481712"/>
            <a:ext cx="3485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latin typeface="+mn-lt"/>
              </a:rPr>
              <a:t>R3</a:t>
            </a:r>
            <a:endParaRPr lang="en-US" sz="1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2772000" y="2481712"/>
            <a:ext cx="7360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latin typeface="+mn-lt"/>
              </a:rPr>
              <a:t>R2      R3 </a:t>
            </a:r>
            <a:endParaRPr lang="en-US" sz="1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6" name="Freeform 135"/>
          <p:cNvSpPr/>
          <p:nvPr/>
        </p:nvSpPr>
        <p:spPr bwMode="auto">
          <a:xfrm>
            <a:off x="1628776" y="2663885"/>
            <a:ext cx="1278040" cy="144541"/>
          </a:xfrm>
          <a:custGeom>
            <a:avLst/>
            <a:gdLst>
              <a:gd name="connsiteX0" fmla="*/ 0 w 1395413"/>
              <a:gd name="connsiteY0" fmla="*/ 133350 h 138112"/>
              <a:gd name="connsiteX1" fmla="*/ 1395413 w 1395413"/>
              <a:gd name="connsiteY1" fmla="*/ 138112 h 138112"/>
              <a:gd name="connsiteX2" fmla="*/ 1395413 w 1395413"/>
              <a:gd name="connsiteY2" fmla="*/ 0 h 138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5413" h="138112">
                <a:moveTo>
                  <a:pt x="0" y="133350"/>
                </a:moveTo>
                <a:lnTo>
                  <a:pt x="1395413" y="138112"/>
                </a:lnTo>
                <a:lnTo>
                  <a:pt x="1395413" y="0"/>
                </a:ln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5" name="Left-Right Arrow 54"/>
          <p:cNvSpPr/>
          <p:nvPr/>
        </p:nvSpPr>
        <p:spPr bwMode="auto">
          <a:xfrm>
            <a:off x="1736685" y="2898436"/>
            <a:ext cx="720080" cy="270030"/>
          </a:xfrm>
          <a:prstGeom prst="leftRightArrow">
            <a:avLst>
              <a:gd name="adj1" fmla="val 64830"/>
              <a:gd name="adj2" fmla="val 3615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R1</a:t>
            </a: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cxnSp>
        <p:nvCxnSpPr>
          <p:cNvPr id="58" name="Straight Arrow Connector 57"/>
          <p:cNvCxnSpPr>
            <a:endCxn id="29" idx="0"/>
          </p:cNvCxnSpPr>
          <p:nvPr/>
        </p:nvCxnSpPr>
        <p:spPr bwMode="auto">
          <a:xfrm flipH="1">
            <a:off x="5824770" y="2663885"/>
            <a:ext cx="7370" cy="1800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>
            <a:off x="3176845" y="2663885"/>
            <a:ext cx="0" cy="2626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>
            <a:off x="3446875" y="2663885"/>
            <a:ext cx="0" cy="180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sp>
        <p:nvSpPr>
          <p:cNvPr id="7" name="Freeform 6"/>
          <p:cNvSpPr/>
          <p:nvPr/>
        </p:nvSpPr>
        <p:spPr>
          <a:xfrm>
            <a:off x="3670417" y="1952472"/>
            <a:ext cx="3798592" cy="576528"/>
          </a:xfrm>
          <a:custGeom>
            <a:avLst/>
            <a:gdLst>
              <a:gd name="connsiteX0" fmla="*/ 0 w 3355810"/>
              <a:gd name="connsiteY0" fmla="*/ 360530 h 360530"/>
              <a:gd name="connsiteX1" fmla="*/ 1235124 w 3355810"/>
              <a:gd name="connsiteY1" fmla="*/ 11003 h 360530"/>
              <a:gd name="connsiteX2" fmla="*/ 3355810 w 3355810"/>
              <a:gd name="connsiteY2" fmla="*/ 80908 h 360530"/>
              <a:gd name="connsiteX0" fmla="*/ 126034 w 3481844"/>
              <a:gd name="connsiteY0" fmla="*/ 361226 h 395522"/>
              <a:gd name="connsiteX1" fmla="*/ 79425 w 3481844"/>
              <a:gd name="connsiteY1" fmla="*/ 373167 h 395522"/>
              <a:gd name="connsiteX2" fmla="*/ 1361158 w 3481844"/>
              <a:gd name="connsiteY2" fmla="*/ 11699 h 395522"/>
              <a:gd name="connsiteX3" fmla="*/ 3481844 w 3481844"/>
              <a:gd name="connsiteY3" fmla="*/ 81604 h 395522"/>
              <a:gd name="connsiteX0" fmla="*/ 126034 w 3481844"/>
              <a:gd name="connsiteY0" fmla="*/ 361226 h 395522"/>
              <a:gd name="connsiteX1" fmla="*/ 79425 w 3481844"/>
              <a:gd name="connsiteY1" fmla="*/ 373167 h 395522"/>
              <a:gd name="connsiteX2" fmla="*/ 1361158 w 3481844"/>
              <a:gd name="connsiteY2" fmla="*/ 11699 h 395522"/>
              <a:gd name="connsiteX3" fmla="*/ 3481844 w 3481844"/>
              <a:gd name="connsiteY3" fmla="*/ 81604 h 395522"/>
              <a:gd name="connsiteX0" fmla="*/ 259695 w 3615505"/>
              <a:gd name="connsiteY0" fmla="*/ 361226 h 373167"/>
              <a:gd name="connsiteX1" fmla="*/ 213086 w 3615505"/>
              <a:gd name="connsiteY1" fmla="*/ 373167 h 373167"/>
              <a:gd name="connsiteX2" fmla="*/ 1494819 w 3615505"/>
              <a:gd name="connsiteY2" fmla="*/ 11699 h 373167"/>
              <a:gd name="connsiteX3" fmla="*/ 3615505 w 3615505"/>
              <a:gd name="connsiteY3" fmla="*/ 81604 h 373167"/>
              <a:gd name="connsiteX0" fmla="*/ 259695 w 3615505"/>
              <a:gd name="connsiteY0" fmla="*/ 361226 h 373167"/>
              <a:gd name="connsiteX1" fmla="*/ 213086 w 3615505"/>
              <a:gd name="connsiteY1" fmla="*/ 373167 h 373167"/>
              <a:gd name="connsiteX2" fmla="*/ 1494819 w 3615505"/>
              <a:gd name="connsiteY2" fmla="*/ 11699 h 373167"/>
              <a:gd name="connsiteX3" fmla="*/ 3615505 w 3615505"/>
              <a:gd name="connsiteY3" fmla="*/ 81604 h 373167"/>
              <a:gd name="connsiteX0" fmla="*/ 259695 w 3615505"/>
              <a:gd name="connsiteY0" fmla="*/ 293406 h 305347"/>
              <a:gd name="connsiteX1" fmla="*/ 213086 w 3615505"/>
              <a:gd name="connsiteY1" fmla="*/ 305347 h 305347"/>
              <a:gd name="connsiteX2" fmla="*/ 1506471 w 3615505"/>
              <a:gd name="connsiteY2" fmla="*/ 24916 h 305347"/>
              <a:gd name="connsiteX3" fmla="*/ 3615505 w 3615505"/>
              <a:gd name="connsiteY3" fmla="*/ 13784 h 305347"/>
              <a:gd name="connsiteX0" fmla="*/ 259695 w 3615505"/>
              <a:gd name="connsiteY0" fmla="*/ 282152 h 294093"/>
              <a:gd name="connsiteX1" fmla="*/ 213086 w 3615505"/>
              <a:gd name="connsiteY1" fmla="*/ 294093 h 294093"/>
              <a:gd name="connsiteX2" fmla="*/ 1506471 w 3615505"/>
              <a:gd name="connsiteY2" fmla="*/ 13662 h 294093"/>
              <a:gd name="connsiteX3" fmla="*/ 3615505 w 3615505"/>
              <a:gd name="connsiteY3" fmla="*/ 2530 h 294093"/>
              <a:gd name="connsiteX0" fmla="*/ 0 w 3355810"/>
              <a:gd name="connsiteY0" fmla="*/ 282152 h 282152"/>
              <a:gd name="connsiteX1" fmla="*/ 1246776 w 3355810"/>
              <a:gd name="connsiteY1" fmla="*/ 13662 h 282152"/>
              <a:gd name="connsiteX2" fmla="*/ 3355810 w 3355810"/>
              <a:gd name="connsiteY2" fmla="*/ 2530 h 282152"/>
              <a:gd name="connsiteX0" fmla="*/ 0 w 3775287"/>
              <a:gd name="connsiteY0" fmla="*/ 362077 h 362077"/>
              <a:gd name="connsiteX1" fmla="*/ 1666253 w 3775287"/>
              <a:gd name="connsiteY1" fmla="*/ 28758 h 362077"/>
              <a:gd name="connsiteX2" fmla="*/ 3775287 w 3775287"/>
              <a:gd name="connsiteY2" fmla="*/ 17626 h 362077"/>
              <a:gd name="connsiteX0" fmla="*/ 0 w 3775287"/>
              <a:gd name="connsiteY0" fmla="*/ 362077 h 362077"/>
              <a:gd name="connsiteX1" fmla="*/ 1666253 w 3775287"/>
              <a:gd name="connsiteY1" fmla="*/ 28758 h 362077"/>
              <a:gd name="connsiteX2" fmla="*/ 3775287 w 3775287"/>
              <a:gd name="connsiteY2" fmla="*/ 17626 h 362077"/>
              <a:gd name="connsiteX0" fmla="*/ 0 w 3775287"/>
              <a:gd name="connsiteY0" fmla="*/ 344451 h 344451"/>
              <a:gd name="connsiteX1" fmla="*/ 1270081 w 3775287"/>
              <a:gd name="connsiteY1" fmla="*/ 70559 h 344451"/>
              <a:gd name="connsiteX2" fmla="*/ 3775287 w 3775287"/>
              <a:gd name="connsiteY2" fmla="*/ 0 h 344451"/>
              <a:gd name="connsiteX0" fmla="*/ 0 w 3763635"/>
              <a:gd name="connsiteY0" fmla="*/ 294290 h 294290"/>
              <a:gd name="connsiteX1" fmla="*/ 1270081 w 3763635"/>
              <a:gd name="connsiteY1" fmla="*/ 20398 h 294290"/>
              <a:gd name="connsiteX2" fmla="*/ 3763635 w 3763635"/>
              <a:gd name="connsiteY2" fmla="*/ 20071 h 294290"/>
              <a:gd name="connsiteX0" fmla="*/ 0 w 3763635"/>
              <a:gd name="connsiteY0" fmla="*/ 313712 h 313712"/>
              <a:gd name="connsiteX1" fmla="*/ 1270081 w 3763635"/>
              <a:gd name="connsiteY1" fmla="*/ 39820 h 313712"/>
              <a:gd name="connsiteX2" fmla="*/ 3763635 w 3763635"/>
              <a:gd name="connsiteY2" fmla="*/ 1676 h 313712"/>
              <a:gd name="connsiteX0" fmla="*/ 0 w 3798592"/>
              <a:gd name="connsiteY0" fmla="*/ 322954 h 322954"/>
              <a:gd name="connsiteX1" fmla="*/ 1270081 w 3798592"/>
              <a:gd name="connsiteY1" fmla="*/ 49062 h 322954"/>
              <a:gd name="connsiteX2" fmla="*/ 3798592 w 3798592"/>
              <a:gd name="connsiteY2" fmla="*/ 113 h 322954"/>
              <a:gd name="connsiteX0" fmla="*/ 0 w 3798592"/>
              <a:gd name="connsiteY0" fmla="*/ 485369 h 485369"/>
              <a:gd name="connsiteX1" fmla="*/ 1270081 w 3798592"/>
              <a:gd name="connsiteY1" fmla="*/ 211477 h 485369"/>
              <a:gd name="connsiteX2" fmla="*/ 3483984 w 3798592"/>
              <a:gd name="connsiteY2" fmla="*/ 283 h 485369"/>
              <a:gd name="connsiteX3" fmla="*/ 3798592 w 3798592"/>
              <a:gd name="connsiteY3" fmla="*/ 162528 h 485369"/>
              <a:gd name="connsiteX0" fmla="*/ 0 w 3798592"/>
              <a:gd name="connsiteY0" fmla="*/ 322841 h 322841"/>
              <a:gd name="connsiteX1" fmla="*/ 1270081 w 3798592"/>
              <a:gd name="connsiteY1" fmla="*/ 48949 h 322841"/>
              <a:gd name="connsiteX2" fmla="*/ 3798592 w 3798592"/>
              <a:gd name="connsiteY2" fmla="*/ 0 h 322841"/>
              <a:gd name="connsiteX0" fmla="*/ 0 w 3798592"/>
              <a:gd name="connsiteY0" fmla="*/ 297714 h 297714"/>
              <a:gd name="connsiteX1" fmla="*/ 1270081 w 3798592"/>
              <a:gd name="connsiteY1" fmla="*/ 23822 h 297714"/>
              <a:gd name="connsiteX2" fmla="*/ 3798592 w 3798592"/>
              <a:gd name="connsiteY2" fmla="*/ 7288 h 297714"/>
              <a:gd name="connsiteX0" fmla="*/ 0 w 3798592"/>
              <a:gd name="connsiteY0" fmla="*/ 300915 h 300915"/>
              <a:gd name="connsiteX1" fmla="*/ 1270081 w 3798592"/>
              <a:gd name="connsiteY1" fmla="*/ 27023 h 300915"/>
              <a:gd name="connsiteX2" fmla="*/ 3798592 w 3798592"/>
              <a:gd name="connsiteY2" fmla="*/ 10489 h 300915"/>
              <a:gd name="connsiteX0" fmla="*/ 0 w 3798592"/>
              <a:gd name="connsiteY0" fmla="*/ 290781 h 290781"/>
              <a:gd name="connsiteX1" fmla="*/ 1200168 w 3798592"/>
              <a:gd name="connsiteY1" fmla="*/ 43901 h 290781"/>
              <a:gd name="connsiteX2" fmla="*/ 3798592 w 3798592"/>
              <a:gd name="connsiteY2" fmla="*/ 355 h 290781"/>
              <a:gd name="connsiteX0" fmla="*/ 0 w 3798592"/>
              <a:gd name="connsiteY0" fmla="*/ 290436 h 290436"/>
              <a:gd name="connsiteX1" fmla="*/ 1200168 w 3798592"/>
              <a:gd name="connsiteY1" fmla="*/ 43556 h 290436"/>
              <a:gd name="connsiteX2" fmla="*/ 3798592 w 3798592"/>
              <a:gd name="connsiteY2" fmla="*/ 10 h 290436"/>
              <a:gd name="connsiteX0" fmla="*/ 0 w 3798592"/>
              <a:gd name="connsiteY0" fmla="*/ 291471 h 291471"/>
              <a:gd name="connsiteX1" fmla="*/ 1200168 w 3798592"/>
              <a:gd name="connsiteY1" fmla="*/ 44591 h 291471"/>
              <a:gd name="connsiteX2" fmla="*/ 3798592 w 3798592"/>
              <a:gd name="connsiteY2" fmla="*/ 1045 h 291471"/>
              <a:gd name="connsiteX0" fmla="*/ 0 w 3798592"/>
              <a:gd name="connsiteY0" fmla="*/ 290438 h 290438"/>
              <a:gd name="connsiteX1" fmla="*/ 1153559 w 3798592"/>
              <a:gd name="connsiteY1" fmla="*/ 75973 h 290438"/>
              <a:gd name="connsiteX2" fmla="*/ 3798592 w 3798592"/>
              <a:gd name="connsiteY2" fmla="*/ 12 h 290438"/>
              <a:gd name="connsiteX0" fmla="*/ 0 w 3798592"/>
              <a:gd name="connsiteY0" fmla="*/ 290430 h 290430"/>
              <a:gd name="connsiteX1" fmla="*/ 1106950 w 3798592"/>
              <a:gd name="connsiteY1" fmla="*/ 135392 h 290430"/>
              <a:gd name="connsiteX2" fmla="*/ 3798592 w 3798592"/>
              <a:gd name="connsiteY2" fmla="*/ 4 h 290430"/>
              <a:gd name="connsiteX0" fmla="*/ 0 w 3798592"/>
              <a:gd name="connsiteY0" fmla="*/ 290430 h 290430"/>
              <a:gd name="connsiteX1" fmla="*/ 1106950 w 3798592"/>
              <a:gd name="connsiteY1" fmla="*/ 135392 h 290430"/>
              <a:gd name="connsiteX2" fmla="*/ 3798592 w 3798592"/>
              <a:gd name="connsiteY2" fmla="*/ 4 h 290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8592" h="290430">
                <a:moveTo>
                  <a:pt x="0" y="290430"/>
                </a:moveTo>
                <a:cubicBezTo>
                  <a:pt x="854003" y="288520"/>
                  <a:pt x="846719" y="210808"/>
                  <a:pt x="1106950" y="135392"/>
                </a:cubicBezTo>
                <a:cubicBezTo>
                  <a:pt x="1367181" y="59976"/>
                  <a:pt x="1768696" y="-603"/>
                  <a:pt x="3798592" y="4"/>
                </a:cubicBezTo>
              </a:path>
            </a:pathLst>
          </a:custGeom>
          <a:ln w="19050" cmpd="sng">
            <a:solidFill>
              <a:schemeClr val="tx1"/>
            </a:solidFill>
            <a:prstDash val="dashDot"/>
            <a:headEnd type="triangle"/>
            <a:tailEnd type="triangle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Freeform 58"/>
          <p:cNvSpPr/>
          <p:nvPr/>
        </p:nvSpPr>
        <p:spPr>
          <a:xfrm>
            <a:off x="6192000" y="1944000"/>
            <a:ext cx="1260000" cy="576528"/>
          </a:xfrm>
          <a:custGeom>
            <a:avLst/>
            <a:gdLst>
              <a:gd name="connsiteX0" fmla="*/ 0 w 3355810"/>
              <a:gd name="connsiteY0" fmla="*/ 360530 h 360530"/>
              <a:gd name="connsiteX1" fmla="*/ 1235124 w 3355810"/>
              <a:gd name="connsiteY1" fmla="*/ 11003 h 360530"/>
              <a:gd name="connsiteX2" fmla="*/ 3355810 w 3355810"/>
              <a:gd name="connsiteY2" fmla="*/ 80908 h 360530"/>
              <a:gd name="connsiteX0" fmla="*/ 126034 w 3481844"/>
              <a:gd name="connsiteY0" fmla="*/ 361226 h 395522"/>
              <a:gd name="connsiteX1" fmla="*/ 79425 w 3481844"/>
              <a:gd name="connsiteY1" fmla="*/ 373167 h 395522"/>
              <a:gd name="connsiteX2" fmla="*/ 1361158 w 3481844"/>
              <a:gd name="connsiteY2" fmla="*/ 11699 h 395522"/>
              <a:gd name="connsiteX3" fmla="*/ 3481844 w 3481844"/>
              <a:gd name="connsiteY3" fmla="*/ 81604 h 395522"/>
              <a:gd name="connsiteX0" fmla="*/ 126034 w 3481844"/>
              <a:gd name="connsiteY0" fmla="*/ 361226 h 395522"/>
              <a:gd name="connsiteX1" fmla="*/ 79425 w 3481844"/>
              <a:gd name="connsiteY1" fmla="*/ 373167 h 395522"/>
              <a:gd name="connsiteX2" fmla="*/ 1361158 w 3481844"/>
              <a:gd name="connsiteY2" fmla="*/ 11699 h 395522"/>
              <a:gd name="connsiteX3" fmla="*/ 3481844 w 3481844"/>
              <a:gd name="connsiteY3" fmla="*/ 81604 h 395522"/>
              <a:gd name="connsiteX0" fmla="*/ 259695 w 3615505"/>
              <a:gd name="connsiteY0" fmla="*/ 361226 h 373167"/>
              <a:gd name="connsiteX1" fmla="*/ 213086 w 3615505"/>
              <a:gd name="connsiteY1" fmla="*/ 373167 h 373167"/>
              <a:gd name="connsiteX2" fmla="*/ 1494819 w 3615505"/>
              <a:gd name="connsiteY2" fmla="*/ 11699 h 373167"/>
              <a:gd name="connsiteX3" fmla="*/ 3615505 w 3615505"/>
              <a:gd name="connsiteY3" fmla="*/ 81604 h 373167"/>
              <a:gd name="connsiteX0" fmla="*/ 259695 w 3615505"/>
              <a:gd name="connsiteY0" fmla="*/ 361226 h 373167"/>
              <a:gd name="connsiteX1" fmla="*/ 213086 w 3615505"/>
              <a:gd name="connsiteY1" fmla="*/ 373167 h 373167"/>
              <a:gd name="connsiteX2" fmla="*/ 1494819 w 3615505"/>
              <a:gd name="connsiteY2" fmla="*/ 11699 h 373167"/>
              <a:gd name="connsiteX3" fmla="*/ 3615505 w 3615505"/>
              <a:gd name="connsiteY3" fmla="*/ 81604 h 373167"/>
              <a:gd name="connsiteX0" fmla="*/ 259695 w 3615505"/>
              <a:gd name="connsiteY0" fmla="*/ 293406 h 305347"/>
              <a:gd name="connsiteX1" fmla="*/ 213086 w 3615505"/>
              <a:gd name="connsiteY1" fmla="*/ 305347 h 305347"/>
              <a:gd name="connsiteX2" fmla="*/ 1506471 w 3615505"/>
              <a:gd name="connsiteY2" fmla="*/ 24916 h 305347"/>
              <a:gd name="connsiteX3" fmla="*/ 3615505 w 3615505"/>
              <a:gd name="connsiteY3" fmla="*/ 13784 h 305347"/>
              <a:gd name="connsiteX0" fmla="*/ 259695 w 3615505"/>
              <a:gd name="connsiteY0" fmla="*/ 282152 h 294093"/>
              <a:gd name="connsiteX1" fmla="*/ 213086 w 3615505"/>
              <a:gd name="connsiteY1" fmla="*/ 294093 h 294093"/>
              <a:gd name="connsiteX2" fmla="*/ 1506471 w 3615505"/>
              <a:gd name="connsiteY2" fmla="*/ 13662 h 294093"/>
              <a:gd name="connsiteX3" fmla="*/ 3615505 w 3615505"/>
              <a:gd name="connsiteY3" fmla="*/ 2530 h 294093"/>
              <a:gd name="connsiteX0" fmla="*/ 0 w 3355810"/>
              <a:gd name="connsiteY0" fmla="*/ 282152 h 282152"/>
              <a:gd name="connsiteX1" fmla="*/ 1246776 w 3355810"/>
              <a:gd name="connsiteY1" fmla="*/ 13662 h 282152"/>
              <a:gd name="connsiteX2" fmla="*/ 3355810 w 3355810"/>
              <a:gd name="connsiteY2" fmla="*/ 2530 h 282152"/>
              <a:gd name="connsiteX0" fmla="*/ 0 w 3775287"/>
              <a:gd name="connsiteY0" fmla="*/ 362077 h 362077"/>
              <a:gd name="connsiteX1" fmla="*/ 1666253 w 3775287"/>
              <a:gd name="connsiteY1" fmla="*/ 28758 h 362077"/>
              <a:gd name="connsiteX2" fmla="*/ 3775287 w 3775287"/>
              <a:gd name="connsiteY2" fmla="*/ 17626 h 362077"/>
              <a:gd name="connsiteX0" fmla="*/ 0 w 3775287"/>
              <a:gd name="connsiteY0" fmla="*/ 362077 h 362077"/>
              <a:gd name="connsiteX1" fmla="*/ 1666253 w 3775287"/>
              <a:gd name="connsiteY1" fmla="*/ 28758 h 362077"/>
              <a:gd name="connsiteX2" fmla="*/ 3775287 w 3775287"/>
              <a:gd name="connsiteY2" fmla="*/ 17626 h 362077"/>
              <a:gd name="connsiteX0" fmla="*/ 0 w 3775287"/>
              <a:gd name="connsiteY0" fmla="*/ 344451 h 344451"/>
              <a:gd name="connsiteX1" fmla="*/ 1270081 w 3775287"/>
              <a:gd name="connsiteY1" fmla="*/ 70559 h 344451"/>
              <a:gd name="connsiteX2" fmla="*/ 3775287 w 3775287"/>
              <a:gd name="connsiteY2" fmla="*/ 0 h 344451"/>
              <a:gd name="connsiteX0" fmla="*/ 0 w 3763635"/>
              <a:gd name="connsiteY0" fmla="*/ 294290 h 294290"/>
              <a:gd name="connsiteX1" fmla="*/ 1270081 w 3763635"/>
              <a:gd name="connsiteY1" fmla="*/ 20398 h 294290"/>
              <a:gd name="connsiteX2" fmla="*/ 3763635 w 3763635"/>
              <a:gd name="connsiteY2" fmla="*/ 20071 h 294290"/>
              <a:gd name="connsiteX0" fmla="*/ 0 w 3763635"/>
              <a:gd name="connsiteY0" fmla="*/ 313712 h 313712"/>
              <a:gd name="connsiteX1" fmla="*/ 1270081 w 3763635"/>
              <a:gd name="connsiteY1" fmla="*/ 39820 h 313712"/>
              <a:gd name="connsiteX2" fmla="*/ 3763635 w 3763635"/>
              <a:gd name="connsiteY2" fmla="*/ 1676 h 313712"/>
              <a:gd name="connsiteX0" fmla="*/ 0 w 3798592"/>
              <a:gd name="connsiteY0" fmla="*/ 322954 h 322954"/>
              <a:gd name="connsiteX1" fmla="*/ 1270081 w 3798592"/>
              <a:gd name="connsiteY1" fmla="*/ 49062 h 322954"/>
              <a:gd name="connsiteX2" fmla="*/ 3798592 w 3798592"/>
              <a:gd name="connsiteY2" fmla="*/ 113 h 322954"/>
              <a:gd name="connsiteX0" fmla="*/ 0 w 3798592"/>
              <a:gd name="connsiteY0" fmla="*/ 485369 h 485369"/>
              <a:gd name="connsiteX1" fmla="*/ 1270081 w 3798592"/>
              <a:gd name="connsiteY1" fmla="*/ 211477 h 485369"/>
              <a:gd name="connsiteX2" fmla="*/ 3483984 w 3798592"/>
              <a:gd name="connsiteY2" fmla="*/ 283 h 485369"/>
              <a:gd name="connsiteX3" fmla="*/ 3798592 w 3798592"/>
              <a:gd name="connsiteY3" fmla="*/ 162528 h 485369"/>
              <a:gd name="connsiteX0" fmla="*/ 0 w 3798592"/>
              <a:gd name="connsiteY0" fmla="*/ 322841 h 322841"/>
              <a:gd name="connsiteX1" fmla="*/ 1270081 w 3798592"/>
              <a:gd name="connsiteY1" fmla="*/ 48949 h 322841"/>
              <a:gd name="connsiteX2" fmla="*/ 3798592 w 3798592"/>
              <a:gd name="connsiteY2" fmla="*/ 0 h 322841"/>
              <a:gd name="connsiteX0" fmla="*/ 0 w 3798592"/>
              <a:gd name="connsiteY0" fmla="*/ 297714 h 297714"/>
              <a:gd name="connsiteX1" fmla="*/ 1270081 w 3798592"/>
              <a:gd name="connsiteY1" fmla="*/ 23822 h 297714"/>
              <a:gd name="connsiteX2" fmla="*/ 3798592 w 3798592"/>
              <a:gd name="connsiteY2" fmla="*/ 7288 h 297714"/>
              <a:gd name="connsiteX0" fmla="*/ 0 w 3798592"/>
              <a:gd name="connsiteY0" fmla="*/ 300915 h 300915"/>
              <a:gd name="connsiteX1" fmla="*/ 1270081 w 3798592"/>
              <a:gd name="connsiteY1" fmla="*/ 27023 h 300915"/>
              <a:gd name="connsiteX2" fmla="*/ 3798592 w 3798592"/>
              <a:gd name="connsiteY2" fmla="*/ 10489 h 300915"/>
              <a:gd name="connsiteX0" fmla="*/ 0 w 3798592"/>
              <a:gd name="connsiteY0" fmla="*/ 290781 h 290781"/>
              <a:gd name="connsiteX1" fmla="*/ 1200168 w 3798592"/>
              <a:gd name="connsiteY1" fmla="*/ 43901 h 290781"/>
              <a:gd name="connsiteX2" fmla="*/ 3798592 w 3798592"/>
              <a:gd name="connsiteY2" fmla="*/ 355 h 290781"/>
              <a:gd name="connsiteX0" fmla="*/ 0 w 3798592"/>
              <a:gd name="connsiteY0" fmla="*/ 290436 h 290436"/>
              <a:gd name="connsiteX1" fmla="*/ 1200168 w 3798592"/>
              <a:gd name="connsiteY1" fmla="*/ 43556 h 290436"/>
              <a:gd name="connsiteX2" fmla="*/ 3798592 w 3798592"/>
              <a:gd name="connsiteY2" fmla="*/ 10 h 290436"/>
              <a:gd name="connsiteX0" fmla="*/ 0 w 3798592"/>
              <a:gd name="connsiteY0" fmla="*/ 291471 h 291471"/>
              <a:gd name="connsiteX1" fmla="*/ 1200168 w 3798592"/>
              <a:gd name="connsiteY1" fmla="*/ 44591 h 291471"/>
              <a:gd name="connsiteX2" fmla="*/ 3798592 w 3798592"/>
              <a:gd name="connsiteY2" fmla="*/ 1045 h 291471"/>
              <a:gd name="connsiteX0" fmla="*/ 0 w 3798592"/>
              <a:gd name="connsiteY0" fmla="*/ 290438 h 290438"/>
              <a:gd name="connsiteX1" fmla="*/ 1153559 w 3798592"/>
              <a:gd name="connsiteY1" fmla="*/ 75973 h 290438"/>
              <a:gd name="connsiteX2" fmla="*/ 3798592 w 3798592"/>
              <a:gd name="connsiteY2" fmla="*/ 12 h 290438"/>
              <a:gd name="connsiteX0" fmla="*/ 0 w 3798592"/>
              <a:gd name="connsiteY0" fmla="*/ 290430 h 290430"/>
              <a:gd name="connsiteX1" fmla="*/ 1106950 w 3798592"/>
              <a:gd name="connsiteY1" fmla="*/ 135392 h 290430"/>
              <a:gd name="connsiteX2" fmla="*/ 3798592 w 3798592"/>
              <a:gd name="connsiteY2" fmla="*/ 4 h 290430"/>
              <a:gd name="connsiteX0" fmla="*/ 0 w 3798592"/>
              <a:gd name="connsiteY0" fmla="*/ 290430 h 290430"/>
              <a:gd name="connsiteX1" fmla="*/ 1106950 w 3798592"/>
              <a:gd name="connsiteY1" fmla="*/ 135392 h 290430"/>
              <a:gd name="connsiteX2" fmla="*/ 3798592 w 3798592"/>
              <a:gd name="connsiteY2" fmla="*/ 4 h 290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8592" h="290430">
                <a:moveTo>
                  <a:pt x="0" y="290430"/>
                </a:moveTo>
                <a:cubicBezTo>
                  <a:pt x="854003" y="288520"/>
                  <a:pt x="846719" y="210808"/>
                  <a:pt x="1106950" y="135392"/>
                </a:cubicBezTo>
                <a:cubicBezTo>
                  <a:pt x="1367181" y="59976"/>
                  <a:pt x="1768696" y="-603"/>
                  <a:pt x="3798592" y="4"/>
                </a:cubicBezTo>
              </a:path>
            </a:pathLst>
          </a:custGeom>
          <a:ln w="19050" cmpd="sng">
            <a:solidFill>
              <a:schemeClr val="tx1"/>
            </a:solidFill>
            <a:prstDash val="dashDot"/>
            <a:headEnd type="triangle"/>
            <a:tailEnd type="triangle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IEEE 802 Attributes in IP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</a:t>
            </a:r>
            <a:r>
              <a:rPr lang="en-US" dirty="0" smtClean="0"/>
              <a:t>andling of IEEE 802 specific attributes of IP protocols within the activities of IEEE P802:</a:t>
            </a:r>
          </a:p>
          <a:p>
            <a:pPr lvl="1"/>
            <a:r>
              <a:rPr lang="en-US" dirty="0" smtClean="0"/>
              <a:t>IEEE P802 has an established routine for defining the MIBs of IEEE 802 technologies</a:t>
            </a:r>
          </a:p>
          <a:p>
            <a:pPr lvl="2"/>
            <a:r>
              <a:rPr lang="en-US" dirty="0" smtClean="0"/>
              <a:t>Partly done by itself and partly within the IETF</a:t>
            </a:r>
          </a:p>
          <a:p>
            <a:pPr lvl="1"/>
            <a:r>
              <a:rPr lang="en-US" dirty="0" smtClean="0"/>
              <a:t>Processes for defining other IEEE 802 related attributes in IETF vary depending of protocol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.g. AAA attributes are mainly done by IETF with some informal review by IEEE 802 WGs</a:t>
            </a:r>
          </a:p>
          <a:p>
            <a:r>
              <a:rPr lang="en-US" dirty="0" smtClean="0"/>
              <a:t>Cooperation between IEEE 802 and IETF is currently reviewed </a:t>
            </a:r>
            <a:r>
              <a:rPr lang="en-US" dirty="0"/>
              <a:t>and refined in [</a:t>
            </a:r>
            <a:r>
              <a:rPr lang="en-US" dirty="0" smtClean="0"/>
              <a:t>draft-iab-rfc4441rev-04.txt]</a:t>
            </a:r>
          </a:p>
        </p:txBody>
      </p:sp>
    </p:spTree>
    <p:extLst>
      <p:ext uri="{BB962C8B-B14F-4D97-AF65-F5344CB8AC3E}">
        <p14:creationId xmlns:p14="http://schemas.microsoft.com/office/powerpoint/2010/main" val="1544565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IEEE 802 Scope of OmniRAN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Architectural models and functional views of OmniRAN in the scope of IEEE 802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IEEE 802 Scope of OmniRAN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OmniRAN provides an abstraction of access networks based on IEEE 802 technologies.</a:t>
            </a:r>
          </a:p>
          <a:p>
            <a:pPr lvl="1"/>
            <a:r>
              <a:rPr lang="en-US" dirty="0"/>
              <a:t>Defining a common framework for deployment of IEEE 802 technologies for network access for various purposes</a:t>
            </a:r>
          </a:p>
          <a:p>
            <a:pPr lvl="1"/>
            <a:r>
              <a:rPr lang="en-US" dirty="0"/>
              <a:t>Creating unified control interfaces to enable integration of various IEEE 802 access technologies into a common architecture and control infrastructure</a:t>
            </a:r>
          </a:p>
          <a:p>
            <a:pPr lvl="1"/>
            <a:r>
              <a:rPr lang="en-US" dirty="0"/>
              <a:t>Supporting new developments for networking like SDN</a:t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Reference Points reflect IEEE 802 specific control information</a:t>
            </a:r>
          </a:p>
          <a:p>
            <a:pPr lvl="1"/>
            <a:r>
              <a:rPr lang="en-US" dirty="0" smtClean="0"/>
              <a:t>R1 is completely covered by IEEE 802 specifications</a:t>
            </a:r>
          </a:p>
          <a:p>
            <a:pPr lvl="1"/>
            <a:r>
              <a:rPr lang="en-US" dirty="0" smtClean="0"/>
              <a:t>R2 and R3 are mainly carrying control information for IEEE 802 functions</a:t>
            </a:r>
          </a:p>
          <a:p>
            <a:pPr lvl="1"/>
            <a:r>
              <a:rPr lang="en-US" dirty="0" smtClean="0"/>
              <a:t>R4 enhances direct cooperation among multiple IEEE 802 access networks</a:t>
            </a:r>
          </a:p>
          <a:p>
            <a:pPr lvl="1"/>
            <a:r>
              <a:rPr lang="en-US" dirty="0" smtClean="0"/>
              <a:t>R5 is present for conceptual purposes to forster the cooperation among cores.</a:t>
            </a:r>
          </a:p>
          <a:p>
            <a:pPr lvl="2"/>
            <a:r>
              <a:rPr lang="en-US" dirty="0"/>
              <a:t>Attributes carried on R5 may mostly be identical to the attributes defined for R3</a:t>
            </a:r>
            <a:br>
              <a:rPr lang="en-US" dirty="0"/>
            </a:br>
            <a:endParaRPr lang="en-US" dirty="0"/>
          </a:p>
          <a:p>
            <a:r>
              <a:rPr lang="en-US" dirty="0" smtClean="0"/>
              <a:t>OmniRAN Specification in the scope of IEEE 802 would consist of</a:t>
            </a:r>
          </a:p>
          <a:p>
            <a:pPr lvl="1"/>
            <a:r>
              <a:rPr lang="en-US" dirty="0" smtClean="0"/>
              <a:t>an normative part defining control attributes and referencing the DL SAP</a:t>
            </a:r>
          </a:p>
          <a:p>
            <a:pPr lvl="1"/>
            <a:r>
              <a:rPr lang="en-US" dirty="0" smtClean="0"/>
              <a:t>an informative part outlining the overall architecture</a:t>
            </a:r>
          </a:p>
          <a:p>
            <a:pPr lvl="1"/>
            <a:r>
              <a:rPr lang="en-US" dirty="0" smtClean="0"/>
              <a:t>an informative part proposing the usage of particular IP protocols and the mapping of the IEEE 802 attributes into the IP protocols.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 Architecture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IEEE 802 Scope of OmniRAN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 Reference </a:t>
            </a:r>
            <a:r>
              <a:rPr lang="en-US" dirty="0" smtClean="0"/>
              <a:t>Model for End-Stations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(802rev-D1.6)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51520" y="1535113"/>
            <a:ext cx="4040188" cy="63976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Reference Model within the 7 layer ISO-OSI model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251520" y="4869160"/>
            <a:ext cx="4040188" cy="1664840"/>
          </a:xfrm>
        </p:spPr>
        <p:txBody>
          <a:bodyPr>
            <a:normAutofit fontScale="55000" lnSpcReduction="20000"/>
          </a:bodyPr>
          <a:lstStyle/>
          <a:p>
            <a:pPr marL="176213" indent="-176213"/>
            <a:r>
              <a:rPr lang="en-US" dirty="0" smtClean="0"/>
              <a:t>IEEE 802 provides link layer connectivity to the overall communication architecture</a:t>
            </a:r>
          </a:p>
          <a:p>
            <a:pPr marL="176213" indent="-176213"/>
            <a:r>
              <a:rPr lang="en-US" dirty="0" smtClean="0"/>
              <a:t>It covers the Physical and the Data link layer of the ISO-OSI 7 layer model/Internet 5 layer model</a:t>
            </a:r>
          </a:p>
          <a:p>
            <a:pPr marL="176213" indent="-176213"/>
            <a:r>
              <a:rPr lang="en-US" dirty="0" smtClean="0"/>
              <a:t>Data link layer is represented in IEEE 802 by MAC and LLC sub-layers</a:t>
            </a:r>
          </a:p>
          <a:p>
            <a:pPr marL="176213" indent="-176213"/>
            <a:r>
              <a:rPr lang="en-US" dirty="0" smtClean="0"/>
              <a:t>Functionality above Data link layer is considered as ‘higher layer’.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850705" y="1535113"/>
            <a:ext cx="4041775" cy="63976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Reference Model exposing specific IEEE 802 functions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850705" y="4869159"/>
            <a:ext cx="4041775" cy="1664841"/>
          </a:xfrm>
        </p:spPr>
        <p:txBody>
          <a:bodyPr>
            <a:normAutofit fontScale="55000" lnSpcReduction="20000"/>
          </a:bodyPr>
          <a:lstStyle/>
          <a:p>
            <a:pPr marL="176213" indent="-176213"/>
            <a:r>
              <a:rPr lang="en-US" dirty="0" smtClean="0"/>
              <a:t>The IEEE 802 end-station model comprises a management plane and a plane representing IEEE 802.21 MIH.</a:t>
            </a:r>
          </a:p>
          <a:p>
            <a:pPr marL="176213" indent="-176213"/>
            <a:r>
              <a:rPr lang="en-US" dirty="0" smtClean="0"/>
              <a:t>The network management model of IEEE 802 provides the definition of managed objects for each of the layers of the IEEE 802 RM</a:t>
            </a:r>
          </a:p>
          <a:p>
            <a:pPr marL="176213" indent="-176213"/>
            <a:r>
              <a:rPr lang="en-US" dirty="0"/>
              <a:t>The MICF of IEEE 802.21 provides SAPs towards the PHY-, MAC- and Higher layers of the RM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8191" y="2123853"/>
            <a:ext cx="4359314" cy="2772114"/>
          </a:xfrm>
          <a:prstGeom prst="rect">
            <a:avLst/>
          </a:prstGeom>
        </p:spPr>
      </p:pic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520" y="2533154"/>
            <a:ext cx="4044315" cy="2217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 Reference Model for Bridges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4149080"/>
            <a:ext cx="8229600" cy="197708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IEEE 802 provides a bridging model for interconnection of multiple network segments based on data link layer functionality</a:t>
            </a:r>
          </a:p>
          <a:p>
            <a:r>
              <a:rPr lang="en-US" dirty="0" smtClean="0"/>
              <a:t>Different bridging protocols can handle the issues of various topologies including avoidance of data loops and establishment of ‘optimized’ filtering and forwarding decisions.</a:t>
            </a:r>
          </a:p>
          <a:p>
            <a:r>
              <a:rPr lang="en-US" dirty="0" smtClean="0"/>
              <a:t>Bridging protocols have been extended to cope with multiple operational domains of hierarchical provider structures.</a:t>
            </a:r>
            <a:endParaRPr lang="en-US" dirty="0"/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6645" y="1403775"/>
            <a:ext cx="6431090" cy="2505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NETWORK ArchitecturAL VIEWS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IEEE 802 Scope of OmniRAN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ounded Rectangle 136"/>
          <p:cNvSpPr/>
          <p:nvPr/>
        </p:nvSpPr>
        <p:spPr bwMode="auto">
          <a:xfrm>
            <a:off x="6400800" y="1536666"/>
            <a:ext cx="1219200" cy="1600200"/>
          </a:xfrm>
          <a:prstGeom prst="roundRect">
            <a:avLst>
              <a:gd name="adj" fmla="val 12403"/>
            </a:avLst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2667000" y="1536666"/>
            <a:ext cx="2057400" cy="1600200"/>
          </a:xfrm>
          <a:prstGeom prst="roundRect">
            <a:avLst>
              <a:gd name="adj" fmla="val 12403"/>
            </a:avLst>
          </a:prstGeom>
          <a:solidFill>
            <a:srgbClr val="A7E8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/>
          <a:lstStyle/>
          <a:p>
            <a:r>
              <a:rPr lang="en-US" dirty="0" err="1"/>
              <a:t>Access Networks enable the</a:t>
            </a:r>
            <a:r>
              <a:rPr lang="en-US" dirty="0"/>
              <a:t> </a:t>
            </a:r>
            <a:r>
              <a:rPr lang="en-US" dirty="0" smtClean="0"/>
              <a:t>dynamic </a:t>
            </a:r>
            <a:r>
              <a:rPr lang="en-US" dirty="0"/>
              <a:t>a</a:t>
            </a:r>
            <a:r>
              <a:rPr lang="en-US" dirty="0" smtClean="0"/>
              <a:t>ttachment of </a:t>
            </a:r>
            <a:r>
              <a:rPr lang="en-US" dirty="0"/>
              <a:t>t</a:t>
            </a:r>
            <a:r>
              <a:rPr lang="en-US" dirty="0" smtClean="0"/>
              <a:t>erminals to </a:t>
            </a:r>
            <a:r>
              <a:rPr lang="en-US" dirty="0"/>
              <a:t>n</a:t>
            </a:r>
            <a:r>
              <a:rPr lang="en-US" dirty="0" smtClean="0"/>
              <a:t>etworks</a:t>
            </a:r>
            <a:endParaRPr lang="en-US" dirty="0"/>
          </a:p>
        </p:txBody>
      </p:sp>
      <p:sp>
        <p:nvSpPr>
          <p:cNvPr id="104589" name="Rectangle 141"/>
          <p:cNvSpPr>
            <a:spLocks noGrp="1" noChangeArrowheads="1"/>
          </p:cNvSpPr>
          <p:nvPr>
            <p:ph idx="1"/>
          </p:nvPr>
        </p:nvSpPr>
        <p:spPr>
          <a:xfrm>
            <a:off x="457200" y="3505200"/>
            <a:ext cx="8229600" cy="2819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Communication networks supporting dynamic attachment of terminals are usually structured into</a:t>
            </a:r>
          </a:p>
          <a:p>
            <a:pPr lvl="1"/>
            <a:r>
              <a:rPr lang="en-US" dirty="0" smtClean="0"/>
              <a:t>Access Network</a:t>
            </a:r>
          </a:p>
          <a:p>
            <a:pPr lvl="2"/>
            <a:r>
              <a:rPr lang="en-US" dirty="0" smtClean="0"/>
              <a:t>Distributed infrastructure for aggregation of multiple network access interfaces into a common interface</a:t>
            </a:r>
          </a:p>
          <a:p>
            <a:pPr lvl="1"/>
            <a:r>
              <a:rPr lang="en-US" dirty="0" smtClean="0"/>
              <a:t>Core</a:t>
            </a:r>
          </a:p>
          <a:p>
            <a:pPr lvl="2"/>
            <a:r>
              <a:rPr lang="en-US" dirty="0" smtClean="0"/>
              <a:t>Infrastructure for control and management of network access and end-to-end IP connectivity</a:t>
            </a:r>
          </a:p>
          <a:p>
            <a:pPr lvl="1"/>
            <a:r>
              <a:rPr lang="en-US" dirty="0" smtClean="0"/>
              <a:t>Services</a:t>
            </a:r>
          </a:p>
          <a:p>
            <a:pPr lvl="2"/>
            <a:r>
              <a:rPr lang="en-US" dirty="0" smtClean="0"/>
              <a:t>Infrastructure for providing services over IP connectivity</a:t>
            </a:r>
            <a:endParaRPr lang="en-US" dirty="0"/>
          </a:p>
        </p:txBody>
      </p:sp>
      <p:sp>
        <p:nvSpPr>
          <p:cNvPr id="104459" name="AutoShape 11"/>
          <p:cNvSpPr>
            <a:spLocks noChangeArrowheads="1"/>
          </p:cNvSpPr>
          <p:nvPr/>
        </p:nvSpPr>
        <p:spPr bwMode="auto">
          <a:xfrm>
            <a:off x="914400" y="1536666"/>
            <a:ext cx="990600" cy="1611313"/>
          </a:xfrm>
          <a:prstGeom prst="flowChartAlternateProcess">
            <a:avLst/>
          </a:prstGeom>
          <a:solidFill>
            <a:srgbClr val="6DC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104461" name="AutoShape 13"/>
          <p:cNvSpPr>
            <a:spLocks noChangeArrowheads="1"/>
          </p:cNvSpPr>
          <p:nvPr/>
        </p:nvSpPr>
        <p:spPr bwMode="auto">
          <a:xfrm>
            <a:off x="5040313" y="1536666"/>
            <a:ext cx="1055687" cy="1611313"/>
          </a:xfrm>
          <a:prstGeom prst="flowChartAlternateProcess">
            <a:avLst/>
          </a:prstGeom>
          <a:solidFill>
            <a:srgbClr val="8BB2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104462" name="Freeform 14"/>
          <p:cNvSpPr>
            <a:spLocks/>
          </p:cNvSpPr>
          <p:nvPr/>
        </p:nvSpPr>
        <p:spPr bwMode="auto">
          <a:xfrm>
            <a:off x="5384800" y="2438366"/>
            <a:ext cx="387350" cy="88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0"/>
              </a:cxn>
              <a:cxn ang="0">
                <a:pos x="499" y="90"/>
              </a:cxn>
              <a:cxn ang="0">
                <a:pos x="499" y="0"/>
              </a:cxn>
            </a:cxnLst>
            <a:rect l="0" t="0" r="r" b="b"/>
            <a:pathLst>
              <a:path w="499" h="90">
                <a:moveTo>
                  <a:pt x="0" y="0"/>
                </a:moveTo>
                <a:lnTo>
                  <a:pt x="0" y="90"/>
                </a:lnTo>
                <a:lnTo>
                  <a:pt x="499" y="90"/>
                </a:lnTo>
                <a:lnTo>
                  <a:pt x="499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graphicFrame>
        <p:nvGraphicFramePr>
          <p:cNvPr id="104463" name="Object 15">
            <a:hlinkClick r:id="" action="ppaction://ole?verb=0"/>
          </p:cNvPr>
          <p:cNvGraphicFramePr>
            <a:graphicFrameLocks/>
          </p:cNvGraphicFramePr>
          <p:nvPr/>
        </p:nvGraphicFramePr>
        <p:xfrm>
          <a:off x="6553200" y="2527267"/>
          <a:ext cx="990600" cy="533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1" name="Clip" r:id="rId4" imgW="5757415" imgH="3221332" progId="">
                  <p:embed/>
                </p:oleObj>
              </mc:Choice>
              <mc:Fallback>
                <p:oleObj name="Clip" r:id="rId4" imgW="5757415" imgH="3221332" progId="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2527267"/>
                        <a:ext cx="990600" cy="5333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64" name="Text Box 16"/>
          <p:cNvSpPr txBox="1">
            <a:spLocks noChangeArrowheads="1"/>
          </p:cNvSpPr>
          <p:nvPr/>
        </p:nvSpPr>
        <p:spPr bwMode="auto">
          <a:xfrm>
            <a:off x="6663351" y="2610290"/>
            <a:ext cx="7906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Internet</a:t>
            </a:r>
            <a:endParaRPr lang="en-US" sz="14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04466" name="Line 18"/>
          <p:cNvSpPr>
            <a:spLocks noChangeShapeType="1"/>
          </p:cNvSpPr>
          <p:nvPr/>
        </p:nvSpPr>
        <p:spPr bwMode="auto">
          <a:xfrm>
            <a:off x="3429000" y="2298666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104467" name="Line 19"/>
          <p:cNvSpPr>
            <a:spLocks noChangeShapeType="1"/>
          </p:cNvSpPr>
          <p:nvPr/>
        </p:nvSpPr>
        <p:spPr bwMode="auto">
          <a:xfrm flipH="1">
            <a:off x="3335336" y="2755865"/>
            <a:ext cx="703263" cy="276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104468" name="Line 20"/>
          <p:cNvSpPr>
            <a:spLocks noChangeShapeType="1"/>
          </p:cNvSpPr>
          <p:nvPr/>
        </p:nvSpPr>
        <p:spPr bwMode="auto">
          <a:xfrm flipV="1">
            <a:off x="4343400" y="2755866"/>
            <a:ext cx="228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4470" name="AutoShape 22"/>
          <p:cNvSpPr>
            <a:spLocks noChangeArrowheads="1"/>
          </p:cNvSpPr>
          <p:nvPr/>
        </p:nvSpPr>
        <p:spPr bwMode="auto">
          <a:xfrm>
            <a:off x="5195888" y="2128803"/>
            <a:ext cx="360362" cy="327025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pic>
        <p:nvPicPr>
          <p:cNvPr id="104471" name="Picture 23" descr="x_big_image2"/>
          <p:cNvPicPr>
            <a:picLocks noChangeAspect="1" noChangeArrowheads="1"/>
          </p:cNvPicPr>
          <p:nvPr/>
        </p:nvPicPr>
        <p:blipFill>
          <a:blip r:embed="rId6">
            <a:lum bright="10000" contrast="40000"/>
          </a:blip>
          <a:srcRect/>
          <a:stretch>
            <a:fillRect/>
          </a:stretch>
        </p:blipFill>
        <p:spPr bwMode="auto">
          <a:xfrm>
            <a:off x="1031544" y="2204530"/>
            <a:ext cx="682625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5"/>
          <p:cNvGrpSpPr>
            <a:grpSpLocks noChangeAspect="1"/>
          </p:cNvGrpSpPr>
          <p:nvPr/>
        </p:nvGrpSpPr>
        <p:grpSpPr bwMode="auto">
          <a:xfrm flipH="1">
            <a:off x="2687637" y="2239929"/>
            <a:ext cx="661988" cy="796925"/>
            <a:chOff x="5" y="2480"/>
            <a:chExt cx="237" cy="430"/>
          </a:xfrm>
        </p:grpSpPr>
        <p:grpSp>
          <p:nvGrpSpPr>
            <p:cNvPr id="3" name="Group 26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4" name="Group 27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5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04477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04478" name="Line 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04479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04480" name="Line 3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04481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04482" name="Line 3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04483" name="Line 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04484" name="Line 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485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486" name="Line 3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487" name="Line 3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488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489" name="Line 4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490" name="Line 42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6" name="Group 43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04492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493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494" name="Line 4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495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496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04497" name="Oval 49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04498" name="Arc 50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499" name="Arc 51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00" name="Arc 52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7" name="Group 53"/>
          <p:cNvGrpSpPr>
            <a:grpSpLocks noChangeAspect="1"/>
          </p:cNvGrpSpPr>
          <p:nvPr/>
        </p:nvGrpSpPr>
        <p:grpSpPr bwMode="auto">
          <a:xfrm flipH="1">
            <a:off x="3009900" y="1793841"/>
            <a:ext cx="419100" cy="504825"/>
            <a:chOff x="5" y="2480"/>
            <a:chExt cx="237" cy="430"/>
          </a:xfrm>
        </p:grpSpPr>
        <p:grpSp>
          <p:nvGrpSpPr>
            <p:cNvPr id="8" name="Group 54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9" name="Group 55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0" name="Group 56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04505" name="Line 5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04506" name="Line 5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04507" name="Line 5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04508" name="Line 6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04509" name="Line 6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04510" name="Line 6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04511" name="Line 6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04512" name="Line 6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513" name="Line 65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514" name="Line 6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515" name="Line 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516" name="Line 68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517" name="Line 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518" name="Line 70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11" name="Group 71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04520" name="Line 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521" name="Line 73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522" name="Line 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523" name="Line 75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4524" name="Line 76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04525" name="Oval 77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04526" name="Arc 78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27" name="Arc 79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28" name="Arc 80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04529" name="Text Box 81"/>
          <p:cNvSpPr txBox="1">
            <a:spLocks noChangeArrowheads="1"/>
          </p:cNvSpPr>
          <p:nvPr/>
        </p:nvSpPr>
        <p:spPr bwMode="auto">
          <a:xfrm>
            <a:off x="981067" y="1487762"/>
            <a:ext cx="840743" cy="27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ts val="2400"/>
              </a:lnSpc>
              <a:spcBef>
                <a:spcPct val="0"/>
              </a:spcBef>
              <a:buFontTx/>
              <a:buNone/>
            </a:pPr>
            <a:r>
              <a:rPr lang="de-DE" sz="1600" b="1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Terminal</a:t>
            </a:r>
            <a:endParaRPr lang="en-US" sz="1600" b="1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04530" name="Text Box 82"/>
          <p:cNvSpPr txBox="1">
            <a:spLocks noChangeArrowheads="1"/>
          </p:cNvSpPr>
          <p:nvPr/>
        </p:nvSpPr>
        <p:spPr bwMode="auto">
          <a:xfrm>
            <a:off x="2895600" y="1536666"/>
            <a:ext cx="1641476" cy="233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600" b="1" dirty="0" smtClean="0">
                <a:latin typeface="Arial" pitchFamily="34" charset="0"/>
                <a:cs typeface="Arial" pitchFamily="34" charset="0"/>
              </a:rPr>
              <a:t>Access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Network</a:t>
            </a:r>
            <a:r>
              <a:rPr lang="hr-HR" sz="16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532" name="Text Box 84"/>
          <p:cNvSpPr txBox="1">
            <a:spLocks noChangeArrowheads="1"/>
          </p:cNvSpPr>
          <p:nvPr/>
        </p:nvSpPr>
        <p:spPr bwMode="auto">
          <a:xfrm>
            <a:off x="6548220" y="1563962"/>
            <a:ext cx="843180" cy="19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Services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Group 85"/>
          <p:cNvGrpSpPr>
            <a:grpSpLocks/>
          </p:cNvGrpSpPr>
          <p:nvPr/>
        </p:nvGrpSpPr>
        <p:grpSpPr bwMode="auto">
          <a:xfrm>
            <a:off x="6664325" y="1876391"/>
            <a:ext cx="269875" cy="460375"/>
            <a:chOff x="4120" y="2308"/>
            <a:chExt cx="305" cy="415"/>
          </a:xfrm>
        </p:grpSpPr>
        <p:sp>
          <p:nvSpPr>
            <p:cNvPr id="104534" name="Freeform 86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35" name="Rectangle 87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36" name="Oval 88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3" name="Group 89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04538" name="Line 90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4539" name="Line 91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4540" name="Line 92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4541" name="Line 93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04542" name="Freeform 94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43" name="Oval 95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4544" name="Oval 96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4" name="Group 97"/>
          <p:cNvGrpSpPr>
            <a:grpSpLocks/>
          </p:cNvGrpSpPr>
          <p:nvPr/>
        </p:nvGrpSpPr>
        <p:grpSpPr bwMode="auto">
          <a:xfrm>
            <a:off x="6892925" y="1952591"/>
            <a:ext cx="269875" cy="460375"/>
            <a:chOff x="4120" y="2308"/>
            <a:chExt cx="305" cy="415"/>
          </a:xfrm>
        </p:grpSpPr>
        <p:sp>
          <p:nvSpPr>
            <p:cNvPr id="104546" name="Freeform 98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47" name="Rectangle 99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48" name="Oval 100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5" name="Group 101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04550" name="Line 102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4551" name="Line 103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4552" name="Line 104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4553" name="Line 105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04554" name="Freeform 106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55" name="Oval 107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4556" name="Oval 108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6" name="Group 109"/>
          <p:cNvGrpSpPr>
            <a:grpSpLocks/>
          </p:cNvGrpSpPr>
          <p:nvPr/>
        </p:nvGrpSpPr>
        <p:grpSpPr bwMode="auto">
          <a:xfrm>
            <a:off x="7121525" y="2028791"/>
            <a:ext cx="269875" cy="460375"/>
            <a:chOff x="4120" y="2308"/>
            <a:chExt cx="305" cy="415"/>
          </a:xfrm>
        </p:grpSpPr>
        <p:sp>
          <p:nvSpPr>
            <p:cNvPr id="104558" name="Freeform 110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59" name="Rectangle 111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60" name="Oval 112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7" name="Group 113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04562" name="Line 114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4563" name="Line 115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4564" name="Line 116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4565" name="Line 117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04566" name="Freeform 118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67" name="Oval 119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4568" name="Oval 120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04569" name="Line 121"/>
          <p:cNvSpPr>
            <a:spLocks noChangeShapeType="1"/>
          </p:cNvSpPr>
          <p:nvPr/>
        </p:nvSpPr>
        <p:spPr bwMode="auto">
          <a:xfrm flipV="1">
            <a:off x="5562600" y="2374866"/>
            <a:ext cx="1295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18" name="Group 122"/>
          <p:cNvGrpSpPr>
            <a:grpSpLocks/>
          </p:cNvGrpSpPr>
          <p:nvPr/>
        </p:nvGrpSpPr>
        <p:grpSpPr bwMode="auto">
          <a:xfrm>
            <a:off x="5629275" y="2024028"/>
            <a:ext cx="269875" cy="460375"/>
            <a:chOff x="4120" y="2308"/>
            <a:chExt cx="305" cy="415"/>
          </a:xfrm>
        </p:grpSpPr>
        <p:sp>
          <p:nvSpPr>
            <p:cNvPr id="104571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72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73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9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04575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4576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4577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4578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04579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80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4581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04583" name="Text Box 135"/>
          <p:cNvSpPr txBox="1">
            <a:spLocks noChangeArrowheads="1"/>
          </p:cNvSpPr>
          <p:nvPr/>
        </p:nvSpPr>
        <p:spPr bwMode="auto">
          <a:xfrm>
            <a:off x="5353053" y="1563962"/>
            <a:ext cx="467476" cy="205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hr-HR" sz="1600" b="1" dirty="0" smtClean="0">
                <a:latin typeface="Arial" pitchFamily="34" charset="0"/>
                <a:cs typeface="Arial" pitchFamily="34" charset="0"/>
              </a:rPr>
              <a:t>Core 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" name="Group 136"/>
          <p:cNvGrpSpPr>
            <a:grpSpLocks/>
          </p:cNvGrpSpPr>
          <p:nvPr/>
        </p:nvGrpSpPr>
        <p:grpSpPr bwMode="auto">
          <a:xfrm rot="7209871" flipV="1">
            <a:off x="1722438" y="2120866"/>
            <a:ext cx="982662" cy="871537"/>
            <a:chOff x="2870" y="2211"/>
            <a:chExt cx="690" cy="728"/>
          </a:xfrm>
        </p:grpSpPr>
        <p:sp>
          <p:nvSpPr>
            <p:cNvPr id="104585" name="Freeform 137"/>
            <p:cNvSpPr>
              <a:spLocks/>
            </p:cNvSpPr>
            <p:nvPr/>
          </p:nvSpPr>
          <p:spPr bwMode="auto">
            <a:xfrm>
              <a:off x="2870" y="2551"/>
              <a:ext cx="461" cy="388"/>
            </a:xfrm>
            <a:custGeom>
              <a:avLst/>
              <a:gdLst/>
              <a:ahLst/>
              <a:cxnLst>
                <a:cxn ang="0">
                  <a:pos x="111" y="28"/>
                </a:cxn>
                <a:cxn ang="0">
                  <a:pos x="116" y="30"/>
                </a:cxn>
                <a:cxn ang="0">
                  <a:pos x="128" y="0"/>
                </a:cxn>
                <a:cxn ang="0">
                  <a:pos x="149" y="5"/>
                </a:cxn>
                <a:cxn ang="0">
                  <a:pos x="0" y="247"/>
                </a:cxn>
                <a:cxn ang="0">
                  <a:pos x="111" y="28"/>
                </a:cxn>
              </a:cxnLst>
              <a:rect l="0" t="0" r="r" b="b"/>
              <a:pathLst>
                <a:path w="149" h="247">
                  <a:moveTo>
                    <a:pt x="111" y="28"/>
                  </a:moveTo>
                  <a:lnTo>
                    <a:pt x="116" y="30"/>
                  </a:lnTo>
                  <a:lnTo>
                    <a:pt x="128" y="0"/>
                  </a:lnTo>
                  <a:lnTo>
                    <a:pt x="149" y="5"/>
                  </a:lnTo>
                  <a:lnTo>
                    <a:pt x="0" y="247"/>
                  </a:lnTo>
                  <a:lnTo>
                    <a:pt x="111" y="28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86" name="Freeform 138"/>
            <p:cNvSpPr>
              <a:spLocks/>
            </p:cNvSpPr>
            <p:nvPr/>
          </p:nvSpPr>
          <p:spPr bwMode="auto">
            <a:xfrm>
              <a:off x="3158" y="2211"/>
              <a:ext cx="402" cy="384"/>
            </a:xfrm>
            <a:custGeom>
              <a:avLst/>
              <a:gdLst/>
              <a:ahLst/>
              <a:cxnLst>
                <a:cxn ang="0">
                  <a:pos x="0" y="239"/>
                </a:cxn>
                <a:cxn ang="0">
                  <a:pos x="130" y="0"/>
                </a:cxn>
                <a:cxn ang="0">
                  <a:pos x="35" y="216"/>
                </a:cxn>
                <a:cxn ang="0">
                  <a:pos x="32" y="216"/>
                </a:cxn>
                <a:cxn ang="0">
                  <a:pos x="18" y="244"/>
                </a:cxn>
                <a:cxn ang="0">
                  <a:pos x="0" y="239"/>
                </a:cxn>
              </a:cxnLst>
              <a:rect l="0" t="0" r="r" b="b"/>
              <a:pathLst>
                <a:path w="130" h="244">
                  <a:moveTo>
                    <a:pt x="0" y="239"/>
                  </a:moveTo>
                  <a:lnTo>
                    <a:pt x="130" y="0"/>
                  </a:lnTo>
                  <a:lnTo>
                    <a:pt x="35" y="216"/>
                  </a:lnTo>
                  <a:lnTo>
                    <a:pt x="32" y="216"/>
                  </a:lnTo>
                  <a:lnTo>
                    <a:pt x="18" y="244"/>
                  </a:lnTo>
                  <a:lnTo>
                    <a:pt x="0" y="239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04590" name="AutoShape 142"/>
          <p:cNvSpPr>
            <a:spLocks noChangeArrowheads="1"/>
          </p:cNvSpPr>
          <p:nvPr/>
        </p:nvSpPr>
        <p:spPr bwMode="auto">
          <a:xfrm>
            <a:off x="4038600" y="2679666"/>
            <a:ext cx="360363" cy="142875"/>
          </a:xfrm>
          <a:prstGeom prst="cube">
            <a:avLst>
              <a:gd name="adj" fmla="val 25000"/>
            </a:avLst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35" name="Picture 29"/>
          <p:cNvPicPr>
            <a:picLocks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278438" y="2603466"/>
            <a:ext cx="47830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 anchorCtr="1"/>
          <a:lstStyle/>
          <a:p>
            <a:r>
              <a:rPr lang="en-US" dirty="0" smtClean="0"/>
              <a:t>Functional decomposition of dynamic network access</a:t>
            </a:r>
            <a:endParaRPr lang="en-US" dirty="0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74103"/>
            <a:ext cx="4116388" cy="639762"/>
          </a:xfrm>
        </p:spPr>
        <p:txBody>
          <a:bodyPr/>
          <a:lstStyle/>
          <a:p>
            <a:r>
              <a:rPr lang="en-US" dirty="0" smtClean="0"/>
              <a:t>Access Network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381000" y="2333986"/>
            <a:ext cx="4116388" cy="393032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Network advertisement</a:t>
            </a:r>
          </a:p>
          <a:p>
            <a:r>
              <a:rPr lang="en-US" dirty="0" smtClean="0"/>
              <a:t>Pre-association </a:t>
            </a:r>
            <a:r>
              <a:rPr lang="en-US" dirty="0" err="1" smtClean="0"/>
              <a:t>signalling</a:t>
            </a:r>
            <a:endParaRPr lang="en-US" dirty="0" smtClean="0"/>
          </a:p>
          <a:p>
            <a:r>
              <a:rPr lang="en-US" dirty="0" smtClean="0"/>
              <a:t>Authentication, authorization and accounting client</a:t>
            </a:r>
          </a:p>
          <a:p>
            <a:r>
              <a:rPr lang="en-US" dirty="0" smtClean="0"/>
              <a:t>L2 session establishment</a:t>
            </a:r>
          </a:p>
          <a:p>
            <a:pPr lvl="1"/>
            <a:r>
              <a:rPr lang="en-US" dirty="0" smtClean="0"/>
              <a:t>w/ QoS and Policy Enforcement </a:t>
            </a:r>
          </a:p>
          <a:p>
            <a:r>
              <a:rPr lang="en-US" dirty="0" smtClean="0"/>
              <a:t>L2 mobility management inside access networks</a:t>
            </a:r>
          </a:p>
          <a:p>
            <a:r>
              <a:rPr lang="en-US" dirty="0" smtClean="0"/>
              <a:t>Traffic forwarding to core based on L2 addresses</a:t>
            </a:r>
          </a:p>
          <a:p>
            <a:r>
              <a:rPr lang="en-US" dirty="0"/>
              <a:t>Mobility Gateway</a:t>
            </a:r>
            <a:endParaRPr lang="en-US" dirty="0" smtClean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4645025" y="1574103"/>
            <a:ext cx="4041775" cy="639762"/>
          </a:xfrm>
        </p:spPr>
        <p:txBody>
          <a:bodyPr/>
          <a:lstStyle/>
          <a:p>
            <a:r>
              <a:rPr lang="en-US" dirty="0" smtClean="0"/>
              <a:t>Core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45025" y="2333987"/>
            <a:ext cx="4194175" cy="393032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Subscription management</a:t>
            </a:r>
          </a:p>
          <a:p>
            <a:r>
              <a:rPr lang="en-US" dirty="0"/>
              <a:t>Terminal provisioning</a:t>
            </a:r>
            <a:endParaRPr lang="en-US" dirty="0" smtClean="0"/>
          </a:p>
          <a:p>
            <a:r>
              <a:rPr lang="en-US" dirty="0" smtClean="0"/>
              <a:t>Authentication, authorization and accounting server</a:t>
            </a:r>
            <a:endParaRPr lang="en-GB" dirty="0" smtClean="0"/>
          </a:p>
          <a:p>
            <a:r>
              <a:rPr lang="en-US" dirty="0" smtClean="0"/>
              <a:t>IP address management </a:t>
            </a:r>
          </a:p>
          <a:p>
            <a:r>
              <a:rPr lang="en-US" dirty="0"/>
              <a:t>IP connectivity establishment to Internet and services</a:t>
            </a:r>
          </a:p>
          <a:p>
            <a:r>
              <a:rPr lang="en-US" dirty="0" smtClean="0"/>
              <a:t>Policy &amp; QoS management server (policy decision)</a:t>
            </a:r>
          </a:p>
          <a:p>
            <a:r>
              <a:rPr lang="en-US" dirty="0" smtClean="0"/>
              <a:t>Mobility Anchor</a:t>
            </a:r>
          </a:p>
          <a:p>
            <a:r>
              <a:rPr lang="en-US" dirty="0" smtClean="0"/>
              <a:t>Roaming support to other cores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99"/>
          <p:cNvSpPr/>
          <p:nvPr/>
        </p:nvSpPr>
        <p:spPr bwMode="auto">
          <a:xfrm>
            <a:off x="792000" y="3665776"/>
            <a:ext cx="7604999" cy="94510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cope of IEEE 802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926596" y="4213210"/>
            <a:ext cx="2340259" cy="9001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3356865" y="4213210"/>
            <a:ext cx="2430270" cy="9001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5922150" y="4213210"/>
            <a:ext cx="2340260" cy="9001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1"/>
          <a:lstStyle/>
          <a:p>
            <a:r>
              <a:rPr lang="en-US" dirty="0" smtClean="0"/>
              <a:t>Mapping Access Networks to the architectural model of IEEE 802</a:t>
            </a:r>
            <a:endParaRPr lang="en-US" dirty="0"/>
          </a:p>
        </p:txBody>
      </p:sp>
      <p:sp>
        <p:nvSpPr>
          <p:cNvPr id="40" name="Content Placeholder 39"/>
          <p:cNvSpPr>
            <a:spLocks noGrp="1"/>
          </p:cNvSpPr>
          <p:nvPr>
            <p:ph idx="1"/>
          </p:nvPr>
        </p:nvSpPr>
        <p:spPr>
          <a:xfrm>
            <a:off x="457200" y="4869000"/>
            <a:ext cx="8229600" cy="139698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IEEE 802 is dealing with </a:t>
            </a:r>
            <a:r>
              <a:rPr lang="en-US" dirty="0" smtClean="0"/>
              <a:t>packet data transport </a:t>
            </a:r>
            <a:r>
              <a:rPr lang="en-US" dirty="0"/>
              <a:t>functions in the Data Link and Physical layers.</a:t>
            </a:r>
          </a:p>
          <a:p>
            <a:r>
              <a:rPr lang="en-US" dirty="0"/>
              <a:t>Access networks are dynamically controlled Layer 2 network infrastructures.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881590" y="2863060"/>
            <a:ext cx="855095" cy="1350150"/>
            <a:chOff x="971599" y="3519010"/>
            <a:chExt cx="1080121" cy="1350150"/>
          </a:xfrm>
        </p:grpSpPr>
        <p:sp>
          <p:nvSpPr>
            <p:cNvPr id="3" name="Rectangle 2"/>
            <p:cNvSpPr/>
            <p:nvPr/>
          </p:nvSpPr>
          <p:spPr bwMode="auto">
            <a:xfrm>
              <a:off x="971599" y="4329100"/>
              <a:ext cx="1080121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971600" y="459913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971600" y="405907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Network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971600" y="378904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Transport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971599" y="351901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err="1" smtClean="0">
                  <a:latin typeface="+mn-lt"/>
                </a:rPr>
                <a:t>Applic</a:t>
              </a:r>
              <a:r>
                <a:rPr lang="en-US" dirty="0">
                  <a:latin typeface="+mn-lt"/>
                </a:rPr>
                <a:t>ation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7452320" y="2863060"/>
            <a:ext cx="855095" cy="1350150"/>
            <a:chOff x="971599" y="3519010"/>
            <a:chExt cx="1080121" cy="135015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971599" y="4329100"/>
              <a:ext cx="1080121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971600" y="459913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971600" y="405907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Network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971600" y="378904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Transport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971599" y="351901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err="1" smtClean="0">
                  <a:latin typeface="+mn-lt"/>
                </a:rPr>
                <a:t>Applic</a:t>
              </a:r>
              <a:r>
                <a:rPr lang="en-US" dirty="0">
                  <a:latin typeface="+mn-lt"/>
                </a:rPr>
                <a:t>ation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sp>
        <p:nvSpPr>
          <p:cNvPr id="20" name="Rectangle 19"/>
          <p:cNvSpPr/>
          <p:nvPr/>
        </p:nvSpPr>
        <p:spPr bwMode="auto">
          <a:xfrm>
            <a:off x="5832141" y="3673150"/>
            <a:ext cx="85509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2000" tIns="36000" rIns="7200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832142" y="3943180"/>
            <a:ext cx="855094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977045" y="3673150"/>
            <a:ext cx="85509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2000" tIns="36000" rIns="7200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977046" y="3943180"/>
            <a:ext cx="855094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9" name="Isosceles Triangle 28"/>
          <p:cNvSpPr/>
          <p:nvPr/>
        </p:nvSpPr>
        <p:spPr bwMode="auto">
          <a:xfrm flipV="1">
            <a:off x="4977046" y="3673150"/>
            <a:ext cx="1710190" cy="45719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311861" y="3673150"/>
            <a:ext cx="85509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2000" tIns="36000" rIns="7200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311862" y="3943180"/>
            <a:ext cx="855094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456765" y="3673150"/>
            <a:ext cx="855095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2000" tIns="36000" rIns="72000" bIns="3600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456766" y="3943180"/>
            <a:ext cx="855094" cy="2700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4" name="Isosceles Triangle 33"/>
          <p:cNvSpPr/>
          <p:nvPr/>
        </p:nvSpPr>
        <p:spPr bwMode="auto">
          <a:xfrm flipV="1">
            <a:off x="2456766" y="3673150"/>
            <a:ext cx="1710190" cy="45719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3" name="Rounded Rectangle 82"/>
          <p:cNvSpPr/>
          <p:nvPr/>
        </p:nvSpPr>
        <p:spPr bwMode="auto">
          <a:xfrm>
            <a:off x="2772001" y="1738055"/>
            <a:ext cx="3645160" cy="788515"/>
          </a:xfrm>
          <a:prstGeom prst="roundRect">
            <a:avLst>
              <a:gd name="adj" fmla="val 12403"/>
            </a:avLst>
          </a:prstGeom>
          <a:solidFill>
            <a:srgbClr val="A7E8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1" name="AutoShape 11"/>
          <p:cNvSpPr>
            <a:spLocks noChangeArrowheads="1"/>
          </p:cNvSpPr>
          <p:nvPr/>
        </p:nvSpPr>
        <p:spPr bwMode="auto">
          <a:xfrm>
            <a:off x="886751" y="1719076"/>
            <a:ext cx="881834" cy="785730"/>
          </a:xfrm>
          <a:prstGeom prst="flowChartAlternateProcess">
            <a:avLst/>
          </a:prstGeom>
          <a:solidFill>
            <a:srgbClr val="6DC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92" name="AutoShape 13"/>
          <p:cNvSpPr>
            <a:spLocks noChangeArrowheads="1"/>
          </p:cNvSpPr>
          <p:nvPr/>
        </p:nvSpPr>
        <p:spPr bwMode="auto">
          <a:xfrm>
            <a:off x="7296313" y="1738935"/>
            <a:ext cx="1055687" cy="785730"/>
          </a:xfrm>
          <a:prstGeom prst="flowChartAlternateProcess">
            <a:avLst/>
          </a:prstGeom>
          <a:solidFill>
            <a:srgbClr val="8BB2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93" name="Freeform 14"/>
          <p:cNvSpPr>
            <a:spLocks/>
          </p:cNvSpPr>
          <p:nvPr/>
        </p:nvSpPr>
        <p:spPr bwMode="auto">
          <a:xfrm>
            <a:off x="7558161" y="2142795"/>
            <a:ext cx="560632" cy="14796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0"/>
              </a:cxn>
              <a:cxn ang="0">
                <a:pos x="499" y="90"/>
              </a:cxn>
              <a:cxn ang="0">
                <a:pos x="499" y="0"/>
              </a:cxn>
            </a:cxnLst>
            <a:rect l="0" t="0" r="r" b="b"/>
            <a:pathLst>
              <a:path w="499" h="90">
                <a:moveTo>
                  <a:pt x="0" y="0"/>
                </a:moveTo>
                <a:lnTo>
                  <a:pt x="0" y="90"/>
                </a:lnTo>
                <a:lnTo>
                  <a:pt x="499" y="90"/>
                </a:lnTo>
                <a:lnTo>
                  <a:pt x="499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94" name="Line 18"/>
          <p:cNvSpPr>
            <a:spLocks noChangeShapeType="1"/>
          </p:cNvSpPr>
          <p:nvPr/>
        </p:nvSpPr>
        <p:spPr bwMode="auto">
          <a:xfrm>
            <a:off x="3292062" y="2024086"/>
            <a:ext cx="2322053" cy="27089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95" name="Line 19"/>
          <p:cNvSpPr>
            <a:spLocks noChangeShapeType="1"/>
          </p:cNvSpPr>
          <p:nvPr/>
        </p:nvSpPr>
        <p:spPr bwMode="auto">
          <a:xfrm flipH="1">
            <a:off x="3670930" y="2397869"/>
            <a:ext cx="1942515" cy="6947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96" name="AutoShape 22"/>
          <p:cNvSpPr>
            <a:spLocks noChangeArrowheads="1"/>
          </p:cNvSpPr>
          <p:nvPr/>
        </p:nvSpPr>
        <p:spPr bwMode="auto">
          <a:xfrm>
            <a:off x="7364684" y="1930778"/>
            <a:ext cx="360362" cy="260331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pic>
        <p:nvPicPr>
          <p:cNvPr id="97" name="Picture 23" descr="x_big_image2"/>
          <p:cNvPicPr>
            <a:picLocks noChangeAspect="1" noChangeArrowheads="1"/>
          </p:cNvPicPr>
          <p:nvPr/>
        </p:nvPicPr>
        <p:blipFill>
          <a:blip r:embed="rId2">
            <a:lum bright="10000" contrast="40000"/>
          </a:blip>
          <a:srcRect/>
          <a:stretch>
            <a:fillRect/>
          </a:stretch>
        </p:blipFill>
        <p:spPr bwMode="auto">
          <a:xfrm>
            <a:off x="989199" y="1940365"/>
            <a:ext cx="548641" cy="58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9" name="Group 25"/>
          <p:cNvGrpSpPr>
            <a:grpSpLocks noChangeAspect="1"/>
          </p:cNvGrpSpPr>
          <p:nvPr/>
        </p:nvGrpSpPr>
        <p:grpSpPr bwMode="auto">
          <a:xfrm flipH="1">
            <a:off x="3182642" y="1894195"/>
            <a:ext cx="498811" cy="600487"/>
            <a:chOff x="5" y="2480"/>
            <a:chExt cx="237" cy="430"/>
          </a:xfrm>
        </p:grpSpPr>
        <p:grpSp>
          <p:nvGrpSpPr>
            <p:cNvPr id="101" name="Group 26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05" name="Group 27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13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21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2" name="Line 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3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4" name="Line 3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5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6" name="Line 3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7" name="Line 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14" name="Line 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5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6" name="Line 3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7" name="Line 3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8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9" name="Line 4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0" name="Line 42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106" name="Group 43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08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9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0" name="Line 4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1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2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07" name="Oval 49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02" name="Arc 50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3" name="Arc 51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" name="Arc 52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28" name="Group 53"/>
          <p:cNvGrpSpPr>
            <a:grpSpLocks noChangeAspect="1"/>
          </p:cNvGrpSpPr>
          <p:nvPr/>
        </p:nvGrpSpPr>
        <p:grpSpPr bwMode="auto">
          <a:xfrm flipH="1">
            <a:off x="3087000" y="1770502"/>
            <a:ext cx="206807" cy="249108"/>
            <a:chOff x="5" y="2480"/>
            <a:chExt cx="237" cy="430"/>
          </a:xfrm>
        </p:grpSpPr>
        <p:grpSp>
          <p:nvGrpSpPr>
            <p:cNvPr id="129" name="Group 54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33" name="Group 55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41" name="Group 56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49" name="Line 5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0" name="Line 5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1" name="Line 5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2" name="Line 6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3" name="Line 6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4" name="Line 6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5" name="Line 6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42" name="Line 6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3" name="Line 65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4" name="Line 6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5" name="Line 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6" name="Line 68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7" name="Line 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8" name="Line 70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134" name="Group 71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36" name="Line 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7" name="Line 73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8" name="Line 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9" name="Line 75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0" name="Line 76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35" name="Oval 77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30" name="Arc 78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1" name="Arc 79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2" name="Arc 80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56" name="Text Box 82"/>
          <p:cNvSpPr txBox="1">
            <a:spLocks noChangeArrowheads="1"/>
          </p:cNvSpPr>
          <p:nvPr/>
        </p:nvSpPr>
        <p:spPr bwMode="auto">
          <a:xfrm>
            <a:off x="3897000" y="1738055"/>
            <a:ext cx="1433085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Access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Network</a:t>
            </a: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7" name="Group 122"/>
          <p:cNvGrpSpPr>
            <a:grpSpLocks/>
          </p:cNvGrpSpPr>
          <p:nvPr/>
        </p:nvGrpSpPr>
        <p:grpSpPr bwMode="auto">
          <a:xfrm>
            <a:off x="7998733" y="1876074"/>
            <a:ext cx="269875" cy="390062"/>
            <a:chOff x="4120" y="2308"/>
            <a:chExt cx="305" cy="415"/>
          </a:xfrm>
        </p:grpSpPr>
        <p:sp>
          <p:nvSpPr>
            <p:cNvPr id="158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9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0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61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65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66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67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68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62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64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pic>
        <p:nvPicPr>
          <p:cNvPr id="169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03129" y="2215981"/>
            <a:ext cx="478302" cy="232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70" name="Text Box 82"/>
          <p:cNvSpPr txBox="1">
            <a:spLocks noChangeArrowheads="1"/>
          </p:cNvSpPr>
          <p:nvPr/>
        </p:nvSpPr>
        <p:spPr bwMode="auto">
          <a:xfrm>
            <a:off x="963178" y="1719000"/>
            <a:ext cx="733662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Terminal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71" name="Picture 372" descr="switc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17654" y="2207556"/>
            <a:ext cx="503237" cy="252412"/>
          </a:xfrm>
          <a:prstGeom prst="rect">
            <a:avLst/>
          </a:prstGeom>
          <a:noFill/>
        </p:spPr>
      </p:pic>
      <p:sp>
        <p:nvSpPr>
          <p:cNvPr id="172" name="Text Box 82"/>
          <p:cNvSpPr txBox="1">
            <a:spLocks noChangeArrowheads="1"/>
          </p:cNvSpPr>
          <p:nvPr/>
        </p:nvSpPr>
        <p:spPr bwMode="auto">
          <a:xfrm>
            <a:off x="7589967" y="1738055"/>
            <a:ext cx="408766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Core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3" name="Line 20"/>
          <p:cNvSpPr>
            <a:spLocks noChangeShapeType="1"/>
          </p:cNvSpPr>
          <p:nvPr/>
        </p:nvSpPr>
        <p:spPr bwMode="auto">
          <a:xfrm flipV="1">
            <a:off x="6098588" y="2330374"/>
            <a:ext cx="1469077" cy="620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1305</TotalTime>
  <Words>1664</Words>
  <Application>Microsoft Macintosh PowerPoint</Application>
  <PresentationFormat>On-screen Show (4:3)</PresentationFormat>
  <Paragraphs>366</Paragraphs>
  <Slides>21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omniran_usecase_template</vt:lpstr>
      <vt:lpstr>Clip</vt:lpstr>
      <vt:lpstr>PowerPoint Presentation</vt:lpstr>
      <vt:lpstr>IEEE 802 Scope of OmniRAN</vt:lpstr>
      <vt:lpstr>IEEE 802 Architecture</vt:lpstr>
      <vt:lpstr>IEEE 802 Reference Model for End-Stations (802rev-D1.6)</vt:lpstr>
      <vt:lpstr>IEEE 802 Reference Model for Bridges</vt:lpstr>
      <vt:lpstr>ACCESS NETWORK ArchitecturAL VIEWS</vt:lpstr>
      <vt:lpstr>Access Networks enable the dynamic attachment of terminals to networks</vt:lpstr>
      <vt:lpstr>Functional decomposition of dynamic network access</vt:lpstr>
      <vt:lpstr>Mapping Access Networks to the architectural model of IEEE 802</vt:lpstr>
      <vt:lpstr>Access Network Control and User Plane</vt:lpstr>
      <vt:lpstr>Access Network Control Plane Functions</vt:lpstr>
      <vt:lpstr>Control Protocols used by Access Networks</vt:lpstr>
      <vt:lpstr>OmniRAN WITHIN  The SCOPE of IEEE 802</vt:lpstr>
      <vt:lpstr>Access Network Abstraction by OmniRAN</vt:lpstr>
      <vt:lpstr>OmniRAN Reference Points capture the functions of an access network</vt:lpstr>
      <vt:lpstr>OmniRAN architecture example  showing all different reference points</vt:lpstr>
      <vt:lpstr>OmniRAN Functional Scope</vt:lpstr>
      <vt:lpstr>Mapping of OmniRAN Reference Points to IEEE 802 Reference Model</vt:lpstr>
      <vt:lpstr>Handling IEEE 802 Attributes in IP Protocols</vt:lpstr>
      <vt:lpstr>Conclusion</vt:lpstr>
      <vt:lpstr>Conclusion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85</cp:revision>
  <cp:lastPrinted>1998-02-10T13:28:06Z</cp:lastPrinted>
  <dcterms:created xsi:type="dcterms:W3CDTF">2013-03-11T14:14:17Z</dcterms:created>
  <dcterms:modified xsi:type="dcterms:W3CDTF">2013-05-17T01:17:05Z</dcterms:modified>
</cp:coreProperties>
</file>