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2" r:id="rId3"/>
    <p:sldId id="311" r:id="rId4"/>
    <p:sldId id="314" r:id="rId5"/>
    <p:sldId id="317" r:id="rId6"/>
    <p:sldId id="320" r:id="rId7"/>
    <p:sldId id="298" r:id="rId8"/>
    <p:sldId id="299" r:id="rId9"/>
    <p:sldId id="319" r:id="rId10"/>
    <p:sldId id="327" r:id="rId11"/>
    <p:sldId id="324" r:id="rId12"/>
    <p:sldId id="323" r:id="rId13"/>
    <p:sldId id="276" r:id="rId14"/>
    <p:sldId id="322" r:id="rId15"/>
    <p:sldId id="304" r:id="rId16"/>
    <p:sldId id="303" r:id="rId17"/>
    <p:sldId id="328" r:id="rId18"/>
    <p:sldId id="318" r:id="rId19"/>
    <p:sldId id="326" r:id="rId20"/>
    <p:sldId id="309" r:id="rId21"/>
    <p:sldId id="321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100" d="100"/>
          <a:sy n="100" d="100"/>
        </p:scale>
        <p:origin x="-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07185C03-F1AB-4731-8F81-162CD1B609D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omniran-13-0032-05-0000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image" Target="../media/image5.png"/><Relationship Id="rId7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6752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Scope of OmniRAN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2013-05-16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IEEE 802 covers networking functions represented by the PHY and DL layers of the 7-layer OSI/ 5-layer Internet model.</a:t>
            </a:r>
          </a:p>
          <a:p>
            <a:r>
              <a:rPr lang="en-US" sz="1600" dirty="0" smtClean="0">
                <a:latin typeface="+mn-lt"/>
              </a:rPr>
              <a:t>OmniRAN provides an abstraction of access networks based on IEEE 802 technologies to foster interoperability and integration into common control infrastructures.</a:t>
            </a:r>
          </a:p>
          <a:p>
            <a:r>
              <a:rPr lang="en-US" sz="1600" dirty="0">
                <a:latin typeface="+mn-lt"/>
              </a:rPr>
              <a:t>The Reference Points of OmniRAN reflect IEEE 802 specific attributes which potentially  are transferred by IP protocols. The definition of the attributes is completely within the scope of IEEE 802.</a:t>
            </a: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/>
          <p:cNvSpPr/>
          <p:nvPr/>
        </p:nvSpPr>
        <p:spPr bwMode="auto">
          <a:xfrm>
            <a:off x="612000" y="5589000"/>
            <a:ext cx="7964999" cy="90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3" y="6130091"/>
            <a:ext cx="1750696" cy="8896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622137" y="6142999"/>
            <a:ext cx="1952485" cy="7606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Network Control and User Plane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29866" y="4780882"/>
            <a:ext cx="708533" cy="1355043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2252213" y="559586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2213" y="586589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327804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327804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327805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327804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731664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589663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19876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19229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519647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549094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483944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360251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327804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527243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599958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464943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446918" y="1272698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18048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327729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1797305"/>
            <a:ext cx="503237" cy="252412"/>
          </a:xfrm>
          <a:prstGeom prst="rect">
            <a:avLst/>
          </a:prstGeom>
          <a:noFill/>
        </p:spPr>
      </p:pic>
      <p:sp>
        <p:nvSpPr>
          <p:cNvPr id="220" name="Rectangle 219"/>
          <p:cNvSpPr/>
          <p:nvPr/>
        </p:nvSpPr>
        <p:spPr bwMode="auto">
          <a:xfrm>
            <a:off x="2796517" y="5592100"/>
            <a:ext cx="542082" cy="2679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796514" y="5864013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52213" y="5608098"/>
            <a:ext cx="1086386" cy="65066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7667161" y="4779000"/>
            <a:ext cx="708533" cy="1355043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323953"/>
            <a:ext cx="553982" cy="2854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323953"/>
            <a:ext cx="544304" cy="2825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320001"/>
            <a:ext cx="1091137" cy="101710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608823" y="6135925"/>
            <a:ext cx="1772263" cy="8313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37808"/>
            <a:ext cx="1930051" cy="8125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326924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326799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058679" y="5605512"/>
            <a:ext cx="544303" cy="26414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058679" y="5869660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602983" y="5605513"/>
            <a:ext cx="542082" cy="2583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602980" y="5867778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8" name="Isosceles Triangle 247"/>
          <p:cNvSpPr/>
          <p:nvPr/>
        </p:nvSpPr>
        <p:spPr bwMode="auto">
          <a:xfrm flipV="1">
            <a:off x="4058679" y="5605513"/>
            <a:ext cx="1086386" cy="65066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606527"/>
            <a:ext cx="544303" cy="26414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7067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606528"/>
            <a:ext cx="542082" cy="2583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68793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cxnSp>
        <p:nvCxnSpPr>
          <p:cNvPr id="283" name="Straight Connector 282"/>
          <p:cNvCxnSpPr/>
          <p:nvPr/>
        </p:nvCxnSpPr>
        <p:spPr bwMode="auto">
          <a:xfrm>
            <a:off x="1178359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>
            <a:off x="2853898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>
            <a:off x="6083904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>
            <a:off x="6653322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7" name="Straight Connector 286"/>
          <p:cNvCxnSpPr/>
          <p:nvPr/>
        </p:nvCxnSpPr>
        <p:spPr bwMode="auto">
          <a:xfrm>
            <a:off x="8013047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>
            <a:off x="1178359" y="2966145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8" name="Straight Arrow Connector 287"/>
          <p:cNvCxnSpPr/>
          <p:nvPr/>
        </p:nvCxnSpPr>
        <p:spPr bwMode="auto">
          <a:xfrm flipH="1">
            <a:off x="1178359" y="302758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89" name="Straight Arrow Connector 288"/>
          <p:cNvCxnSpPr/>
          <p:nvPr/>
        </p:nvCxnSpPr>
        <p:spPr bwMode="auto">
          <a:xfrm flipH="1">
            <a:off x="1171426" y="315307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592683" y="275058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1358379" y="2946681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cxnSp>
        <p:nvCxnSpPr>
          <p:cNvPr id="291" name="Straight Arrow Connector 290"/>
          <p:cNvCxnSpPr/>
          <p:nvPr/>
        </p:nvCxnSpPr>
        <p:spPr bwMode="auto">
          <a:xfrm flipH="1">
            <a:off x="1187492" y="324308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92" name="Straight Arrow Connector 291"/>
          <p:cNvCxnSpPr/>
          <p:nvPr/>
        </p:nvCxnSpPr>
        <p:spPr bwMode="auto">
          <a:xfrm flipH="1">
            <a:off x="1178359" y="3359045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3" name="TextBox 292"/>
          <p:cNvSpPr txBox="1"/>
          <p:nvPr/>
        </p:nvSpPr>
        <p:spPr>
          <a:xfrm>
            <a:off x="1514969" y="3145956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cxnSp>
        <p:nvCxnSpPr>
          <p:cNvPr id="294" name="Straight Arrow Connector 293"/>
          <p:cNvCxnSpPr/>
          <p:nvPr/>
        </p:nvCxnSpPr>
        <p:spPr bwMode="auto">
          <a:xfrm flipH="1">
            <a:off x="1197301" y="3415095"/>
            <a:ext cx="48866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96" name="TextBox 295"/>
          <p:cNvSpPr txBox="1"/>
          <p:nvPr/>
        </p:nvSpPr>
        <p:spPr>
          <a:xfrm>
            <a:off x="2978559" y="3330006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  <a:endParaRPr lang="en-US" dirty="0">
              <a:latin typeface="+mn-lt"/>
            </a:endParaRPr>
          </a:p>
        </p:txBody>
      </p:sp>
      <p:cxnSp>
        <p:nvCxnSpPr>
          <p:cNvPr id="297" name="Straight Arrow Connector 296"/>
          <p:cNvCxnSpPr/>
          <p:nvPr/>
        </p:nvCxnSpPr>
        <p:spPr bwMode="auto">
          <a:xfrm flipH="1">
            <a:off x="1178359" y="3529540"/>
            <a:ext cx="49055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H="1">
            <a:off x="1178360" y="3616410"/>
            <a:ext cx="54867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2" name="TextBox 301"/>
          <p:cNvSpPr txBox="1"/>
          <p:nvPr/>
        </p:nvSpPr>
        <p:spPr>
          <a:xfrm>
            <a:off x="3504535" y="3526885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cxnSp>
        <p:nvCxnSpPr>
          <p:cNvPr id="303" name="Straight Arrow Connector 302"/>
          <p:cNvCxnSpPr/>
          <p:nvPr/>
        </p:nvCxnSpPr>
        <p:spPr bwMode="auto">
          <a:xfrm flipH="1">
            <a:off x="1178359" y="3728610"/>
            <a:ext cx="5486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5" name="Straight Arrow Connector 304"/>
          <p:cNvCxnSpPr/>
          <p:nvPr/>
        </p:nvCxnSpPr>
        <p:spPr bwMode="auto">
          <a:xfrm flipH="1">
            <a:off x="1197302" y="3792665"/>
            <a:ext cx="68157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07" name="Straight Arrow Connector 306"/>
          <p:cNvCxnSpPr/>
          <p:nvPr/>
        </p:nvCxnSpPr>
        <p:spPr bwMode="auto">
          <a:xfrm flipH="1">
            <a:off x="1178359" y="3918155"/>
            <a:ext cx="68430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9" name="TextBox 308"/>
          <p:cNvSpPr txBox="1"/>
          <p:nvPr/>
        </p:nvSpPr>
        <p:spPr>
          <a:xfrm>
            <a:off x="4745590" y="3712180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3897000" y="4419000"/>
            <a:ext cx="137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User Plane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3762000" y="2394000"/>
            <a:ext cx="1685189" cy="491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Control Plane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342000" y="2435581"/>
            <a:ext cx="8415000" cy="1845000"/>
          </a:xfrm>
          <a:prstGeom prst="roundRect">
            <a:avLst>
              <a:gd name="adj" fmla="val 1350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0" name="Rounded Rectangle 199"/>
          <p:cNvSpPr/>
          <p:nvPr/>
        </p:nvSpPr>
        <p:spPr bwMode="auto">
          <a:xfrm>
            <a:off x="342000" y="4464000"/>
            <a:ext cx="8415000" cy="2115000"/>
          </a:xfrm>
          <a:prstGeom prst="roundRect">
            <a:avLst>
              <a:gd name="adj" fmla="val 1350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5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Box 202"/>
          <p:cNvSpPr txBox="1"/>
          <p:nvPr/>
        </p:nvSpPr>
        <p:spPr>
          <a:xfrm>
            <a:off x="259609" y="2124000"/>
            <a:ext cx="3727391" cy="285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9000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563050"/>
            <a:ext cx="3727391" cy="2634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908813"/>
            <a:ext cx="6564503" cy="374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959000"/>
            <a:ext cx="7910808" cy="281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686906"/>
            <a:ext cx="5630655" cy="227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348467"/>
            <a:ext cx="7910808" cy="292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299951"/>
            <a:ext cx="6564503" cy="21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624187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868157"/>
            <a:ext cx="3727391" cy="6855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463157"/>
            <a:ext cx="3727391" cy="335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78675"/>
            <a:ext cx="3734294" cy="389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74000"/>
            <a:ext cx="1710000" cy="4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484000"/>
            <a:ext cx="1710000" cy="31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889000"/>
            <a:ext cx="1710000" cy="67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544000"/>
            <a:ext cx="1710000" cy="27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609001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689000"/>
            <a:ext cx="2202347" cy="225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9000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2277000" y="3924000"/>
            <a:ext cx="4545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2277000" y="4329000"/>
            <a:ext cx="5895000" cy="315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2277000" y="4959000"/>
            <a:ext cx="5895000" cy="27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2277000" y="5319000"/>
            <a:ext cx="4545000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124000"/>
            <a:ext cx="1710000" cy="3139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3999098" y="2125031"/>
            <a:ext cx="1472902" cy="3139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079048"/>
            <a:ext cx="2202347" cy="455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Control Plane Functions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277001" y="1692516"/>
            <a:ext cx="1709166" cy="46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920891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009438"/>
            <a:ext cx="1702932" cy="17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336172"/>
            <a:ext cx="1716848" cy="3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238753"/>
            <a:ext cx="1712742" cy="524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131774"/>
            <a:ext cx="2206053" cy="27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204000"/>
            <a:ext cx="2212484" cy="34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955649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023778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419321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509321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90900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92844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92844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5712" y="1333491"/>
            <a:ext cx="11000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  <a:p>
            <a:pPr algn="ctr"/>
            <a:r>
              <a:rPr lang="en-US">
                <a:latin typeface="+mn-lt"/>
              </a:rPr>
              <a:t>Configuration</a:t>
            </a:r>
            <a:endParaRPr lang="en-US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2279616" y="1779528"/>
            <a:ext cx="1706551" cy="35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7365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65295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16629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326048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513610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60524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703311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098098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379566"/>
            <a:ext cx="2192150" cy="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429000"/>
            <a:ext cx="2213145" cy="36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465269"/>
            <a:ext cx="1708702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109278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188387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692879"/>
            <a:ext cx="2205848" cy="61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744000"/>
            <a:ext cx="2212279" cy="55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831615"/>
            <a:ext cx="2215186" cy="373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734000"/>
            <a:ext cx="2221616" cy="47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001545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091545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19871"/>
            <a:ext cx="2204465" cy="2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94000"/>
            <a:ext cx="2210896" cy="32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614950"/>
            <a:ext cx="1719083" cy="46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70658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364000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443109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613086"/>
            <a:ext cx="0" cy="749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34305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211298"/>
            <a:ext cx="1486882" cy="47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304000"/>
            <a:ext cx="1479511" cy="25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TextBox 242"/>
          <p:cNvSpPr txBox="1"/>
          <p:nvPr/>
        </p:nvSpPr>
        <p:spPr>
          <a:xfrm>
            <a:off x="1027287" y="6219365"/>
            <a:ext cx="941641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b="1" dirty="0" smtClean="0">
                <a:latin typeface="+mn-lt"/>
              </a:rPr>
              <a:t>L2 Protocol</a:t>
            </a:r>
          </a:p>
          <a:p>
            <a:r>
              <a:rPr lang="en-US" sz="1050" b="1" dirty="0" smtClean="0">
                <a:latin typeface="+mn-lt"/>
              </a:rPr>
              <a:t>L2 Attributes</a:t>
            </a:r>
            <a:endParaRPr lang="en-US" sz="1050" b="1" dirty="0">
              <a:latin typeface="+mn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3173398" y="6219000"/>
            <a:ext cx="942197" cy="3337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dirty="0" smtClean="0">
                <a:latin typeface="+mn-lt"/>
              </a:rPr>
              <a:t>L3+ Protocol</a:t>
            </a:r>
          </a:p>
          <a:p>
            <a:r>
              <a:rPr lang="en-US" sz="1050" b="1" dirty="0" smtClean="0">
                <a:latin typeface="+mn-lt"/>
              </a:rPr>
              <a:t>L2 Attributes</a:t>
            </a:r>
            <a:endParaRPr lang="en-US" sz="1050" b="1" dirty="0">
              <a:latin typeface="+mn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4209784" y="6204892"/>
            <a:ext cx="1037216" cy="347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dirty="0" smtClean="0">
                <a:latin typeface="+mn-lt"/>
              </a:rPr>
              <a:t>L3+ Protocol</a:t>
            </a:r>
          </a:p>
          <a:p>
            <a:r>
              <a:rPr lang="en-US" sz="1050" dirty="0" smtClean="0">
                <a:latin typeface="+mn-lt"/>
              </a:rPr>
              <a:t>L3+ Attributes</a:t>
            </a:r>
            <a:endParaRPr lang="en-US" sz="1050" dirty="0">
              <a:latin typeface="+mn-lt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01039" y="6219365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Legend:</a:t>
            </a:r>
            <a:endParaRPr lang="en-US" dirty="0">
              <a:latin typeface="+mn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2052000" y="6213146"/>
            <a:ext cx="1037216" cy="347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b="1" dirty="0" smtClean="0">
                <a:latin typeface="+mn-lt"/>
              </a:rPr>
              <a:t>L2 Protocol</a:t>
            </a:r>
          </a:p>
          <a:p>
            <a:r>
              <a:rPr lang="en-US" sz="1050" dirty="0" smtClean="0">
                <a:latin typeface="+mn-lt"/>
              </a:rPr>
              <a:t>L3+ Attributes</a:t>
            </a:r>
            <a:endParaRPr lang="en-US" sz="1050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404000"/>
            <a:ext cx="292468" cy="146695"/>
          </a:xfrm>
          <a:prstGeom prst="rect">
            <a:avLst/>
          </a:prstGeom>
          <a:noFill/>
        </p:spPr>
      </p:pic>
      <p:sp>
        <p:nvSpPr>
          <p:cNvPr id="164" name="TextBox 163"/>
          <p:cNvSpPr txBox="1"/>
          <p:nvPr/>
        </p:nvSpPr>
        <p:spPr>
          <a:xfrm>
            <a:off x="3357000" y="1449000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461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Protocols used by Access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Scanning: Finding out about the existence of potential communication peers</a:t>
            </a:r>
          </a:p>
          <a:p>
            <a:pPr lvl="1"/>
            <a:r>
              <a:rPr lang="en-US" i="1" dirty="0"/>
              <a:t>Scope</a:t>
            </a:r>
            <a:r>
              <a:rPr lang="en-US" i="1" dirty="0" smtClean="0"/>
              <a:t> of individual IEEE 802.xx specifications</a:t>
            </a:r>
          </a:p>
          <a:p>
            <a:r>
              <a:rPr lang="en-US" dirty="0" smtClean="0"/>
              <a:t>Network selection: Finding the most appropriate network access</a:t>
            </a:r>
          </a:p>
          <a:p>
            <a:pPr lvl="1"/>
            <a:r>
              <a:rPr lang="en-US" i="1" dirty="0" smtClean="0"/>
              <a:t>IEEE 802.xx protocol for higher layer information</a:t>
            </a:r>
          </a:p>
          <a:p>
            <a:r>
              <a:rPr lang="en-US" dirty="0" smtClean="0"/>
              <a:t>Association: Setting up the access link</a:t>
            </a:r>
          </a:p>
          <a:p>
            <a:pPr lvl="1"/>
            <a:r>
              <a:rPr lang="en-US" i="1" dirty="0" smtClean="0"/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i="1" dirty="0"/>
              <a:t>EAP</a:t>
            </a:r>
            <a:r>
              <a:rPr lang="en-US" i="1" dirty="0" smtClean="0"/>
              <a:t> framework, supported by IEEE 802.1X or IEEE 802.xx technology specific solutions</a:t>
            </a:r>
          </a:p>
          <a:p>
            <a:r>
              <a:rPr lang="en-US" dirty="0" smtClean="0"/>
              <a:t>Authorization: Setting up the IEEE 802 communication link</a:t>
            </a:r>
          </a:p>
          <a:p>
            <a:pPr lvl="1"/>
            <a:r>
              <a:rPr lang="en-US" i="1" dirty="0" smtClean="0"/>
              <a:t>Attributes and functions including specifics of IEEE 802.xx technologies</a:t>
            </a:r>
          </a:p>
          <a:p>
            <a:r>
              <a:rPr lang="en-US" dirty="0" smtClean="0"/>
              <a:t>Accounting: Usage and inventory reporting</a:t>
            </a:r>
          </a:p>
          <a:p>
            <a:pPr lvl="1"/>
            <a:r>
              <a:rPr lang="en-US" i="1" dirty="0" smtClean="0"/>
              <a:t>Attributes including specifics of IEEE 802.xx technologies</a:t>
            </a:r>
          </a:p>
          <a:p>
            <a:r>
              <a:rPr lang="en-US" dirty="0" smtClean="0"/>
              <a:t>Policy Control: Adjustment of the user data connection</a:t>
            </a:r>
          </a:p>
          <a:p>
            <a:pPr lvl="1"/>
            <a:r>
              <a:rPr lang="en-US" i="1" dirty="0" smtClean="0"/>
              <a:t>Attributes including specifics of IEEE 802.xx technologies</a:t>
            </a:r>
          </a:p>
          <a:p>
            <a:r>
              <a:rPr lang="en-US" dirty="0" smtClean="0"/>
              <a:t>Host Configuration: Getting the IP communication parameters</a:t>
            </a:r>
          </a:p>
          <a:p>
            <a:pPr lvl="1"/>
            <a:r>
              <a:rPr lang="en-US" i="1" dirty="0" smtClean="0"/>
              <a:t>IP protocol for IP configuration parameters</a:t>
            </a:r>
          </a:p>
          <a:p>
            <a:r>
              <a:rPr lang="en-US" dirty="0" smtClean="0"/>
              <a:t>Application: Setting up the productive use of the communication infrastructure</a:t>
            </a:r>
          </a:p>
          <a:p>
            <a:pPr lvl="1"/>
            <a:r>
              <a:rPr lang="en-US" i="1" dirty="0" smtClean="0"/>
              <a:t>IP protocol for control of application</a:t>
            </a:r>
          </a:p>
          <a:p>
            <a:r>
              <a:rPr lang="en-US" dirty="0" smtClean="0"/>
              <a:t>Host </a:t>
            </a:r>
            <a:r>
              <a:rPr lang="en-US" dirty="0" err="1" smtClean="0"/>
              <a:t>Config</a:t>
            </a:r>
            <a:r>
              <a:rPr lang="en-US" dirty="0" smtClean="0"/>
              <a:t> Release: Releasing the IP communication parameters</a:t>
            </a:r>
          </a:p>
          <a:p>
            <a:pPr lvl="1"/>
            <a:r>
              <a:rPr lang="en-US" i="1" dirty="0" smtClean="0"/>
              <a:t>IP protocol for IP configuration parameters</a:t>
            </a:r>
          </a:p>
          <a:p>
            <a:r>
              <a:rPr lang="en-US" dirty="0" smtClean="0"/>
              <a:t>Disassociation: Releasing the access link</a:t>
            </a:r>
          </a:p>
          <a:p>
            <a:pPr lvl="1"/>
            <a:r>
              <a:rPr lang="en-US" i="1" dirty="0" smtClean="0"/>
              <a:t>Scope of individual IEEE 802.xx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WITHIN </a:t>
            </a:r>
            <a:br>
              <a:rPr lang="en-US" dirty="0" smtClean="0"/>
            </a:br>
            <a:r>
              <a:rPr lang="en-US" dirty="0" smtClean="0"/>
              <a:t>The SCOPE of IEEE 802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58412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520" y="4734000"/>
            <a:ext cx="8640960" cy="1721990"/>
            <a:chOff x="251520" y="4880651"/>
            <a:chExt cx="8640960" cy="1575340"/>
          </a:xfrm>
        </p:grpSpPr>
        <p:sp>
          <p:nvSpPr>
            <p:cNvPr id="310" name="Rectangle 309"/>
            <p:cNvSpPr/>
            <p:nvPr/>
          </p:nvSpPr>
          <p:spPr bwMode="auto">
            <a:xfrm>
              <a:off x="251520" y="4880651"/>
              <a:ext cx="8640960" cy="1575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49023" y="6310261"/>
              <a:ext cx="1750696" cy="8896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622137" y="6323169"/>
              <a:ext cx="1952485" cy="760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29866" y="4961052"/>
              <a:ext cx="708533" cy="1355043"/>
              <a:chOff x="971599" y="3514117"/>
              <a:chExt cx="1080121" cy="1355043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 bwMode="auto">
            <a:xfrm>
              <a:off x="2252213" y="577603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604606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7" y="5772270"/>
              <a:ext cx="542082" cy="2679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604418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788268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7667161" y="4959170"/>
              <a:ext cx="708533" cy="1355043"/>
              <a:chOff x="971599" y="3514117"/>
              <a:chExt cx="1080121" cy="1355043"/>
            </a:xfrm>
          </p:grpSpPr>
          <p:sp>
            <p:nvSpPr>
              <p:cNvPr id="233" name="Rectangle 23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238" name="Rectangle 237"/>
            <p:cNvSpPr/>
            <p:nvPr/>
          </p:nvSpPr>
          <p:spPr bwMode="auto">
            <a:xfrm>
              <a:off x="6388104" y="5504123"/>
              <a:ext cx="553982" cy="28542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5850948" y="5504123"/>
              <a:ext cx="544304" cy="2825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1" name="Isosceles Triangle 230"/>
            <p:cNvSpPr/>
            <p:nvPr/>
          </p:nvSpPr>
          <p:spPr bwMode="auto">
            <a:xfrm flipV="1">
              <a:off x="5850948" y="5500171"/>
              <a:ext cx="1091137" cy="101710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4608823" y="6316095"/>
              <a:ext cx="1772263" cy="831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6437594" y="6317978"/>
              <a:ext cx="1930051" cy="812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4058679" y="5785682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4058679" y="6049830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4602983" y="5785683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4602980" y="6047948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8" name="Isosceles Triangle 247"/>
            <p:cNvSpPr/>
            <p:nvPr/>
          </p:nvSpPr>
          <p:spPr bwMode="auto">
            <a:xfrm flipV="1">
              <a:off x="4058679" y="5785683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5855699" y="5786697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5855699" y="605084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6400003" y="5786698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6400000" y="604896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316801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Reference Points capture the functions of an access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Reference Points denote the interconnections between functional entities of an access network, i.e.:</a:t>
            </a:r>
          </a:p>
          <a:p>
            <a:pPr lvl="1"/>
            <a:r>
              <a:rPr lang="en-US" dirty="0" smtClean="0"/>
              <a:t>R1 between terminal and base station:</a:t>
            </a:r>
          </a:p>
          <a:p>
            <a:pPr lvl="2"/>
            <a:r>
              <a:rPr lang="en-US" dirty="0" smtClean="0"/>
              <a:t>Access link, technology specific</a:t>
            </a:r>
          </a:p>
          <a:p>
            <a:pPr lvl="1"/>
            <a:r>
              <a:rPr lang="en-US" dirty="0" smtClean="0"/>
              <a:t>R2 between terminal and core network:</a:t>
            </a:r>
          </a:p>
          <a:p>
            <a:pPr lvl="2"/>
            <a:r>
              <a:rPr lang="en-US" dirty="0" smtClean="0"/>
              <a:t>User &amp; terminal authentication, subscription &amp; terminal management</a:t>
            </a:r>
          </a:p>
          <a:p>
            <a:pPr lvl="1"/>
            <a:r>
              <a:rPr lang="en-US" dirty="0" smtClean="0"/>
              <a:t>R3 between access network and core network:</a:t>
            </a:r>
          </a:p>
          <a:p>
            <a:pPr lvl="2"/>
            <a:r>
              <a:rPr lang="en-US" dirty="0" smtClean="0"/>
              <a:t>Authorization, service management, user data connection, mobility support, accounting, location</a:t>
            </a:r>
          </a:p>
          <a:p>
            <a:pPr lvl="1"/>
            <a:r>
              <a:rPr lang="en-US" dirty="0" smtClean="0"/>
              <a:t>R4 between access networks:</a:t>
            </a:r>
          </a:p>
          <a:p>
            <a:pPr lvl="2"/>
            <a:r>
              <a:rPr lang="en-US" dirty="0" smtClean="0"/>
              <a:t>Inter-access network coordination and cooperation, fast inter-technology handover</a:t>
            </a:r>
          </a:p>
          <a:p>
            <a:pPr lvl="1"/>
            <a:r>
              <a:rPr lang="en-US" dirty="0" smtClean="0"/>
              <a:t>R5 between core networks to enable co-use of access networks: </a:t>
            </a:r>
          </a:p>
          <a:p>
            <a:pPr lvl="2"/>
            <a:r>
              <a:rPr lang="en-US" dirty="0" smtClean="0"/>
              <a:t>Inter-operator roaming control interface</a:t>
            </a:r>
          </a:p>
          <a:p>
            <a:r>
              <a:rPr lang="en-US" dirty="0" smtClean="0"/>
              <a:t>Reference Points build the foundation for realizing interoperability for real world access networks.</a:t>
            </a:r>
          </a:p>
          <a:p>
            <a:r>
              <a:rPr lang="en-US" dirty="0" smtClean="0"/>
              <a:t>The Reference Points capture the control information necessary to allow dynamic control of network functions by a central entity (core).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example </a:t>
            </a:r>
            <a:br>
              <a:rPr lang="en-US" dirty="0" smtClean="0"/>
            </a:br>
            <a:r>
              <a:rPr lang="en-US" dirty="0" smtClean="0"/>
              <a:t>showing all different reference points</a:t>
            </a:r>
            <a:endParaRPr lang="en-US" dirty="0"/>
          </a:p>
        </p:txBody>
      </p:sp>
      <p:grpSp>
        <p:nvGrpSpPr>
          <p:cNvPr id="3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4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6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8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3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0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Object 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9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97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98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0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0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5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0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8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11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1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3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4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5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8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3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39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40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71" name="Clip" r:id="rId6" imgW="5757415" imgH="3221332" progId="">
                      <p:embed/>
                    </p:oleObj>
                  </mc:Choice>
                  <mc:Fallback>
                    <p:oleObj name="Clip" r:id="rId6" imgW="5757415" imgH="3221332" progId="">
                      <p:embed/>
                      <p:pic>
                        <p:nvPicPr>
                          <p:cNvPr id="0" name="Object 51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8099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42" name="Group 578"/>
          <p:cNvGrpSpPr/>
          <p:nvPr/>
        </p:nvGrpSpPr>
        <p:grpSpPr>
          <a:xfrm>
            <a:off x="304800" y="2362200"/>
            <a:ext cx="8353569" cy="3962400"/>
            <a:chOff x="304800" y="2362200"/>
            <a:chExt cx="8353569" cy="3962400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46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835356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Reference Points represent a bundle of functions between peer entities</a:t>
              </a:r>
            </a:p>
            <a:p>
              <a:pPr marL="630238" lvl="1" indent="-173038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-	Similar to real network interfaces</a:t>
              </a:r>
            </a:p>
          </p:txBody>
        </p:sp>
      </p:grpSp>
      <p:grpSp>
        <p:nvGrpSpPr>
          <p:cNvPr id="148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2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3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75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76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77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Box 202"/>
          <p:cNvSpPr txBox="1"/>
          <p:nvPr/>
        </p:nvSpPr>
        <p:spPr>
          <a:xfrm>
            <a:off x="259609" y="2124000"/>
            <a:ext cx="3727391" cy="285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9000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563050"/>
            <a:ext cx="3727391" cy="2634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908813"/>
            <a:ext cx="6564503" cy="374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959000"/>
            <a:ext cx="7910808" cy="281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686906"/>
            <a:ext cx="5630655" cy="227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348467"/>
            <a:ext cx="7910808" cy="292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299951"/>
            <a:ext cx="6564503" cy="21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624187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868157"/>
            <a:ext cx="3727391" cy="6855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463157"/>
            <a:ext cx="3727391" cy="335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78675"/>
            <a:ext cx="3734294" cy="389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74000"/>
            <a:ext cx="1710000" cy="4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484000"/>
            <a:ext cx="1710000" cy="31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889000"/>
            <a:ext cx="1710000" cy="67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544000"/>
            <a:ext cx="1710000" cy="27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609001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689000"/>
            <a:ext cx="2202347" cy="225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9000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124000"/>
            <a:ext cx="1710000" cy="3139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079048"/>
            <a:ext cx="2202347" cy="455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Control Functions on R2 and R3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277001" y="1692516"/>
            <a:ext cx="1709166" cy="46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920891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009438"/>
            <a:ext cx="1702932" cy="17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336172"/>
            <a:ext cx="1716848" cy="3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238753"/>
            <a:ext cx="1712742" cy="524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131774"/>
            <a:ext cx="2206053" cy="27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204000"/>
            <a:ext cx="2212484" cy="34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955649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023778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419321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509321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90900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92844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92844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5712" y="1333491"/>
            <a:ext cx="11000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  <a:p>
            <a:pPr algn="ctr"/>
            <a:r>
              <a:rPr lang="en-US">
                <a:latin typeface="+mn-lt"/>
              </a:rPr>
              <a:t>Configuration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2279616" y="1779528"/>
            <a:ext cx="1706551" cy="35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7365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65295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16629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326048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513610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60524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703311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098098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379566"/>
            <a:ext cx="2192150" cy="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429000"/>
            <a:ext cx="2213145" cy="36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465269"/>
            <a:ext cx="1708702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109278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188387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692879"/>
            <a:ext cx="2205848" cy="61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744000"/>
            <a:ext cx="2212279" cy="55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831615"/>
            <a:ext cx="2215186" cy="373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734000"/>
            <a:ext cx="2221616" cy="47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001545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091545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19871"/>
            <a:ext cx="2204465" cy="2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94000"/>
            <a:ext cx="2210896" cy="32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614950"/>
            <a:ext cx="1719083" cy="46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70658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364000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443109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613086"/>
            <a:ext cx="0" cy="749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34305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211298"/>
            <a:ext cx="1486882" cy="47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304000"/>
            <a:ext cx="1479511" cy="25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TextBox 242"/>
          <p:cNvSpPr txBox="1"/>
          <p:nvPr/>
        </p:nvSpPr>
        <p:spPr>
          <a:xfrm>
            <a:off x="2322000" y="6174000"/>
            <a:ext cx="1575000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IEEE 802 Access Technologies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77000" y="6174000"/>
            <a:ext cx="2069999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600" b="1" i="1" dirty="0" smtClean="0">
                <a:latin typeface="+mn-lt"/>
              </a:rPr>
              <a:t>IEEE 802 OmniRAN</a:t>
            </a:r>
            <a:endParaRPr lang="en-US" sz="1600" b="1" i="1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40400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3357000" y="1449000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836585" y="2753894"/>
            <a:ext cx="7515835" cy="945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Current 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26596" y="3301328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56865" y="3301328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22150" y="3301328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of OmniRAN Reference Points to IEEE 802 Reference Model</a:t>
            </a:r>
            <a:endParaRPr lang="en-US" dirty="0"/>
          </a:p>
        </p:txBody>
      </p:sp>
      <p:sp>
        <p:nvSpPr>
          <p:cNvPr id="140" name="Content Placeholder 139"/>
          <p:cNvSpPr>
            <a:spLocks noGrp="1"/>
          </p:cNvSpPr>
          <p:nvPr>
            <p:ph idx="1"/>
          </p:nvPr>
        </p:nvSpPr>
        <p:spPr>
          <a:xfrm>
            <a:off x="457200" y="3789000"/>
            <a:ext cx="8229600" cy="2745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Reference Points can be mapped </a:t>
            </a:r>
            <a:r>
              <a:rPr lang="en-US" dirty="0"/>
              <a:t>o</a:t>
            </a:r>
            <a:r>
              <a:rPr lang="en-US" dirty="0" smtClean="0"/>
              <a:t>nto the IEEE 802 Reference Model</a:t>
            </a:r>
          </a:p>
          <a:p>
            <a:pPr lvl="1"/>
            <a:r>
              <a:rPr lang="en-US" dirty="0" smtClean="0"/>
              <a:t>R1 represents the PHY and MAC layer functions between terminal and base station</a:t>
            </a:r>
          </a:p>
          <a:p>
            <a:pPr lvl="2"/>
            <a:r>
              <a:rPr lang="en-US" dirty="0" smtClean="0"/>
              <a:t>Completely covered by IEEE 802 specifications</a:t>
            </a:r>
          </a:p>
          <a:p>
            <a:pPr lvl="1"/>
            <a:r>
              <a:rPr lang="en-US" dirty="0" smtClean="0"/>
              <a:t>R2 represents the L2 control protocol functions between terminal and central entities for control and AAA.</a:t>
            </a:r>
          </a:p>
          <a:p>
            <a:pPr lvl="1"/>
            <a:r>
              <a:rPr lang="en-US" dirty="0" smtClean="0"/>
              <a:t>R3 represents the L1 &amp; L2 control interface from a central control entity into the network elements</a:t>
            </a:r>
          </a:p>
          <a:p>
            <a:r>
              <a:rPr lang="en-US" dirty="0" smtClean="0"/>
              <a:t>‘R2’ and ‘R3’ are build upon IEEE 802 specific</a:t>
            </a:r>
            <a:r>
              <a:rPr lang="en-US" dirty="0"/>
              <a:t> </a:t>
            </a:r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However </a:t>
            </a:r>
            <a:r>
              <a:rPr lang="en-US" dirty="0"/>
              <a:t>IP based protocols are used to carry control information between network elements and core</a:t>
            </a:r>
          </a:p>
          <a:p>
            <a:pPr lvl="1"/>
            <a:r>
              <a:rPr lang="en-US" dirty="0"/>
              <a:t>Effectively each of IEEE 802 network elements contains an IP communication stack on top of the IEEE 802 data path for the exchange of the control information.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8159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8159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1591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5232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5232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3214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7704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704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97704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31186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1186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676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676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45676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8" name="Picture 67" descr="MC90043983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605" y="1906173"/>
            <a:ext cx="533400" cy="533400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 bwMode="auto">
          <a:xfrm>
            <a:off x="2816805" y="2266214"/>
            <a:ext cx="855095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472100" y="2266214"/>
            <a:ext cx="720080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452320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7345" y="2450883"/>
            <a:ext cx="405045" cy="2581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70" name="Group 122"/>
          <p:cNvGrpSpPr>
            <a:grpSpLocks/>
          </p:cNvGrpSpPr>
          <p:nvPr/>
        </p:nvGrpSpPr>
        <p:grpSpPr bwMode="auto">
          <a:xfrm>
            <a:off x="7767355" y="2135848"/>
            <a:ext cx="190728" cy="325360"/>
            <a:chOff x="4120" y="2308"/>
            <a:chExt cx="305" cy="415"/>
          </a:xfrm>
        </p:grpSpPr>
        <p:sp>
          <p:nvSpPr>
            <p:cNvPr id="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4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8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1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5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7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7677345" y="1775808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574213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92215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3266855" y="2663884"/>
            <a:ext cx="0" cy="46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335686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5663402" y="2481712"/>
            <a:ext cx="3485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R3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772000" y="2481712"/>
            <a:ext cx="736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R2      R3 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Freeform 135"/>
          <p:cNvSpPr/>
          <p:nvPr/>
        </p:nvSpPr>
        <p:spPr bwMode="auto">
          <a:xfrm>
            <a:off x="1628776" y="2663885"/>
            <a:ext cx="1278040" cy="144541"/>
          </a:xfrm>
          <a:custGeom>
            <a:avLst/>
            <a:gdLst>
              <a:gd name="connsiteX0" fmla="*/ 0 w 1395413"/>
              <a:gd name="connsiteY0" fmla="*/ 133350 h 138112"/>
              <a:gd name="connsiteX1" fmla="*/ 1395413 w 1395413"/>
              <a:gd name="connsiteY1" fmla="*/ 138112 h 138112"/>
              <a:gd name="connsiteX2" fmla="*/ 1395413 w 1395413"/>
              <a:gd name="connsiteY2" fmla="*/ 0 h 13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413" h="138112">
                <a:moveTo>
                  <a:pt x="0" y="133350"/>
                </a:moveTo>
                <a:lnTo>
                  <a:pt x="1395413" y="138112"/>
                </a:lnTo>
                <a:lnTo>
                  <a:pt x="1395413" y="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Left-Right Arrow 54"/>
          <p:cNvSpPr/>
          <p:nvPr/>
        </p:nvSpPr>
        <p:spPr bwMode="auto">
          <a:xfrm>
            <a:off x="1736685" y="2898436"/>
            <a:ext cx="720080" cy="270030"/>
          </a:xfrm>
          <a:prstGeom prst="leftRightArrow">
            <a:avLst>
              <a:gd name="adj1" fmla="val 64830"/>
              <a:gd name="adj2" fmla="val 361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R1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58" name="Straight Arrow Connector 57"/>
          <p:cNvCxnSpPr>
            <a:endCxn id="29" idx="0"/>
          </p:cNvCxnSpPr>
          <p:nvPr/>
        </p:nvCxnSpPr>
        <p:spPr bwMode="auto">
          <a:xfrm flipH="1">
            <a:off x="5824770" y="2663885"/>
            <a:ext cx="7370" cy="180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317684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446875" y="2663885"/>
            <a:ext cx="0" cy="180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Freeform 6"/>
          <p:cNvSpPr/>
          <p:nvPr/>
        </p:nvSpPr>
        <p:spPr>
          <a:xfrm>
            <a:off x="3670417" y="1952472"/>
            <a:ext cx="3798592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6192000" y="1944000"/>
            <a:ext cx="1260000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IEEE 802 Attributes in IP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</a:t>
            </a:r>
            <a:r>
              <a:rPr lang="en-US" dirty="0" smtClean="0"/>
              <a:t>andling of IEEE 802 specific attributes of IP protocols within the activities of IEEE P802:</a:t>
            </a:r>
          </a:p>
          <a:p>
            <a:pPr lvl="1"/>
            <a:r>
              <a:rPr lang="en-US" dirty="0" smtClean="0"/>
              <a:t>IEEE P802 has an established routine for defining the MIBs of IEEE 802 technologies</a:t>
            </a:r>
          </a:p>
          <a:p>
            <a:pPr lvl="2"/>
            <a:r>
              <a:rPr lang="en-US" dirty="0" smtClean="0"/>
              <a:t>Partly done by itself and partly within the IETF</a:t>
            </a:r>
          </a:p>
          <a:p>
            <a:pPr lvl="1"/>
            <a:r>
              <a:rPr lang="en-US" dirty="0" smtClean="0"/>
              <a:t>Processes for defining other IEEE 802 related attributes in IETF vary depending of protocol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AAA attributes are mainly done by IETF with some informal review by IEEE 802 WGs</a:t>
            </a:r>
          </a:p>
          <a:p>
            <a:r>
              <a:rPr lang="en-US" dirty="0" smtClean="0"/>
              <a:t>Cooperation between IEEE 802 and IETF is currently reviewed </a:t>
            </a:r>
            <a:r>
              <a:rPr lang="en-US" dirty="0"/>
              <a:t>and refined in [</a:t>
            </a:r>
            <a:r>
              <a:rPr lang="en-US" dirty="0" smtClean="0"/>
              <a:t>draft-iab-rfc4441rev-04.txt]</a:t>
            </a:r>
          </a:p>
        </p:txBody>
      </p:sp>
    </p:spTree>
    <p:extLst>
      <p:ext uri="{BB962C8B-B14F-4D97-AF65-F5344CB8AC3E}">
        <p14:creationId xmlns:p14="http://schemas.microsoft.com/office/powerpoint/2010/main" val="154456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Architectural models and functional views of OmniRAN in the scope of IEEE 802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OmniRAN provides an abstraction of access networks based on IEEE 802 technologies.</a:t>
            </a:r>
          </a:p>
          <a:p>
            <a:pPr lvl="1"/>
            <a:r>
              <a:rPr lang="en-US" dirty="0"/>
              <a:t>Defining a common framework for deployment of IEEE 802 technologies for network access for various purposes</a:t>
            </a:r>
          </a:p>
          <a:p>
            <a:pPr lvl="1"/>
            <a:r>
              <a:rPr lang="en-US" dirty="0"/>
              <a:t>Creating unified control interfaces to enable integration of various IEEE 802 access technologies into a common architecture and control infrastructure</a:t>
            </a:r>
          </a:p>
          <a:p>
            <a:pPr lvl="1"/>
            <a:r>
              <a:rPr lang="en-US" dirty="0"/>
              <a:t>Supporting new developments for networking like SDN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Reference Points reflect IEEE 802 specific control information</a:t>
            </a:r>
          </a:p>
          <a:p>
            <a:pPr lvl="1"/>
            <a:r>
              <a:rPr lang="en-US" dirty="0" smtClean="0"/>
              <a:t>R1 is completely covered by IEEE 802 specifications</a:t>
            </a:r>
          </a:p>
          <a:p>
            <a:pPr lvl="1"/>
            <a:r>
              <a:rPr lang="en-US" dirty="0" smtClean="0"/>
              <a:t>R2 and R3 are mainly carrying control information for IEEE 802 functions</a:t>
            </a:r>
          </a:p>
          <a:p>
            <a:pPr lvl="1"/>
            <a:r>
              <a:rPr lang="en-US" dirty="0" smtClean="0"/>
              <a:t>R4 enhances direct cooperation among multiple IEEE 802 access networks</a:t>
            </a:r>
          </a:p>
          <a:p>
            <a:pPr lvl="1"/>
            <a:r>
              <a:rPr lang="en-US" dirty="0" smtClean="0"/>
              <a:t>R5 is present for conceptual purposes to forster the cooperation among cores.</a:t>
            </a:r>
          </a:p>
          <a:p>
            <a:pPr lvl="2"/>
            <a:r>
              <a:rPr lang="en-US" dirty="0"/>
              <a:t>Attributes carried on R5 may mostly be identical to the attributes defined for R3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OmniRAN Specification in the scope of IEEE 802 would consist of</a:t>
            </a:r>
          </a:p>
          <a:p>
            <a:pPr lvl="1"/>
            <a:r>
              <a:rPr lang="en-US" dirty="0" smtClean="0"/>
              <a:t>an normative part defining control attributes and referencing the DL SAP</a:t>
            </a:r>
          </a:p>
          <a:p>
            <a:pPr lvl="1"/>
            <a:r>
              <a:rPr lang="en-US" dirty="0" smtClean="0"/>
              <a:t>an informative part outlining the overall architecture</a:t>
            </a:r>
          </a:p>
          <a:p>
            <a:pPr lvl="1"/>
            <a:r>
              <a:rPr lang="en-US" dirty="0" smtClean="0"/>
              <a:t>an informative part proposing the usage of particular IP protocols and the mapping of the IEEE 802 attributes into the IP protocols.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Reference </a:t>
            </a:r>
            <a:r>
              <a:rPr lang="en-US" dirty="0" smtClean="0"/>
              <a:t>Model for End-Stations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(802rev-D1.6)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Reference Model within the 7 layer ISO-OSI model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51520" y="4869160"/>
            <a:ext cx="4040188" cy="1664840"/>
          </a:xfrm>
        </p:spPr>
        <p:txBody>
          <a:bodyPr>
            <a:normAutofit fontScale="55000" lnSpcReduction="20000"/>
          </a:bodyPr>
          <a:lstStyle/>
          <a:p>
            <a:pPr marL="176213" indent="-176213"/>
            <a:r>
              <a:rPr lang="en-US" dirty="0" smtClean="0"/>
              <a:t>IEEE 802 provides link layer connectivity to the overall communication architecture</a:t>
            </a:r>
          </a:p>
          <a:p>
            <a:pPr marL="176213" indent="-176213"/>
            <a:r>
              <a:rPr lang="en-US" dirty="0" smtClean="0"/>
              <a:t>It covers the Physical and the Data link layer of the ISO-OSI 7 layer model/Internet 5 layer model</a:t>
            </a:r>
          </a:p>
          <a:p>
            <a:pPr marL="176213" indent="-176213"/>
            <a:r>
              <a:rPr lang="en-US" dirty="0" smtClean="0"/>
              <a:t>Data link layer is represented in IEEE 802 by MAC and LLC sub-layers</a:t>
            </a:r>
          </a:p>
          <a:p>
            <a:pPr marL="176213" indent="-176213"/>
            <a:r>
              <a:rPr lang="en-US" dirty="0" smtClean="0"/>
              <a:t>Functionality above Data link layer is considered as ‘higher layer’.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50705" y="1535113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Reference Model exposing specific IEEE 802 functions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850705" y="4869159"/>
            <a:ext cx="4041775" cy="1664841"/>
          </a:xfrm>
        </p:spPr>
        <p:txBody>
          <a:bodyPr>
            <a:normAutofit fontScale="55000" lnSpcReduction="20000"/>
          </a:bodyPr>
          <a:lstStyle/>
          <a:p>
            <a:pPr marL="176213" indent="-176213"/>
            <a:r>
              <a:rPr lang="en-US" dirty="0" smtClean="0"/>
              <a:t>The IEEE 802 end-station model comprises a management plane and a plane representing IEEE 802.21 MIH.</a:t>
            </a:r>
          </a:p>
          <a:p>
            <a:pPr marL="176213" indent="-176213"/>
            <a:r>
              <a:rPr lang="en-US" dirty="0" smtClean="0"/>
              <a:t>The network management model of IEEE 802 provides the definition of managed objects for each of the layers of the IEEE 802 RM</a:t>
            </a:r>
          </a:p>
          <a:p>
            <a:pPr marL="176213" indent="-176213"/>
            <a:r>
              <a:rPr lang="en-US" dirty="0"/>
              <a:t>The MICF of IEEE 802.21 provides SAPs towards the PHY-, MAC- and Higher layers of the RM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191" y="2123853"/>
            <a:ext cx="4359314" cy="2772114"/>
          </a:xfrm>
          <a:prstGeom prst="rect">
            <a:avLst/>
          </a:prstGeom>
        </p:spPr>
      </p:pic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2533154"/>
            <a:ext cx="4044315" cy="221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Reference Model for Bridges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802 provides a bridging model for interconnection of multiple network segments based on data link layer functionality</a:t>
            </a:r>
          </a:p>
          <a:p>
            <a:r>
              <a:rPr lang="en-US" dirty="0" smtClean="0"/>
              <a:t>Different bridging protocols can handle the issues of various topologies including avoidance of data loops and establishment of ‘optimized’ filtering and forwarding decisions.</a:t>
            </a:r>
          </a:p>
          <a:p>
            <a:r>
              <a:rPr lang="en-US" dirty="0" smtClean="0"/>
              <a:t>Bridging protocols have been extended to cope with multiple operational domains of hierarchical provider structures.</a:t>
            </a:r>
            <a:endParaRPr lang="en-US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645" y="1403775"/>
            <a:ext cx="6431090" cy="250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NETWORK ArchitecturAL VIEWS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ounded Rectangle 136"/>
          <p:cNvSpPr/>
          <p:nvPr/>
        </p:nvSpPr>
        <p:spPr bwMode="auto">
          <a:xfrm>
            <a:off x="6400800" y="1536666"/>
            <a:ext cx="1219200" cy="160020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667000" y="1536666"/>
            <a:ext cx="2057400" cy="1600200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/>
              <a:t>Access Networks enable the</a:t>
            </a:r>
            <a:r>
              <a:rPr lang="en-US" dirty="0"/>
              <a:t> </a:t>
            </a:r>
            <a:r>
              <a:rPr lang="en-US" dirty="0" smtClean="0"/>
              <a:t>dynamic </a:t>
            </a:r>
            <a:r>
              <a:rPr lang="en-US" dirty="0"/>
              <a:t>a</a:t>
            </a:r>
            <a:r>
              <a:rPr lang="en-US" dirty="0" smtClean="0"/>
              <a:t>ttachment of </a:t>
            </a:r>
            <a:r>
              <a:rPr lang="en-US" dirty="0"/>
              <a:t>t</a:t>
            </a:r>
            <a:r>
              <a:rPr lang="en-US" dirty="0" smtClean="0"/>
              <a:t>erminals to </a:t>
            </a:r>
            <a:r>
              <a:rPr lang="en-US" dirty="0"/>
              <a:t>n</a:t>
            </a:r>
            <a:r>
              <a:rPr lang="en-US" dirty="0" smtClean="0"/>
              <a:t>etworks</a:t>
            </a:r>
            <a:endParaRPr lang="en-US" dirty="0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 networks supporting dynamic attachment of terminals are usually structured into</a:t>
            </a:r>
          </a:p>
          <a:p>
            <a:pPr lvl="1"/>
            <a:r>
              <a:rPr lang="en-US" dirty="0" smtClean="0"/>
              <a:t>Access Network</a:t>
            </a:r>
          </a:p>
          <a:p>
            <a:pPr lvl="2"/>
            <a:r>
              <a:rPr lang="en-US" dirty="0" smtClean="0"/>
              <a:t>Distributed infrastructure for aggregation of multiple network access interfaces into a common interface</a:t>
            </a:r>
          </a:p>
          <a:p>
            <a:pPr lvl="1"/>
            <a:r>
              <a:rPr lang="en-US" dirty="0" smtClean="0"/>
              <a:t>Core</a:t>
            </a:r>
          </a:p>
          <a:p>
            <a:pPr lvl="2"/>
            <a:r>
              <a:rPr lang="en-US" dirty="0" smtClean="0"/>
              <a:t>Infrastructure for control and management of network access and end-to-end IP connectivity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Infrastructure for providing services over IP connectivity</a:t>
            </a:r>
            <a:endParaRPr lang="en-US" dirty="0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14400" y="1536666"/>
            <a:ext cx="990600" cy="1611313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5040313" y="1536666"/>
            <a:ext cx="1055687" cy="1611313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384800" y="2438366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3200" y="2527267"/>
          <a:ext cx="990600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Clip" r:id="rId4" imgW="5757415" imgH="3221332" progId="">
                  <p:embed/>
                </p:oleObj>
              </mc:Choice>
              <mc:Fallback>
                <p:oleObj name="Clip" r:id="rId4" imgW="5757415" imgH="3221332" progId="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27267"/>
                        <a:ext cx="990600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663351" y="2610290"/>
            <a:ext cx="790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29000" y="229866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335336" y="2755865"/>
            <a:ext cx="703263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343400" y="2755866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195888" y="2128803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1031544" y="220453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687637" y="2239929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09900" y="1793841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981067" y="1487762"/>
            <a:ext cx="840743" cy="2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Terminal</a:t>
            </a:r>
            <a:endParaRPr lang="en-US" sz="16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2895600" y="1536666"/>
            <a:ext cx="1641476" cy="2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6548220" y="1563962"/>
            <a:ext cx="84318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6664325" y="1876391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6892925" y="1952591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121525" y="2028791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5562600" y="2374866"/>
            <a:ext cx="1295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29275" y="2024028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353053" y="1563962"/>
            <a:ext cx="467476" cy="20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Core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22438" y="2120866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038600" y="2679666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5" name="Picture 29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78438" y="2603466"/>
            <a:ext cx="47830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Functional decomposition of dynamic network access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74103"/>
            <a:ext cx="4116388" cy="639762"/>
          </a:xfrm>
        </p:spPr>
        <p:txBody>
          <a:bodyPr/>
          <a:lstStyle/>
          <a:p>
            <a:r>
              <a:rPr lang="en-US" dirty="0" smtClean="0"/>
              <a:t>Access Network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1000" y="2333986"/>
            <a:ext cx="4116388" cy="39303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Network advertisement</a:t>
            </a:r>
          </a:p>
          <a:p>
            <a:r>
              <a:rPr lang="en-US" dirty="0" smtClean="0"/>
              <a:t>Pre-association </a:t>
            </a:r>
            <a:r>
              <a:rPr lang="en-US" dirty="0" err="1" smtClean="0"/>
              <a:t>signalling</a:t>
            </a:r>
            <a:endParaRPr lang="en-US" dirty="0" smtClean="0"/>
          </a:p>
          <a:p>
            <a:r>
              <a:rPr lang="en-US" dirty="0" smtClean="0"/>
              <a:t>Authentication, authorization and accounting client</a:t>
            </a:r>
          </a:p>
          <a:p>
            <a:r>
              <a:rPr lang="en-US" dirty="0" smtClean="0"/>
              <a:t>L2 session establishment</a:t>
            </a:r>
          </a:p>
          <a:p>
            <a:pPr lvl="1"/>
            <a:r>
              <a:rPr lang="en-US" dirty="0" smtClean="0"/>
              <a:t>w/ QoS and Policy Enforcement </a:t>
            </a:r>
          </a:p>
          <a:p>
            <a:r>
              <a:rPr lang="en-US" dirty="0" smtClean="0"/>
              <a:t>L2 mobility management inside access networks</a:t>
            </a:r>
          </a:p>
          <a:p>
            <a:r>
              <a:rPr lang="en-US" dirty="0" smtClean="0"/>
              <a:t>Traffic forwarding to core based on L2 addresses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74103"/>
            <a:ext cx="4041775" cy="639762"/>
          </a:xfrm>
        </p:spPr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33987"/>
            <a:ext cx="4194175" cy="39303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Subscription management</a:t>
            </a:r>
          </a:p>
          <a:p>
            <a:r>
              <a:rPr lang="en-US" dirty="0"/>
              <a:t>Terminal provisioning</a:t>
            </a:r>
            <a:endParaRPr lang="en-US" dirty="0" smtClean="0"/>
          </a:p>
          <a:p>
            <a:r>
              <a:rPr lang="en-US" dirty="0" smtClean="0"/>
              <a:t>Authentication, authorization and accounting server</a:t>
            </a:r>
            <a:endParaRPr lang="en-GB" dirty="0" smtClean="0"/>
          </a:p>
          <a:p>
            <a:r>
              <a:rPr lang="en-US" dirty="0" smtClean="0"/>
              <a:t>IP address management </a:t>
            </a:r>
          </a:p>
          <a:p>
            <a:r>
              <a:rPr lang="en-US" dirty="0"/>
              <a:t>IP connectivity establishment to Internet and services</a:t>
            </a:r>
          </a:p>
          <a:p>
            <a:r>
              <a:rPr lang="en-US" dirty="0" smtClean="0"/>
              <a:t>Policy &amp; QoS management server (policy decision)</a:t>
            </a:r>
          </a:p>
          <a:p>
            <a:r>
              <a:rPr lang="en-US" dirty="0" smtClean="0"/>
              <a:t>Mobility Anchor</a:t>
            </a:r>
          </a:p>
          <a:p>
            <a:r>
              <a:rPr lang="en-US" dirty="0" smtClean="0"/>
              <a:t>Roaming support to other cores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792000" y="3665776"/>
            <a:ext cx="7604999" cy="945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26596" y="4213210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56865" y="4213210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22150" y="4213210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1"/>
          <a:lstStyle/>
          <a:p>
            <a:r>
              <a:rPr lang="en-US" dirty="0" smtClean="0"/>
              <a:t>Mapping Access Networks to the architectural model of IEEE 802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457200" y="4869000"/>
            <a:ext cx="8229600" cy="13969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IEEE 802 is dealing with </a:t>
            </a:r>
            <a:r>
              <a:rPr lang="en-US" dirty="0" smtClean="0"/>
              <a:t>packet data transport </a:t>
            </a:r>
            <a:r>
              <a:rPr lang="en-US" dirty="0"/>
              <a:t>functions in the Data Link and Physical layers.</a:t>
            </a:r>
          </a:p>
          <a:p>
            <a:r>
              <a:rPr lang="en-US" dirty="0"/>
              <a:t>Access networks are dynamically controlled Layer 2 network infrastructures.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81590" y="2863060"/>
            <a:ext cx="855095" cy="1350150"/>
            <a:chOff x="971599" y="3519010"/>
            <a:chExt cx="1080121" cy="1350150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599" y="351901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+mn-lt"/>
                </a:rPr>
                <a:t>Applic</a:t>
              </a:r>
              <a:r>
                <a:rPr lang="en-US" dirty="0">
                  <a:latin typeface="+mn-lt"/>
                </a:rPr>
                <a:t>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452320" y="2863060"/>
            <a:ext cx="855095" cy="1350150"/>
            <a:chOff x="971599" y="3519010"/>
            <a:chExt cx="1080121" cy="135015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71599" y="351901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+mn-lt"/>
                </a:rPr>
                <a:t>Applic</a:t>
              </a:r>
              <a:r>
                <a:rPr lang="en-US" dirty="0">
                  <a:latin typeface="+mn-lt"/>
                </a:rPr>
                <a:t>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5832141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2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77045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7046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977046" y="3673150"/>
            <a:ext cx="1710190" cy="45719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311861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11862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6765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6766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456766" y="3673150"/>
            <a:ext cx="1710190" cy="45719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Rounded Rectangle 82"/>
          <p:cNvSpPr/>
          <p:nvPr/>
        </p:nvSpPr>
        <p:spPr bwMode="auto">
          <a:xfrm>
            <a:off x="2772001" y="1738055"/>
            <a:ext cx="3645160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AutoShape 11"/>
          <p:cNvSpPr>
            <a:spLocks noChangeArrowheads="1"/>
          </p:cNvSpPr>
          <p:nvPr/>
        </p:nvSpPr>
        <p:spPr bwMode="auto">
          <a:xfrm>
            <a:off x="886751" y="171907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2" name="AutoShape 13"/>
          <p:cNvSpPr>
            <a:spLocks noChangeArrowheads="1"/>
          </p:cNvSpPr>
          <p:nvPr/>
        </p:nvSpPr>
        <p:spPr bwMode="auto">
          <a:xfrm>
            <a:off x="7296313" y="173893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3" name="Freeform 14"/>
          <p:cNvSpPr>
            <a:spLocks/>
          </p:cNvSpPr>
          <p:nvPr/>
        </p:nvSpPr>
        <p:spPr bwMode="auto">
          <a:xfrm>
            <a:off x="7558161" y="214279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4" name="Line 18"/>
          <p:cNvSpPr>
            <a:spLocks noChangeShapeType="1"/>
          </p:cNvSpPr>
          <p:nvPr/>
        </p:nvSpPr>
        <p:spPr bwMode="auto">
          <a:xfrm>
            <a:off x="3292062" y="2024086"/>
            <a:ext cx="2322053" cy="2708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5" name="Line 19"/>
          <p:cNvSpPr>
            <a:spLocks noChangeShapeType="1"/>
          </p:cNvSpPr>
          <p:nvPr/>
        </p:nvSpPr>
        <p:spPr bwMode="auto">
          <a:xfrm flipH="1">
            <a:off x="3670930" y="2397869"/>
            <a:ext cx="1942515" cy="694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6" name="AutoShape 22"/>
          <p:cNvSpPr>
            <a:spLocks noChangeArrowheads="1"/>
          </p:cNvSpPr>
          <p:nvPr/>
        </p:nvSpPr>
        <p:spPr bwMode="auto">
          <a:xfrm>
            <a:off x="7364684" y="193077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97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989199" y="194036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9" name="Group 25"/>
          <p:cNvGrpSpPr>
            <a:grpSpLocks noChangeAspect="1"/>
          </p:cNvGrpSpPr>
          <p:nvPr/>
        </p:nvGrpSpPr>
        <p:grpSpPr bwMode="auto">
          <a:xfrm flipH="1">
            <a:off x="3182642" y="1894195"/>
            <a:ext cx="498811" cy="600487"/>
            <a:chOff x="5" y="2480"/>
            <a:chExt cx="237" cy="430"/>
          </a:xfrm>
        </p:grpSpPr>
        <p:grpSp>
          <p:nvGrpSpPr>
            <p:cNvPr id="101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05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3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1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2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3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4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0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8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9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0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1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2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2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28" name="Group 53"/>
          <p:cNvGrpSpPr>
            <a:grpSpLocks noChangeAspect="1"/>
          </p:cNvGrpSpPr>
          <p:nvPr/>
        </p:nvGrpSpPr>
        <p:grpSpPr bwMode="auto">
          <a:xfrm flipH="1">
            <a:off x="3087000" y="1770502"/>
            <a:ext cx="206807" cy="249108"/>
            <a:chOff x="5" y="2480"/>
            <a:chExt cx="237" cy="430"/>
          </a:xfrm>
        </p:grpSpPr>
        <p:grpSp>
          <p:nvGrpSpPr>
            <p:cNvPr id="129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3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1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49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0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1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2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3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4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4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36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7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8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9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0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3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0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6" name="Text Box 82"/>
          <p:cNvSpPr txBox="1">
            <a:spLocks noChangeArrowheads="1"/>
          </p:cNvSpPr>
          <p:nvPr/>
        </p:nvSpPr>
        <p:spPr bwMode="auto">
          <a:xfrm>
            <a:off x="3897000" y="173805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7" name="Group 122"/>
          <p:cNvGrpSpPr>
            <a:grpSpLocks/>
          </p:cNvGrpSpPr>
          <p:nvPr/>
        </p:nvGrpSpPr>
        <p:grpSpPr bwMode="auto">
          <a:xfrm>
            <a:off x="7998733" y="1876074"/>
            <a:ext cx="269875" cy="390062"/>
            <a:chOff x="4120" y="2308"/>
            <a:chExt cx="305" cy="415"/>
          </a:xfrm>
        </p:grpSpPr>
        <p:sp>
          <p:nvSpPr>
            <p:cNvPr id="158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1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6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2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4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6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03129" y="2215981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0" name="Text Box 82"/>
          <p:cNvSpPr txBox="1">
            <a:spLocks noChangeArrowheads="1"/>
          </p:cNvSpPr>
          <p:nvPr/>
        </p:nvSpPr>
        <p:spPr bwMode="auto">
          <a:xfrm>
            <a:off x="963178" y="171900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1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7654" y="2207556"/>
            <a:ext cx="503237" cy="252412"/>
          </a:xfrm>
          <a:prstGeom prst="rect">
            <a:avLst/>
          </a:prstGeom>
          <a:noFill/>
        </p:spPr>
      </p:pic>
      <p:sp>
        <p:nvSpPr>
          <p:cNvPr id="172" name="Text Box 82"/>
          <p:cNvSpPr txBox="1">
            <a:spLocks noChangeArrowheads="1"/>
          </p:cNvSpPr>
          <p:nvPr/>
        </p:nvSpPr>
        <p:spPr bwMode="auto">
          <a:xfrm>
            <a:off x="7589967" y="173805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Line 20"/>
          <p:cNvSpPr>
            <a:spLocks noChangeShapeType="1"/>
          </p:cNvSpPr>
          <p:nvPr/>
        </p:nvSpPr>
        <p:spPr bwMode="auto">
          <a:xfrm flipV="1">
            <a:off x="6098588" y="2330374"/>
            <a:ext cx="1469077" cy="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1672</Words>
  <Application>Microsoft Macintosh PowerPoint</Application>
  <PresentationFormat>On-screen Show (4:3)</PresentationFormat>
  <Paragraphs>369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omniran_usecase_template</vt:lpstr>
      <vt:lpstr>Clip</vt:lpstr>
      <vt:lpstr>PowerPoint Presentation</vt:lpstr>
      <vt:lpstr>IEEE 802 Scope of OmniRAN</vt:lpstr>
      <vt:lpstr>IEEE 802 Architecture</vt:lpstr>
      <vt:lpstr>IEEE 802 Reference Model for End-Stations (802rev-D1.6)</vt:lpstr>
      <vt:lpstr>IEEE 802 Reference Model for Bridges</vt:lpstr>
      <vt:lpstr>ACCESS NETWORK ArchitecturAL VIEWS</vt:lpstr>
      <vt:lpstr>Access Networks enable the dynamic attachment of terminals to networks</vt:lpstr>
      <vt:lpstr>Functional decomposition of dynamic network access</vt:lpstr>
      <vt:lpstr>Mapping Access Networks to the architectural model of IEEE 802</vt:lpstr>
      <vt:lpstr>Access Network Control and User Plane</vt:lpstr>
      <vt:lpstr>Access Network Control Plane Functions</vt:lpstr>
      <vt:lpstr>Control Protocols used by Access Networks</vt:lpstr>
      <vt:lpstr>OmniRAN WITHIN  The SCOPE of IEEE 802</vt:lpstr>
      <vt:lpstr>Access Network Abstraction by OmniRAN</vt:lpstr>
      <vt:lpstr>OmniRAN Reference Points capture the functions of an access network</vt:lpstr>
      <vt:lpstr>OmniRAN architecture example  showing all different reference points</vt:lpstr>
      <vt:lpstr>OmniRAN Control Functions on R2 and R3</vt:lpstr>
      <vt:lpstr>Mapping of OmniRAN Reference Points to IEEE 802 Reference Model</vt:lpstr>
      <vt:lpstr>Handling IEEE 802 Attributes in IP Protocols</vt:lpstr>
      <vt:lpstr>Conclusion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89</cp:revision>
  <cp:lastPrinted>1998-02-10T13:28:06Z</cp:lastPrinted>
  <dcterms:created xsi:type="dcterms:W3CDTF">2013-03-11T14:14:17Z</dcterms:created>
  <dcterms:modified xsi:type="dcterms:W3CDTF">2013-05-17T03:06:51Z</dcterms:modified>
</cp:coreProperties>
</file>