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666" autoAdjust="0"/>
  </p:normalViewPr>
  <p:slideViewPr>
    <p:cSldViewPr snapToGrid="0" snapToObjects="1">
      <p:cViewPr varScale="1">
        <p:scale>
          <a:sx n="78" d="100"/>
          <a:sy n="78" d="100"/>
        </p:scale>
        <p:origin x="-9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3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8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39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57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40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799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597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9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274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47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9547-BBAE-4448-A997-7EC5504B6DC0}" type="datetimeFigureOut">
              <a:rPr lang="en-US" smtClean="0"/>
              <a:pPr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FB51-B6A7-4A4F-A4C7-4F9840415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71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7121641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2056015"/>
                <a:gridCol w="2056015"/>
                <a:gridCol w="1909156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SoA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and Gap Analysis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[2013-05-14]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Antonio de la Oliva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UC3M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+34657079687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aoliva@it.uc3m.es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Juan Carlos Zúñiga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InterDigital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j.c.zuniga@ieee.org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0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OmniRAN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This presentation explain the key concepts on the protocols related to current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activities and performs a GAP analysis of missing functionality.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584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pic>
        <p:nvPicPr>
          <p:cNvPr id="4" name="Content Placeholder 3" descr="backhaul_multiple_RA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7272" r="-10500"/>
          <a:stretch>
            <a:fillRect/>
          </a:stretch>
        </p:blipFill>
        <p:spPr>
          <a:xfrm>
            <a:off x="158263" y="1072896"/>
            <a:ext cx="7983339" cy="5535168"/>
          </a:xfrm>
        </p:spPr>
      </p:pic>
    </p:spTree>
    <p:extLst>
      <p:ext uri="{BB962C8B-B14F-4D97-AF65-F5344CB8AC3E}">
        <p14:creationId xmlns="" xmlns:p14="http://schemas.microsoft.com/office/powerpoint/2010/main" val="1774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pic>
        <p:nvPicPr>
          <p:cNvPr id="13" name="Picture 12" descr="backhaul_multiple_R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5577840" cy="532808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812890" y="2957812"/>
            <a:ext cx="1213979" cy="376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576020" y="3165074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096296" y="3549123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Configuration of links from backhaul/core to terminal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Dynamic creation of data paths with dynamic reconfiguration and mapping to the terminal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6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88008"/>
            <a:ext cx="859536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Currently the following missing functionalities have been identified:</a:t>
            </a:r>
          </a:p>
          <a:p>
            <a:pPr lvl="1"/>
            <a:r>
              <a:rPr lang="en-US" dirty="0" smtClean="0"/>
              <a:t>Configuration of heterogeneous IEEE 802 Links, including radio parameters </a:t>
            </a:r>
            <a:r>
              <a:rPr lang="en-US" dirty="0" smtClean="0">
                <a:solidFill>
                  <a:srgbClr val="000000"/>
                </a:solidFill>
              </a:rPr>
              <a:t>(e.g. R1)</a:t>
            </a:r>
          </a:p>
          <a:p>
            <a:pPr lvl="1"/>
            <a:r>
              <a:rPr lang="en-US" dirty="0" smtClean="0"/>
              <a:t>Creation of data paths across 802 links </a:t>
            </a:r>
            <a:r>
              <a:rPr lang="en-US" dirty="0" smtClean="0">
                <a:solidFill>
                  <a:srgbClr val="000000"/>
                </a:solidFill>
              </a:rPr>
              <a:t>(i.e. R3 provisioning)</a:t>
            </a:r>
          </a:p>
          <a:p>
            <a:pPr lvl="2"/>
            <a:r>
              <a:rPr lang="en-US" dirty="0"/>
              <a:t>Configuration of end to end </a:t>
            </a:r>
            <a:r>
              <a:rPr lang="en-US" dirty="0" err="1"/>
              <a:t>QoS</a:t>
            </a:r>
            <a:r>
              <a:rPr lang="en-US" dirty="0"/>
              <a:t> characteristics per </a:t>
            </a:r>
            <a:r>
              <a:rPr lang="en-US" dirty="0" smtClean="0"/>
              <a:t>flow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Mapping of user’s traffic to data paths across heterogeneous backhaul/core technologies (e.g. R2)</a:t>
            </a:r>
          </a:p>
          <a:p>
            <a:pPr lvl="1"/>
            <a:r>
              <a:rPr lang="en-US" dirty="0" smtClean="0"/>
              <a:t>Mobility support (e.g. R4 context transfer)</a:t>
            </a:r>
          </a:p>
          <a:p>
            <a:pPr lvl="1"/>
            <a:r>
              <a:rPr lang="en-US" dirty="0" smtClean="0"/>
              <a:t>User plane management of the multiple-interfaced MN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Generic 802-based logical interface to present to IP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  <a:latin typeface="+mj-lt"/>
              </a:rPr>
              <a:t>OmniRAN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SoA</a:t>
            </a:r>
            <a:r>
              <a:rPr lang="en-US" baseline="0" dirty="0" smtClean="0">
                <a:solidFill>
                  <a:schemeClr val="tx2"/>
                </a:solidFill>
                <a:latin typeface="+mj-lt"/>
              </a:rPr>
              <a:t> and Gap Analysis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contribution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99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Protocols studied and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076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This presentation focuses on configuration protocols related to </a:t>
            </a:r>
            <a:r>
              <a:rPr lang="en-US" dirty="0" err="1" smtClean="0"/>
              <a:t>OmniRAN</a:t>
            </a:r>
            <a:r>
              <a:rPr lang="en-US" dirty="0" smtClean="0"/>
              <a:t> from an SDN point of view</a:t>
            </a:r>
          </a:p>
          <a:p>
            <a:r>
              <a:rPr lang="en-US" dirty="0" smtClean="0"/>
              <a:t>We have split the analysis in two main areas: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Interface c</a:t>
            </a:r>
            <a:r>
              <a:rPr lang="en-US" smtClean="0"/>
              <a:t>onfiguration </a:t>
            </a:r>
            <a:r>
              <a:rPr lang="en-US" dirty="0" smtClean="0"/>
              <a:t>protocols: Used to configure Radio + MAC parameters in the actual Point of Attachment</a:t>
            </a:r>
            <a:endParaRPr lang="en-US" dirty="0"/>
          </a:p>
          <a:p>
            <a:pPr lvl="2"/>
            <a:r>
              <a:rPr lang="en-US" dirty="0" smtClean="0"/>
              <a:t>CAPWAP/SNMP</a:t>
            </a:r>
          </a:p>
          <a:p>
            <a:pPr lvl="1"/>
            <a:r>
              <a:rPr lang="en-US" dirty="0" smtClean="0"/>
              <a:t>Forwarding path configuration protocols: Used to configure data and control paths between Access Network and Internet GWs (Generic Backhauling/Core)</a:t>
            </a:r>
          </a:p>
          <a:p>
            <a:pPr lvl="2"/>
            <a:r>
              <a:rPr lang="en-US" dirty="0" smtClean="0"/>
              <a:t>MVRP/</a:t>
            </a:r>
            <a:r>
              <a:rPr lang="en-US" dirty="0" err="1" smtClean="0"/>
              <a:t>OpenFlow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79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CAPWAP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Control And Provisioning of Wireless Access Points (RFC5415, binding for 802.11 RFC5416)</a:t>
            </a:r>
          </a:p>
          <a:p>
            <a:r>
              <a:rPr lang="en-US" dirty="0" smtClean="0"/>
              <a:t>CAPWAP is a standard, interoperable protocol that enables a controller to manage a collection of wireless access points</a:t>
            </a:r>
          </a:p>
          <a:p>
            <a:r>
              <a:rPr lang="en-US" dirty="0" smtClean="0"/>
              <a:t>This protocol differentiates between data traffic and control traffic</a:t>
            </a:r>
          </a:p>
          <a:p>
            <a:r>
              <a:rPr lang="en-US" dirty="0" smtClean="0"/>
              <a:t>Only the control messages are transmitted in a secured tunnel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871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Network Management Protocol (RFC3410)</a:t>
            </a:r>
          </a:p>
          <a:p>
            <a:r>
              <a:rPr lang="en-US" dirty="0" smtClean="0"/>
              <a:t>SNMP exposes management data in the form of variables on the managed systems, which describe the system configuration. These variables can then be queried (and sometimes set) by managing applications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048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Multiple VLAN Registration Protocol (IEEE 802.1ak)</a:t>
            </a:r>
          </a:p>
          <a:p>
            <a:pPr lvl="1"/>
            <a:r>
              <a:rPr lang="en-US" dirty="0" smtClean="0"/>
              <a:t>Replaces GARP VLAN Registration Protocol (GVRP) defined in IEEE 802.1Q-2005</a:t>
            </a:r>
          </a:p>
          <a:p>
            <a:r>
              <a:rPr lang="en-US" dirty="0" smtClean="0"/>
              <a:t>Within a layer 2 network, MVRP provides a method to dynamically share VLAN information and configure the needed VLANs </a:t>
            </a:r>
          </a:p>
          <a:p>
            <a:pPr lvl="1"/>
            <a:r>
              <a:rPr lang="en-US" dirty="0" smtClean="0"/>
              <a:t>Example: in order to add a switch port to a VLAN, only the end port, or the VLAN-supporting network device connected to the switch port, needs to be reconfigured, and all necessary VLAN trunks are dynamically created on the other MVRP-enabled switches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7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Described by the </a:t>
            </a:r>
            <a:r>
              <a:rPr lang="en-US" dirty="0" err="1" smtClean="0"/>
              <a:t>OpenFlow</a:t>
            </a:r>
            <a:r>
              <a:rPr lang="en-US" dirty="0" smtClean="0"/>
              <a:t> specification (http://www.OpenFlow.org/documents/OpenFlow-spec-v1.1.0.pdf)</a:t>
            </a:r>
          </a:p>
          <a:p>
            <a:r>
              <a:rPr lang="en-US" dirty="0" smtClean="0"/>
              <a:t>Southbound interface that enables the configuration of switches and the creation of isolated virtual networks sharing the same physical resources</a:t>
            </a:r>
          </a:p>
          <a:p>
            <a:r>
              <a:rPr lang="en-US" dirty="0" smtClean="0"/>
              <a:t>It works by creating entries in flow tables, each entry is able to modify the switching of specific packets and the packet itself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62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5" y="274638"/>
            <a:ext cx="8628845" cy="8587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CAPWAP and SNMP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80898462"/>
              </p:ext>
            </p:extLst>
          </p:nvPr>
        </p:nvGraphicFramePr>
        <p:xfrm>
          <a:off x="457200" y="1188441"/>
          <a:ext cx="8229600" cy="503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550"/>
                <a:gridCol w="3625850"/>
                <a:gridCol w="2743200"/>
              </a:tblGrid>
              <a:tr h="24468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CAPWAP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SNMP</a:t>
                      </a:r>
                    </a:p>
                  </a:txBody>
                  <a:tcPr marL="12700" marR="12700" marT="12700" marB="0" anchor="ctr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Centralized/distributed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Centralized Access Controller manages the network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Centralized Network Management System manages the network</a:t>
                      </a:r>
                    </a:p>
                  </a:txBody>
                  <a:tcPr marL="12700" marR="12700" marT="12700" marB="0" anchor="ctr"/>
                </a:tc>
              </a:tr>
              <a:tr h="9270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Control/Data separation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can work in several modes, local and split MAC. 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local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 the WTP can send packets directly using bridging or encapsulate packets to AC. 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split MAC several MAC operations are performed by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AC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data packets are encapsulated to the AC. 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CAPWAP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provides radio configuration to WTPs, it does not handle the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forwarding configuration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between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 and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WTP (supports L2 and L3)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considers control path, it does not handle at all or controls the data path</a:t>
                      </a:r>
                    </a:p>
                  </a:txBody>
                  <a:tcPr marL="12700" marR="12700" marT="12700" marB="0" anchor="ctr"/>
                </a:tc>
              </a:tr>
              <a:tr h="40509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Handling of user data / forwarding path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handles user data. There are deployment options where the WTP does not send all data to AC but typically it is used in a mode of operation that encapsulates all traffic to AC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Configuration parameters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can configure most of MIB parameters of the defined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bindings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can configure all parameters on the latest MIB for each technology</a:t>
                      </a:r>
                    </a:p>
                  </a:txBody>
                  <a:tcPr marL="12700" marR="12700" marT="12700" marB="0" anchor="ctr"/>
                </a:tc>
              </a:tr>
              <a:tr h="3276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Configuration target (supported RAT)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 technologies supported by specific technology bindings. Currently only WLAN truly supported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Any technology with MIB</a:t>
                      </a:r>
                    </a:p>
                  </a:txBody>
                  <a:tcPr marL="12700" marR="12700" marT="12700" marB="0" anchor="ctr"/>
                </a:tc>
              </a:tr>
              <a:tr h="28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Supports configuring and defining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configuration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packets and how to handle that in WTP. Also supports certain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configuration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MN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(802.11e)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Supports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related actions in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MIB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582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User subscription management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Authentication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be performed in AC and shared across all WTPs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</a:tr>
              <a:tr h="2854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of fast handover configuration (same as before - related to R4)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Authentication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 be made available at WTPs before handover, reducing HO time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of latest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802.11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features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Missing latest features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e.g.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802.11n.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Protocol does not allow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flexibility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adding new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parameters dynamically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ctr"/>
                </a:tc>
              </a:tr>
              <a:tr h="28275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protocol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UDP, UDP-lite, DTLS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UDP, TCP</a:t>
                      </a:r>
                    </a:p>
                  </a:txBody>
                  <a:tcPr marL="12700" marR="12700" marT="12700" marB="0" anchor="ctr"/>
                </a:tc>
              </a:tr>
              <a:tr h="23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 configuration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</a:t>
                      </a:r>
                    </a:p>
                  </a:txBody>
                  <a:tcPr marL="12700" marR="12700" marT="12700" marB="0" anchor="ctr"/>
                </a:tc>
              </a:tr>
              <a:tr h="2514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Secure control plane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in SNMPv3 (current version)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2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Firmware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update capable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</a:tr>
              <a:tr h="22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 configuration </a:t>
                      </a:r>
                    </a:p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(terminal and backhaul)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2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Spectrum agility configuration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" y="6223210"/>
            <a:ext cx="21799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WTP: Wireless Transmission Point</a:t>
            </a:r>
          </a:p>
          <a:p>
            <a:r>
              <a:rPr lang="en-US" sz="1050" dirty="0" smtClean="0"/>
              <a:t>AC: Access Controller</a:t>
            </a:r>
          </a:p>
          <a:p>
            <a:r>
              <a:rPr lang="en-US" sz="1050" dirty="0" smtClean="0"/>
              <a:t>MIB: Management Information Base</a:t>
            </a:r>
            <a:endParaRPr 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15183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MVRP and </a:t>
            </a:r>
            <a:r>
              <a:rPr lang="en-US" dirty="0" err="1" smtClean="0"/>
              <a:t>OpenFlow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95836700"/>
              </p:ext>
            </p:extLst>
          </p:nvPr>
        </p:nvGraphicFramePr>
        <p:xfrm>
          <a:off x="667511" y="957941"/>
          <a:ext cx="7543040" cy="520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37"/>
                <a:gridCol w="2786247"/>
                <a:gridCol w="3440056"/>
              </a:tblGrid>
              <a:tr h="2836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MVRP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OpenFlow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660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Mechanism for distributing the VLAN tags associated to a L2 network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Bridges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configured with the tags are able to distribute and form 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consistent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VLAN network across multiple bridges.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Centralized control path enables the configuration of the different elements in the network. The controller can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associated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any switch supporting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OpenFlow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the configuration protocol requires L3 transport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Path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path is based 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 VLAN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path can be modified and configured, based on template matching of packets and switching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Split control/data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Configuration target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 switches and IEEE 802 nodes supporting IEEE 802.1Q and IEEE 802.1ak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Switches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supporting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OpenFlow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specification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Heterogeneous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Technologies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nodes supporting 802.1Q and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802.1ak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Only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OpenFlow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switches at the moment, some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802.11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also supporting the specification (e.g.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OpenWRT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Centralized/Distributed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Distributed.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 centralized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 is possible when some proprietary extensions are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Controller runs centralized, although it can be distributed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Packet matching rule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headers only (e.g. VLAN tag/MAC)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Mostly all header fields up to the IPv4/6 header and transport protocol,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tunneling analysis supported (e.g., GTP)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configuration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 creation/configuration of VLANs (e.g. upon user’s arrival) seems not supported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modification of the rules is possible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Modification of packets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tags only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Yes. MAC address, VLAN ID, priority, MPLS parameters, IP addresses,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DS, TTL,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ports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Configuration of Radio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protocol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Uses </a:t>
                      </a:r>
                      <a:r>
                        <a:rPr lang="es-ES_tradnl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</a:t>
                      </a:r>
                      <a:r>
                        <a:rPr lang="es-ES_trad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  <a:r>
                        <a:rPr lang="es-ES_trad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L2 (</a:t>
                      </a:r>
                      <a:r>
                        <a:rPr lang="es-ES_tradnl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does</a:t>
                      </a:r>
                      <a:r>
                        <a:rPr lang="es-ES_trad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</a:t>
                      </a:r>
                      <a:r>
                        <a:rPr lang="es-ES_trad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use IP)</a:t>
                      </a:r>
                      <a:endParaRPr lang="es-ES_tradn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TCP/TLS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Statistics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Yes. Number of packets, bytes,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matching, dropping, errors, queue</a:t>
                      </a: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actions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Dynamic actions over the packet and over the flow tables. Drop, modify other actions,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28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 Statistics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63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1267</Words>
  <Application>Microsoft Macintosh PowerPoint</Application>
  <PresentationFormat>On-screen Show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OmniRAN SoA and Gap Analysis</vt:lpstr>
      <vt:lpstr>Protocols studied and perspective</vt:lpstr>
      <vt:lpstr>CAPWAP</vt:lpstr>
      <vt:lpstr>SNMP</vt:lpstr>
      <vt:lpstr>MVRP</vt:lpstr>
      <vt:lpstr>OpenFlow</vt:lpstr>
      <vt:lpstr>Comparison of CAPWAP and SNMP</vt:lpstr>
      <vt:lpstr>Comparison MVRP and OpenFlow</vt:lpstr>
      <vt:lpstr>Scenario</vt:lpstr>
      <vt:lpstr>Scenario</vt:lpstr>
      <vt:lpstr>GAP analysis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de la Oliva</dc:creator>
  <cp:lastModifiedBy>zunigajc</cp:lastModifiedBy>
  <cp:revision>59</cp:revision>
  <dcterms:created xsi:type="dcterms:W3CDTF">2013-05-10T09:45:48Z</dcterms:created>
  <dcterms:modified xsi:type="dcterms:W3CDTF">2013-05-14T22:17:07Z</dcterms:modified>
</cp:coreProperties>
</file>