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Default Extension="emf" ContentType="image/x-emf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4" r:id="rId2"/>
    <p:sldId id="262" r:id="rId3"/>
    <p:sldId id="314" r:id="rId4"/>
    <p:sldId id="315" r:id="rId5"/>
    <p:sldId id="316" r:id="rId6"/>
    <p:sldId id="317" r:id="rId7"/>
    <p:sldId id="318" r:id="rId8"/>
    <p:sldId id="319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21781" autoAdjust="0"/>
    <p:restoredTop sz="99233" autoAdjust="0"/>
  </p:normalViewPr>
  <p:slideViewPr>
    <p:cSldViewPr>
      <p:cViewPr varScale="1">
        <p:scale>
          <a:sx n="151" d="100"/>
          <a:sy n="151" d="100"/>
        </p:scale>
        <p:origin x="-112" y="-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56010" y="76200"/>
            <a:ext cx="21593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kern="1200" dirty="0" smtClean="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rPr>
              <a:t>omniran-13-</a:t>
            </a:r>
            <a:r>
              <a:rPr lang="hr-HR" sz="1400" b="1" kern="1200" dirty="0" smtClean="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rPr>
              <a:t>0042-</a:t>
            </a:r>
            <a:r>
              <a:rPr lang="hr-HR" sz="1400" b="1" kern="1200" dirty="0" smtClean="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rPr>
              <a:t>00-0000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‹Nr.›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IPR/copyrightpolicy.html" TargetMode="External"/><Relationship Id="rId4" Type="http://schemas.openxmlformats.org/officeDocument/2006/relationships/hyperlink" Target="http://standards.ieee.org/guides/bylaws/sect6-7.html" TargetMode="External"/><Relationship Id="rId5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univerself-project.eu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27141641"/>
              </p:ext>
            </p:extLst>
          </p:nvPr>
        </p:nvGraphicFramePr>
        <p:xfrm>
          <a:off x="533400" y="483090"/>
          <a:ext cx="8077201" cy="37217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622545"/>
                <a:gridCol w="1845205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Orchestration of SON features for WiFi Offloading using Network Empowerment Mechanisms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2013-05-15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Marc Emmelmann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Fokus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+49 30 3463 7265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Marc.emmelmann@fokus.fraunhofer.de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267200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This slideset presents the analysis of SON-based Offloading to WiFi use case as enabled by </a:t>
            </a:r>
            <a:r>
              <a:rPr lang="en-US" sz="1600" dirty="0" err="1" smtClean="0">
                <a:latin typeface="+mn-lt"/>
              </a:rPr>
              <a:t>Univerself</a:t>
            </a:r>
            <a:r>
              <a:rPr lang="en-US" sz="1600" dirty="0" smtClean="0">
                <a:latin typeface="+mn-lt"/>
              </a:rPr>
              <a:t> Network </a:t>
            </a:r>
            <a:r>
              <a:rPr lang="en-US" sz="1600" dirty="0" err="1" smtClean="0">
                <a:latin typeface="+mn-lt"/>
              </a:rPr>
              <a:t>Emporwerment</a:t>
            </a:r>
            <a:r>
              <a:rPr lang="en-US" sz="1600" dirty="0" smtClean="0">
                <a:latin typeface="+mn-lt"/>
              </a:rPr>
              <a:t> Mechanism.  The presentation identifies functional requirements for reference points of the </a:t>
            </a:r>
            <a:r>
              <a:rPr lang="en-US" sz="1600" dirty="0" err="1" smtClean="0">
                <a:latin typeface="+mn-lt"/>
              </a:rPr>
              <a:t>OmniRAN</a:t>
            </a:r>
            <a:r>
              <a:rPr lang="en-US" sz="1600" dirty="0" smtClean="0">
                <a:latin typeface="+mn-lt"/>
              </a:rPr>
              <a:t> architecture.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Reference:  </a:t>
            </a:r>
            <a:r>
              <a:rPr lang="de-DE" sz="1600" dirty="0" err="1" smtClean="0">
                <a:latin typeface="+mn-lt"/>
              </a:rPr>
              <a:t>http://www.univerself-project.eu</a:t>
            </a:r>
            <a:endParaRPr lang="en-US" sz="1600" dirty="0" smtClean="0">
              <a:latin typeface="+mn-lt"/>
            </a:endParaRPr>
          </a:p>
          <a:p>
            <a:endParaRPr lang="en-US" sz="16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 smtClean="0"/>
              <a:t>Orchestration</a:t>
            </a:r>
            <a:r>
              <a:rPr lang="de-DE" dirty="0" smtClean="0"/>
              <a:t> of SON </a:t>
            </a:r>
            <a:r>
              <a:rPr lang="de-DE" dirty="0" err="1" smtClean="0"/>
              <a:t>features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WiFi </a:t>
            </a:r>
            <a:r>
              <a:rPr lang="de-DE" dirty="0" err="1" smtClean="0"/>
              <a:t>Offloading</a:t>
            </a:r>
            <a:r>
              <a:rPr lang="de-DE" dirty="0" smtClean="0"/>
              <a:t> </a:t>
            </a:r>
            <a:r>
              <a:rPr lang="de-DE" dirty="0" err="1" smtClean="0"/>
              <a:t>using</a:t>
            </a:r>
            <a:r>
              <a:rPr lang="de-DE" dirty="0" smtClean="0"/>
              <a:t> </a:t>
            </a:r>
            <a:r>
              <a:rPr lang="de-DE" dirty="0" err="1" smtClean="0"/>
              <a:t>Network</a:t>
            </a:r>
            <a:r>
              <a:rPr lang="de-DE" dirty="0" smtClean="0"/>
              <a:t> </a:t>
            </a:r>
            <a:r>
              <a:rPr lang="de-DE" dirty="0" err="1" smtClean="0"/>
              <a:t>Empowerment</a:t>
            </a:r>
            <a:r>
              <a:rPr lang="de-DE" dirty="0" smtClean="0"/>
              <a:t> </a:t>
            </a:r>
            <a:r>
              <a:rPr lang="de-DE" dirty="0" err="1" smtClean="0"/>
              <a:t>Mechanisms</a:t>
            </a:r>
            <a:endParaRPr lang="de-DE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Use Case And Problem Statement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28600" y="914400"/>
            <a:ext cx="8229600" cy="4525963"/>
          </a:xfrm>
        </p:spPr>
        <p:txBody>
          <a:bodyPr/>
          <a:lstStyle/>
          <a:p>
            <a:r>
              <a:rPr lang="en-US" sz="2000" dirty="0" smtClean="0"/>
              <a:t>Self-orchestration of SON</a:t>
            </a:r>
            <a:br>
              <a:rPr lang="en-US" sz="2000" dirty="0" smtClean="0"/>
            </a:br>
            <a:r>
              <a:rPr lang="en-US" sz="2000" dirty="0" smtClean="0"/>
              <a:t>features for WiFi-Offloading</a:t>
            </a:r>
          </a:p>
          <a:p>
            <a:endParaRPr lang="en-US" sz="2000" dirty="0" smtClean="0"/>
          </a:p>
          <a:p>
            <a:r>
              <a:rPr lang="en-US" sz="2000" dirty="0" smtClean="0"/>
              <a:t>Goal: Simplify network operation</a:t>
            </a:r>
            <a:br>
              <a:rPr lang="en-US" sz="2000" dirty="0" smtClean="0"/>
            </a:br>
            <a:r>
              <a:rPr lang="en-US" sz="2000" dirty="0" smtClean="0"/>
              <a:t>and improve its performance</a:t>
            </a:r>
            <a:br>
              <a:rPr lang="en-US" sz="2000" dirty="0" smtClean="0"/>
            </a:br>
            <a:r>
              <a:rPr lang="en-US" sz="2000" dirty="0" smtClean="0"/>
              <a:t>by means of coordinated</a:t>
            </a:r>
            <a:br>
              <a:rPr lang="en-US" sz="2000" dirty="0" smtClean="0"/>
            </a:br>
            <a:r>
              <a:rPr lang="en-US" sz="2000" dirty="0" smtClean="0"/>
              <a:t>SON entities enforcing</a:t>
            </a:r>
            <a:br>
              <a:rPr lang="en-US" sz="2000" dirty="0" smtClean="0"/>
            </a:br>
            <a:r>
              <a:rPr lang="en-US" sz="2000" dirty="0" smtClean="0"/>
              <a:t>operator objectives</a:t>
            </a:r>
          </a:p>
          <a:p>
            <a:endParaRPr lang="en-US" sz="2000" dirty="0" smtClean="0"/>
          </a:p>
          <a:p>
            <a:r>
              <a:rPr lang="en-US" sz="2000" dirty="0" smtClean="0"/>
              <a:t>Problem: the governance and</a:t>
            </a:r>
            <a:br>
              <a:rPr lang="en-US" sz="2000" dirty="0" smtClean="0"/>
            </a:br>
            <a:r>
              <a:rPr lang="en-US" sz="2000" dirty="0" smtClean="0"/>
              <a:t>orchestration of offloading schemes</a:t>
            </a:r>
            <a:br>
              <a:rPr lang="en-US" sz="2000" dirty="0" smtClean="0"/>
            </a:br>
            <a:r>
              <a:rPr lang="en-US" sz="2000" dirty="0" smtClean="0"/>
              <a:t>requires technology-agnostic interfaces</a:t>
            </a:r>
            <a:br>
              <a:rPr lang="en-US" sz="2000" dirty="0" smtClean="0"/>
            </a:br>
            <a:r>
              <a:rPr lang="en-US" sz="2000" dirty="0" smtClean="0"/>
              <a:t>for managing connections over a specific</a:t>
            </a:r>
            <a:br>
              <a:rPr lang="en-US" sz="2000" dirty="0" smtClean="0"/>
            </a:br>
            <a:r>
              <a:rPr lang="en-US" sz="2000" dirty="0" smtClean="0"/>
              <a:t>technology, as well as obtaining </a:t>
            </a:r>
            <a:r>
              <a:rPr lang="en-US" sz="2000" dirty="0" err="1" smtClean="0"/>
              <a:t>KPIs</a:t>
            </a:r>
            <a:r>
              <a:rPr lang="en-US" sz="2000" dirty="0" smtClean="0"/>
              <a:t> as </a:t>
            </a:r>
            <a:br>
              <a:rPr lang="en-US" sz="2000" dirty="0" smtClean="0"/>
            </a:br>
            <a:r>
              <a:rPr lang="en-US" sz="2000" dirty="0" smtClean="0"/>
              <a:t>input to decision algorithms.</a:t>
            </a:r>
          </a:p>
          <a:p>
            <a:endParaRPr lang="en-US" sz="2000" dirty="0" smtClean="0"/>
          </a:p>
          <a:p>
            <a:r>
              <a:rPr lang="en-US" sz="2000" dirty="0" smtClean="0"/>
              <a:t>Network Empowerment Mechanisms provide such a north-bound abstraction </a:t>
            </a:r>
            <a:r>
              <a:rPr lang="en-US" sz="2000" dirty="0" err="1" smtClean="0">
                <a:sym typeface="Wingdings"/>
              </a:rPr>
              <a:t>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OmniRan</a:t>
            </a:r>
            <a:r>
              <a:rPr lang="en-US" sz="2000" dirty="0" smtClean="0">
                <a:sym typeface="Wingdings"/>
              </a:rPr>
              <a:t> can provide the south-bound solution</a:t>
            </a:r>
            <a:endParaRPr lang="en-US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8800" y="1088044"/>
            <a:ext cx="4318000" cy="317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8297" y="4343400"/>
            <a:ext cx="3499503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Required Technology Agnostic Abstraction for WiFi Offloading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Evolve towards a “technology agnostic” IEEE-based access network and associated Network Empowerment Mechanisms</a:t>
            </a:r>
            <a:endParaRPr lang="en-US" sz="2800" dirty="0"/>
          </a:p>
        </p:txBody>
      </p:sp>
      <p:grpSp>
        <p:nvGrpSpPr>
          <p:cNvPr id="7" name="Gruppierung 6"/>
          <p:cNvGrpSpPr/>
          <p:nvPr/>
        </p:nvGrpSpPr>
        <p:grpSpPr>
          <a:xfrm>
            <a:off x="3886200" y="3231924"/>
            <a:ext cx="5105400" cy="3397476"/>
            <a:chOff x="3886200" y="2895600"/>
            <a:chExt cx="5105400" cy="3397476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6200" y="2895600"/>
              <a:ext cx="5105400" cy="3397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Oval 4"/>
            <p:cNvSpPr/>
            <p:nvPr/>
          </p:nvSpPr>
          <p:spPr bwMode="auto">
            <a:xfrm rot="20071247">
              <a:off x="6822990" y="4614420"/>
              <a:ext cx="626816" cy="333211"/>
            </a:xfrm>
            <a:prstGeom prst="ellipse">
              <a:avLst/>
            </a:prstGeom>
            <a:noFill/>
            <a:ln w="4127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sp>
        <p:sp>
          <p:nvSpPr>
            <p:cNvPr id="6" name="Oval 5"/>
            <p:cNvSpPr/>
            <p:nvPr/>
          </p:nvSpPr>
          <p:spPr bwMode="auto">
            <a:xfrm rot="18642445">
              <a:off x="7485394" y="4751633"/>
              <a:ext cx="626816" cy="333211"/>
            </a:xfrm>
            <a:prstGeom prst="ellipse">
              <a:avLst/>
            </a:prstGeom>
            <a:noFill/>
            <a:ln w="4127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sp>
      </p:grp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0" y="3429000"/>
            <a:ext cx="3886200" cy="2667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 bwMode="auto">
          <a:xfrm rot="20071247">
            <a:off x="1665246" y="4557768"/>
            <a:ext cx="626816" cy="113529"/>
          </a:xfrm>
          <a:prstGeom prst="ellipse">
            <a:avLst/>
          </a:prstGeom>
          <a:noFill/>
          <a:ln w="412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sp>
      <p:sp>
        <p:nvSpPr>
          <p:cNvPr id="10" name="Oval 9"/>
          <p:cNvSpPr/>
          <p:nvPr/>
        </p:nvSpPr>
        <p:spPr bwMode="auto">
          <a:xfrm rot="20071247">
            <a:off x="4460790" y="3166620"/>
            <a:ext cx="626816" cy="333211"/>
          </a:xfrm>
          <a:prstGeom prst="ellipse">
            <a:avLst/>
          </a:prstGeom>
          <a:noFill/>
          <a:ln w="412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Abstraction of </a:t>
            </a:r>
            <a:r>
              <a:rPr lang="en-US" dirty="0" err="1" smtClean="0"/>
              <a:t>KPIs</a:t>
            </a:r>
            <a:r>
              <a:rPr lang="en-US" dirty="0" smtClean="0"/>
              <a:t> for technology agnostic offloading employing self-organization</a:t>
            </a:r>
            <a:endParaRPr lang="en-US" dirty="0"/>
          </a:p>
        </p:txBody>
      </p:sp>
      <p:grpSp>
        <p:nvGrpSpPr>
          <p:cNvPr id="4" name="Group 1"/>
          <p:cNvGrpSpPr/>
          <p:nvPr/>
        </p:nvGrpSpPr>
        <p:grpSpPr>
          <a:xfrm>
            <a:off x="304800" y="1295400"/>
            <a:ext cx="7929562" cy="5486400"/>
            <a:chOff x="623888" y="703263"/>
            <a:chExt cx="8081962" cy="5707062"/>
          </a:xfrm>
        </p:grpSpPr>
        <p:sp>
          <p:nvSpPr>
            <p:cNvPr id="5" name="Text Box 14"/>
            <p:cNvSpPr txBox="1">
              <a:spLocks noChangeArrowheads="1"/>
            </p:cNvSpPr>
            <p:nvPr/>
          </p:nvSpPr>
          <p:spPr bwMode="auto">
            <a:xfrm>
              <a:off x="646113" y="993507"/>
              <a:ext cx="1333501" cy="4005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36000" tIns="36000" rIns="36000" bIns="36000" anchor="ctr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70000"/>
                </a:lnSpc>
              </a:pPr>
              <a:r>
                <a:rPr lang="en-US" sz="1400"/>
                <a:t>HO/(re)selection</a:t>
              </a:r>
              <a:endParaRPr lang="en-US" sz="1400" baseline="-25000"/>
            </a:p>
          </p:txBody>
        </p:sp>
        <p:sp>
          <p:nvSpPr>
            <p:cNvPr id="6" name="Text Box 19"/>
            <p:cNvSpPr txBox="1">
              <a:spLocks noChangeArrowheads="1"/>
            </p:cNvSpPr>
            <p:nvPr/>
          </p:nvSpPr>
          <p:spPr bwMode="auto">
            <a:xfrm>
              <a:off x="642938" y="1457058"/>
              <a:ext cx="1400176" cy="4005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36000" tIns="36000" rIns="36000" bIns="36000" anchor="ctr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70000"/>
                </a:lnSpc>
              </a:pPr>
              <a:r>
                <a:rPr lang="en-US" sz="1400" dirty="0"/>
                <a:t>Antenna </a:t>
              </a:r>
              <a:r>
                <a:rPr lang="en-US" sz="1400" dirty="0" err="1"/>
                <a:t>config</a:t>
              </a:r>
              <a:r>
                <a:rPr lang="en-US" sz="1400" dirty="0"/>
                <a:t>. (tilt, MIMO etc.)</a:t>
              </a:r>
              <a:endParaRPr lang="en-US" sz="1400" baseline="-25000" dirty="0"/>
            </a:p>
          </p:txBody>
        </p:sp>
        <p:sp>
          <p:nvSpPr>
            <p:cNvPr id="7" name="Text Box 20"/>
            <p:cNvSpPr txBox="1">
              <a:spLocks noChangeArrowheads="1"/>
            </p:cNvSpPr>
            <p:nvPr/>
          </p:nvSpPr>
          <p:spPr bwMode="auto">
            <a:xfrm>
              <a:off x="639763" y="2026971"/>
              <a:ext cx="1524000" cy="4005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36000" tIns="36000" rIns="36000" bIns="36000" anchor="ctr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70000"/>
                </a:lnSpc>
              </a:pPr>
              <a:r>
                <a:rPr lang="en-US" sz="1400"/>
                <a:t>DL transmit power (RS+TCH)</a:t>
              </a:r>
              <a:endParaRPr lang="en-US" sz="1400" baseline="-25000"/>
            </a:p>
          </p:txBody>
        </p:sp>
        <p:sp>
          <p:nvSpPr>
            <p:cNvPr id="8" name="Text Box 21"/>
            <p:cNvSpPr txBox="1">
              <a:spLocks noChangeArrowheads="1"/>
            </p:cNvSpPr>
            <p:nvPr/>
          </p:nvSpPr>
          <p:spPr bwMode="auto">
            <a:xfrm>
              <a:off x="655638" y="2822309"/>
              <a:ext cx="1619250" cy="4005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36000" tIns="36000" rIns="36000" bIns="36000" anchor="ctr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70000"/>
                </a:lnSpc>
              </a:pPr>
              <a:r>
                <a:rPr lang="en-US" sz="1400" dirty="0"/>
                <a:t>Cell switch ON/OFF</a:t>
              </a:r>
              <a:endParaRPr lang="en-US" sz="1400" baseline="-25000" dirty="0"/>
            </a:p>
          </p:txBody>
        </p:sp>
        <p:sp>
          <p:nvSpPr>
            <p:cNvPr id="9" name="Text Box 22"/>
            <p:cNvSpPr txBox="1">
              <a:spLocks noChangeArrowheads="1"/>
            </p:cNvSpPr>
            <p:nvPr/>
          </p:nvSpPr>
          <p:spPr bwMode="auto">
            <a:xfrm>
              <a:off x="642938" y="3207420"/>
              <a:ext cx="1981200" cy="55746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36000" tIns="36000" rIns="36000" bIns="36000" anchor="ctr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70000"/>
                </a:lnSpc>
              </a:pPr>
              <a:r>
                <a:rPr lang="en-US" sz="1400"/>
                <a:t>Scheduling (RB assignment/preferences)</a:t>
              </a:r>
              <a:endParaRPr lang="en-US" sz="1400" baseline="-25000"/>
            </a:p>
          </p:txBody>
        </p:sp>
        <p:sp>
          <p:nvSpPr>
            <p:cNvPr id="10" name="Text Box 23"/>
            <p:cNvSpPr txBox="1">
              <a:spLocks noChangeArrowheads="1"/>
            </p:cNvSpPr>
            <p:nvPr/>
          </p:nvSpPr>
          <p:spPr bwMode="auto">
            <a:xfrm>
              <a:off x="636587" y="2479408"/>
              <a:ext cx="1514475" cy="4005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36000" tIns="36000" rIns="36000" bIns="36000" anchor="ctr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70000"/>
                </a:lnSpc>
              </a:pPr>
              <a:r>
                <a:rPr lang="en-US" sz="1400" dirty="0"/>
                <a:t>UL transmit power</a:t>
              </a:r>
              <a:endParaRPr lang="en-US" sz="1400" baseline="-25000" dirty="0"/>
            </a:p>
          </p:txBody>
        </p:sp>
        <p:sp>
          <p:nvSpPr>
            <p:cNvPr id="11" name="Text Box 24"/>
            <p:cNvSpPr txBox="1">
              <a:spLocks noChangeArrowheads="1"/>
            </p:cNvSpPr>
            <p:nvPr/>
          </p:nvSpPr>
          <p:spPr bwMode="auto">
            <a:xfrm>
              <a:off x="623888" y="4982896"/>
              <a:ext cx="1905000" cy="4005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36000" tIns="36000" rIns="36000" bIns="36000" anchor="ctr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70000"/>
                </a:lnSpc>
              </a:pPr>
              <a:r>
                <a:rPr lang="en-US" sz="1400"/>
                <a:t>RACH related parameters</a:t>
              </a:r>
              <a:endParaRPr lang="en-US" sz="1400" baseline="-25000"/>
            </a:p>
          </p:txBody>
        </p:sp>
        <p:sp>
          <p:nvSpPr>
            <p:cNvPr id="12" name="Text Box 25"/>
            <p:cNvSpPr txBox="1">
              <a:spLocks noChangeArrowheads="1"/>
            </p:cNvSpPr>
            <p:nvPr/>
          </p:nvSpPr>
          <p:spPr bwMode="auto">
            <a:xfrm>
              <a:off x="639763" y="3847834"/>
              <a:ext cx="1905000" cy="4005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36000" tIns="36000" rIns="36000" bIns="36000" anchor="ctr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70000"/>
                </a:lnSpc>
              </a:pPr>
              <a:r>
                <a:rPr lang="en-US" sz="1400">
                  <a:sym typeface="Wingdings 3" pitchFamily="18" charset="2"/>
                </a:rPr>
                <a:t>ICIC thresholds (reporting, RSRP)</a:t>
              </a:r>
            </a:p>
          </p:txBody>
        </p:sp>
        <p:sp>
          <p:nvSpPr>
            <p:cNvPr id="13" name="Text Box 26"/>
            <p:cNvSpPr txBox="1">
              <a:spLocks noChangeArrowheads="1"/>
            </p:cNvSpPr>
            <p:nvPr/>
          </p:nvSpPr>
          <p:spPr bwMode="auto">
            <a:xfrm>
              <a:off x="636587" y="4414571"/>
              <a:ext cx="1905000" cy="4005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36000" tIns="36000" rIns="36000" bIns="36000" anchor="ctr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70000"/>
                </a:lnSpc>
              </a:pPr>
              <a:r>
                <a:rPr lang="en-US" sz="1400">
                  <a:sym typeface="Wingdings 3" pitchFamily="18" charset="2"/>
                </a:rPr>
                <a:t>Parameters related to SFR, FFR schemes</a:t>
              </a:r>
            </a:p>
          </p:txBody>
        </p:sp>
        <p:grpSp>
          <p:nvGrpSpPr>
            <p:cNvPr id="14" name="Group 60"/>
            <p:cNvGrpSpPr>
              <a:grpSpLocks/>
            </p:cNvGrpSpPr>
            <p:nvPr/>
          </p:nvGrpSpPr>
          <p:grpSpPr bwMode="auto">
            <a:xfrm>
              <a:off x="4938713" y="5867400"/>
              <a:ext cx="2214562" cy="542925"/>
              <a:chOff x="4365" y="3858"/>
              <a:chExt cx="1395" cy="342"/>
            </a:xfrm>
          </p:grpSpPr>
          <p:sp>
            <p:nvSpPr>
              <p:cNvPr id="101" name="Text Box 32"/>
              <p:cNvSpPr txBox="1">
                <a:spLocks noChangeArrowheads="1"/>
              </p:cNvSpPr>
              <p:nvPr/>
            </p:nvSpPr>
            <p:spPr bwMode="auto">
              <a:xfrm rot="5400000">
                <a:off x="4892" y="3331"/>
                <a:ext cx="342" cy="1395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70000"/>
                  </a:lnSpc>
                </a:pPr>
                <a:r>
                  <a:rPr lang="en-US" sz="1200" b="1" dirty="0">
                    <a:sym typeface="Wingdings 3" pitchFamily="18" charset="2"/>
                  </a:rPr>
                  <a:t>Coverage counters/indicators</a:t>
                </a:r>
              </a:p>
            </p:txBody>
          </p:sp>
          <p:sp>
            <p:nvSpPr>
              <p:cNvPr id="102" name="Text Box 33"/>
              <p:cNvSpPr txBox="1">
                <a:spLocks noChangeArrowheads="1"/>
              </p:cNvSpPr>
              <p:nvPr/>
            </p:nvSpPr>
            <p:spPr bwMode="auto">
              <a:xfrm>
                <a:off x="4400" y="3882"/>
                <a:ext cx="498" cy="13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 anchor="ctr">
                <a:sp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70000"/>
                  </a:lnSpc>
                </a:pPr>
                <a:r>
                  <a:rPr lang="en-US" sz="1200">
                    <a:sym typeface="Wingdings 3" pitchFamily="18" charset="2"/>
                  </a:rPr>
                  <a:t>BCR</a:t>
                </a:r>
              </a:p>
            </p:txBody>
          </p:sp>
          <p:sp>
            <p:nvSpPr>
              <p:cNvPr id="103" name="Text Box 34"/>
              <p:cNvSpPr txBox="1">
                <a:spLocks noChangeArrowheads="1"/>
              </p:cNvSpPr>
              <p:nvPr/>
            </p:nvSpPr>
            <p:spPr bwMode="auto">
              <a:xfrm>
                <a:off x="4397" y="4036"/>
                <a:ext cx="499" cy="13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 anchor="ctr">
                <a:sp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70000"/>
                  </a:lnSpc>
                </a:pPr>
                <a:r>
                  <a:rPr lang="en-US" sz="1200">
                    <a:sym typeface="Wingdings 3" pitchFamily="18" charset="2"/>
                  </a:rPr>
                  <a:t>DCR</a:t>
                </a:r>
              </a:p>
            </p:txBody>
          </p:sp>
        </p:grpSp>
        <p:grpSp>
          <p:nvGrpSpPr>
            <p:cNvPr id="15" name="Group 59"/>
            <p:cNvGrpSpPr>
              <a:grpSpLocks/>
            </p:cNvGrpSpPr>
            <p:nvPr/>
          </p:nvGrpSpPr>
          <p:grpSpPr bwMode="auto">
            <a:xfrm>
              <a:off x="4935539" y="2120900"/>
              <a:ext cx="2732088" cy="1858963"/>
              <a:chOff x="2155" y="1360"/>
              <a:chExt cx="1721" cy="1171"/>
            </a:xfrm>
          </p:grpSpPr>
          <p:sp>
            <p:nvSpPr>
              <p:cNvPr id="93" name="Text Box 27"/>
              <p:cNvSpPr txBox="1">
                <a:spLocks noChangeArrowheads="1"/>
              </p:cNvSpPr>
              <p:nvPr/>
            </p:nvSpPr>
            <p:spPr bwMode="auto">
              <a:xfrm rot="5400000">
                <a:off x="2692" y="1347"/>
                <a:ext cx="648" cy="172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70000"/>
                  </a:lnSpc>
                </a:pPr>
                <a:r>
                  <a:rPr lang="en-US" sz="1200" b="1">
                    <a:sym typeface="Wingdings 3" pitchFamily="18" charset="2"/>
                  </a:rPr>
                  <a:t>Traffic/capacity counters/indicators</a:t>
                </a:r>
              </a:p>
            </p:txBody>
          </p:sp>
          <p:sp>
            <p:nvSpPr>
              <p:cNvPr id="94" name="Text Box 29"/>
              <p:cNvSpPr txBox="1">
                <a:spLocks noChangeArrowheads="1"/>
              </p:cNvSpPr>
              <p:nvPr/>
            </p:nvSpPr>
            <p:spPr bwMode="auto">
              <a:xfrm>
                <a:off x="2182" y="1916"/>
                <a:ext cx="928" cy="13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 anchor="ctr">
                <a:sp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70000"/>
                  </a:lnSpc>
                </a:pPr>
                <a:r>
                  <a:rPr lang="en-US" sz="1200">
                    <a:sym typeface="Wingdings 3" pitchFamily="18" charset="2"/>
                  </a:rPr>
                  <a:t>Avg. throughput</a:t>
                </a:r>
              </a:p>
            </p:txBody>
          </p:sp>
          <p:sp>
            <p:nvSpPr>
              <p:cNvPr id="95" name="Text Box 30"/>
              <p:cNvSpPr txBox="1">
                <a:spLocks noChangeArrowheads="1"/>
              </p:cNvSpPr>
              <p:nvPr/>
            </p:nvSpPr>
            <p:spPr bwMode="auto">
              <a:xfrm>
                <a:off x="2174" y="2118"/>
                <a:ext cx="928" cy="13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 anchor="ctr">
                <a:sp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70000"/>
                  </a:lnSpc>
                </a:pPr>
                <a:r>
                  <a:rPr lang="en-US" sz="1200">
                    <a:sym typeface="Wingdings 3" pitchFamily="18" charset="2"/>
                  </a:rPr>
                  <a:t>Number of calls</a:t>
                </a:r>
              </a:p>
            </p:txBody>
          </p:sp>
          <p:sp>
            <p:nvSpPr>
              <p:cNvPr id="96" name="Text Box 31"/>
              <p:cNvSpPr txBox="1">
                <a:spLocks noChangeArrowheads="1"/>
              </p:cNvSpPr>
              <p:nvPr/>
            </p:nvSpPr>
            <p:spPr bwMode="auto">
              <a:xfrm>
                <a:off x="2178" y="2279"/>
                <a:ext cx="928" cy="223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 anchor="ctr">
                <a:sp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70000"/>
                  </a:lnSpc>
                </a:pPr>
                <a:r>
                  <a:rPr lang="en-US" sz="1200">
                    <a:sym typeface="Wingdings 3" pitchFamily="18" charset="2"/>
                  </a:rPr>
                  <a:t>hours and/or data communicated</a:t>
                </a:r>
              </a:p>
            </p:txBody>
          </p:sp>
          <p:sp>
            <p:nvSpPr>
              <p:cNvPr id="97" name="Text Box 35"/>
              <p:cNvSpPr txBox="1">
                <a:spLocks noChangeArrowheads="1"/>
              </p:cNvSpPr>
              <p:nvPr/>
            </p:nvSpPr>
            <p:spPr bwMode="auto">
              <a:xfrm rot="5400000">
                <a:off x="2436" y="1079"/>
                <a:ext cx="726" cy="128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70000"/>
                  </a:lnSpc>
                </a:pPr>
                <a:r>
                  <a:rPr lang="en-US" sz="1200" b="1">
                    <a:sym typeface="Wingdings 3" pitchFamily="18" charset="2"/>
                  </a:rPr>
                  <a:t>QoS counters/indicators</a:t>
                </a:r>
              </a:p>
            </p:txBody>
          </p:sp>
          <p:sp>
            <p:nvSpPr>
              <p:cNvPr id="98" name="Text Box 36"/>
              <p:cNvSpPr txBox="1">
                <a:spLocks noChangeArrowheads="1"/>
              </p:cNvSpPr>
              <p:nvPr/>
            </p:nvSpPr>
            <p:spPr bwMode="auto">
              <a:xfrm>
                <a:off x="2183" y="1397"/>
                <a:ext cx="930" cy="13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 anchor="ctr">
                <a:sp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70000"/>
                  </a:lnSpc>
                </a:pPr>
                <a:r>
                  <a:rPr lang="en-US" sz="1200">
                    <a:sym typeface="Wingdings 3" pitchFamily="18" charset="2"/>
                  </a:rPr>
                  <a:t>BER</a:t>
                </a:r>
              </a:p>
            </p:txBody>
          </p:sp>
          <p:sp>
            <p:nvSpPr>
              <p:cNvPr id="99" name="Text Box 37"/>
              <p:cNvSpPr txBox="1">
                <a:spLocks noChangeArrowheads="1"/>
              </p:cNvSpPr>
              <p:nvPr/>
            </p:nvSpPr>
            <p:spPr bwMode="auto">
              <a:xfrm>
                <a:off x="2182" y="1556"/>
                <a:ext cx="928" cy="13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 anchor="ctr">
                <a:sp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70000"/>
                  </a:lnSpc>
                </a:pPr>
                <a:r>
                  <a:rPr lang="en-US" sz="1200">
                    <a:sym typeface="Wingdings 3" pitchFamily="18" charset="2"/>
                  </a:rPr>
                  <a:t>BLER</a:t>
                </a:r>
              </a:p>
            </p:txBody>
          </p:sp>
          <p:sp>
            <p:nvSpPr>
              <p:cNvPr id="100" name="Text Box 42"/>
              <p:cNvSpPr txBox="1">
                <a:spLocks noChangeArrowheads="1"/>
              </p:cNvSpPr>
              <p:nvPr/>
            </p:nvSpPr>
            <p:spPr bwMode="auto">
              <a:xfrm>
                <a:off x="2178" y="1714"/>
                <a:ext cx="928" cy="13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 anchor="ctr">
                <a:sp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70000"/>
                  </a:lnSpc>
                </a:pPr>
                <a:r>
                  <a:rPr lang="en-US" sz="1200">
                    <a:sym typeface="Wingdings 3" pitchFamily="18" charset="2"/>
                  </a:rPr>
                  <a:t>Outage</a:t>
                </a:r>
              </a:p>
            </p:txBody>
          </p:sp>
        </p:grpSp>
        <p:grpSp>
          <p:nvGrpSpPr>
            <p:cNvPr id="16" name="Group 64"/>
            <p:cNvGrpSpPr>
              <a:grpSpLocks/>
            </p:cNvGrpSpPr>
            <p:nvPr/>
          </p:nvGrpSpPr>
          <p:grpSpPr bwMode="auto">
            <a:xfrm>
              <a:off x="4946650" y="703263"/>
              <a:ext cx="3759200" cy="1371600"/>
              <a:chOff x="2048" y="449"/>
              <a:chExt cx="2368" cy="864"/>
            </a:xfrm>
          </p:grpSpPr>
          <p:sp>
            <p:nvSpPr>
              <p:cNvPr id="88" name="Text Box 43"/>
              <p:cNvSpPr txBox="1">
                <a:spLocks noChangeArrowheads="1"/>
              </p:cNvSpPr>
              <p:nvPr/>
            </p:nvSpPr>
            <p:spPr bwMode="auto">
              <a:xfrm rot="5400000">
                <a:off x="2800" y="-303"/>
                <a:ext cx="864" cy="236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70000"/>
                  </a:lnSpc>
                </a:pPr>
                <a:r>
                  <a:rPr lang="en-US" sz="1200" b="1" dirty="0">
                    <a:sym typeface="Wingdings 3" pitchFamily="18" charset="2"/>
                  </a:rPr>
                  <a:t>HO related counters/indicators</a:t>
                </a:r>
              </a:p>
            </p:txBody>
          </p:sp>
          <p:sp>
            <p:nvSpPr>
              <p:cNvPr id="89" name="Text Box 44"/>
              <p:cNvSpPr txBox="1">
                <a:spLocks noChangeArrowheads="1"/>
              </p:cNvSpPr>
              <p:nvPr/>
            </p:nvSpPr>
            <p:spPr bwMode="auto">
              <a:xfrm>
                <a:off x="2070" y="482"/>
                <a:ext cx="1946" cy="30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 anchor="ctr">
                <a:sp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70000"/>
                  </a:lnSpc>
                </a:pPr>
                <a:r>
                  <a:rPr lang="en-US" sz="1200" dirty="0">
                    <a:sym typeface="Wingdings 3" pitchFamily="18" charset="2"/>
                  </a:rPr>
                  <a:t>Indicators/counters composed for too late HOs, too early HOs, HOs to a wrong cell and HOs subsequent to a connection setup</a:t>
                </a:r>
              </a:p>
            </p:txBody>
          </p:sp>
          <p:sp>
            <p:nvSpPr>
              <p:cNvPr id="90" name="Text Box 45"/>
              <p:cNvSpPr txBox="1">
                <a:spLocks noChangeArrowheads="1"/>
              </p:cNvSpPr>
              <p:nvPr/>
            </p:nvSpPr>
            <p:spPr bwMode="auto">
              <a:xfrm>
                <a:off x="2068" y="811"/>
                <a:ext cx="1963" cy="13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 anchor="ctr">
                <a:sp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70000"/>
                  </a:lnSpc>
                </a:pPr>
                <a:r>
                  <a:rPr lang="en-US" sz="1200" dirty="0">
                    <a:sym typeface="Wingdings 3" pitchFamily="18" charset="2"/>
                  </a:rPr>
                  <a:t>Number of HOs (</a:t>
                </a:r>
                <a:r>
                  <a:rPr lang="en-US" sz="1200" dirty="0" err="1">
                    <a:sym typeface="Wingdings 3" pitchFamily="18" charset="2"/>
                  </a:rPr>
                  <a:t>incoming+outgoing</a:t>
                </a:r>
                <a:r>
                  <a:rPr lang="en-US" sz="1200" dirty="0">
                    <a:sym typeface="Wingdings 3" pitchFamily="18" charset="2"/>
                  </a:rPr>
                  <a:t> etc.)</a:t>
                </a:r>
              </a:p>
            </p:txBody>
          </p:sp>
          <p:sp>
            <p:nvSpPr>
              <p:cNvPr id="91" name="Text Box 46"/>
              <p:cNvSpPr txBox="1">
                <a:spLocks noChangeArrowheads="1"/>
              </p:cNvSpPr>
              <p:nvPr/>
            </p:nvSpPr>
            <p:spPr bwMode="auto">
              <a:xfrm>
                <a:off x="2072" y="977"/>
                <a:ext cx="1333" cy="13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 anchor="ctr">
                <a:sp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70000"/>
                  </a:lnSpc>
                </a:pPr>
                <a:r>
                  <a:rPr lang="en-US" sz="1200" dirty="0">
                    <a:sym typeface="Wingdings 3" pitchFamily="18" charset="2"/>
                  </a:rPr>
                  <a:t>Ping-pong HOs</a:t>
                </a:r>
              </a:p>
            </p:txBody>
          </p:sp>
          <p:sp>
            <p:nvSpPr>
              <p:cNvPr id="92" name="Text Box 47"/>
              <p:cNvSpPr txBox="1">
                <a:spLocks noChangeArrowheads="1"/>
              </p:cNvSpPr>
              <p:nvPr/>
            </p:nvSpPr>
            <p:spPr bwMode="auto">
              <a:xfrm>
                <a:off x="2070" y="1143"/>
                <a:ext cx="1333" cy="13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 anchor="ctr">
                <a:sp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70000"/>
                  </a:lnSpc>
                </a:pPr>
                <a:r>
                  <a:rPr lang="en-US" sz="1200">
                    <a:sym typeface="Wingdings 3" pitchFamily="18" charset="2"/>
                  </a:rPr>
                  <a:t>HOSR</a:t>
                </a:r>
              </a:p>
            </p:txBody>
          </p:sp>
        </p:grpSp>
        <p:grpSp>
          <p:nvGrpSpPr>
            <p:cNvPr id="17" name="Group 61"/>
            <p:cNvGrpSpPr>
              <a:grpSpLocks/>
            </p:cNvGrpSpPr>
            <p:nvPr/>
          </p:nvGrpSpPr>
          <p:grpSpPr bwMode="auto">
            <a:xfrm>
              <a:off x="4945063" y="5026025"/>
              <a:ext cx="2235200" cy="800100"/>
              <a:chOff x="2131" y="3556"/>
              <a:chExt cx="1408" cy="504"/>
            </a:xfrm>
          </p:grpSpPr>
          <p:sp>
            <p:nvSpPr>
              <p:cNvPr id="84" name="Text Box 48"/>
              <p:cNvSpPr txBox="1">
                <a:spLocks noChangeArrowheads="1"/>
              </p:cNvSpPr>
              <p:nvPr/>
            </p:nvSpPr>
            <p:spPr bwMode="auto">
              <a:xfrm rot="5400000">
                <a:off x="2583" y="3104"/>
                <a:ext cx="504" cy="140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70000"/>
                  </a:lnSpc>
                </a:pPr>
                <a:r>
                  <a:rPr lang="en-US" sz="1200" b="1">
                    <a:sym typeface="Wingdings 3" pitchFamily="18" charset="2"/>
                  </a:rPr>
                  <a:t>Delay counters/indicators</a:t>
                </a:r>
              </a:p>
            </p:txBody>
          </p:sp>
          <p:sp>
            <p:nvSpPr>
              <p:cNvPr id="85" name="Text Box 49"/>
              <p:cNvSpPr txBox="1">
                <a:spLocks noChangeArrowheads="1"/>
              </p:cNvSpPr>
              <p:nvPr/>
            </p:nvSpPr>
            <p:spPr bwMode="auto">
              <a:xfrm>
                <a:off x="2160" y="3581"/>
                <a:ext cx="929" cy="13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 anchor="ctr">
                <a:sp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70000"/>
                  </a:lnSpc>
                </a:pPr>
                <a:r>
                  <a:rPr lang="en-US" sz="1200">
                    <a:sym typeface="Wingdings 3" pitchFamily="18" charset="2"/>
                  </a:rPr>
                  <a:t>Access delay</a:t>
                </a:r>
              </a:p>
            </p:txBody>
          </p:sp>
          <p:sp>
            <p:nvSpPr>
              <p:cNvPr id="86" name="Text Box 50"/>
              <p:cNvSpPr txBox="1">
                <a:spLocks noChangeArrowheads="1"/>
              </p:cNvSpPr>
              <p:nvPr/>
            </p:nvSpPr>
            <p:spPr bwMode="auto">
              <a:xfrm>
                <a:off x="2157" y="3740"/>
                <a:ext cx="931" cy="13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 anchor="ctr">
                <a:sp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70000"/>
                  </a:lnSpc>
                </a:pPr>
                <a:r>
                  <a:rPr lang="en-US" sz="1200">
                    <a:sym typeface="Wingdings 3" pitchFamily="18" charset="2"/>
                  </a:rPr>
                  <a:t>Call setup delay</a:t>
                </a:r>
              </a:p>
            </p:txBody>
          </p:sp>
          <p:sp>
            <p:nvSpPr>
              <p:cNvPr id="87" name="Text Box 51"/>
              <p:cNvSpPr txBox="1">
                <a:spLocks noChangeArrowheads="1"/>
              </p:cNvSpPr>
              <p:nvPr/>
            </p:nvSpPr>
            <p:spPr bwMode="auto">
              <a:xfrm>
                <a:off x="2156" y="3900"/>
                <a:ext cx="929" cy="13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 anchor="ctr">
                <a:sp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70000"/>
                  </a:lnSpc>
                </a:pPr>
                <a:r>
                  <a:rPr lang="en-US" sz="1200">
                    <a:sym typeface="Wingdings 3" pitchFamily="18" charset="2"/>
                  </a:rPr>
                  <a:t>HO delay</a:t>
                </a:r>
              </a:p>
            </p:txBody>
          </p:sp>
        </p:grpSp>
        <p:grpSp>
          <p:nvGrpSpPr>
            <p:cNvPr id="18" name="Group 63"/>
            <p:cNvGrpSpPr>
              <a:grpSpLocks/>
            </p:cNvGrpSpPr>
            <p:nvPr/>
          </p:nvGrpSpPr>
          <p:grpSpPr bwMode="auto">
            <a:xfrm>
              <a:off x="4930775" y="4010034"/>
              <a:ext cx="2439988" cy="981077"/>
              <a:chOff x="2128" y="2796"/>
              <a:chExt cx="1537" cy="618"/>
            </a:xfrm>
          </p:grpSpPr>
          <p:sp>
            <p:nvSpPr>
              <p:cNvPr id="80" name="Text Box 39"/>
              <p:cNvSpPr txBox="1">
                <a:spLocks noChangeArrowheads="1"/>
              </p:cNvSpPr>
              <p:nvPr/>
            </p:nvSpPr>
            <p:spPr bwMode="auto">
              <a:xfrm>
                <a:off x="2128" y="2955"/>
                <a:ext cx="1488" cy="13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 anchor="ctr">
                <a:sp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70000"/>
                  </a:lnSpc>
                </a:pPr>
                <a:r>
                  <a:rPr lang="en-US" sz="1200">
                    <a:sym typeface="Wingdings 3" pitchFamily="18" charset="2"/>
                  </a:rPr>
                  <a:t>System/cell load information</a:t>
                </a:r>
              </a:p>
            </p:txBody>
          </p:sp>
          <p:sp>
            <p:nvSpPr>
              <p:cNvPr id="81" name="Text Box 40"/>
              <p:cNvSpPr txBox="1">
                <a:spLocks noChangeArrowheads="1"/>
              </p:cNvSpPr>
              <p:nvPr/>
            </p:nvSpPr>
            <p:spPr bwMode="auto">
              <a:xfrm>
                <a:off x="2132" y="3114"/>
                <a:ext cx="929" cy="13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 anchor="ctr">
                <a:sp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70000"/>
                  </a:lnSpc>
                </a:pPr>
                <a:r>
                  <a:rPr lang="en-US" sz="1200">
                    <a:sym typeface="Wingdings 3" pitchFamily="18" charset="2"/>
                  </a:rPr>
                  <a:t>Energy expenses</a:t>
                </a:r>
              </a:p>
            </p:txBody>
          </p:sp>
          <p:sp>
            <p:nvSpPr>
              <p:cNvPr id="82" name="Text Box 41"/>
              <p:cNvSpPr txBox="1">
                <a:spLocks noChangeArrowheads="1"/>
              </p:cNvSpPr>
              <p:nvPr/>
            </p:nvSpPr>
            <p:spPr bwMode="auto">
              <a:xfrm>
                <a:off x="2136" y="3275"/>
                <a:ext cx="1529" cy="13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 anchor="ctr">
                <a:sp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70000"/>
                  </a:lnSpc>
                </a:pPr>
                <a:r>
                  <a:rPr lang="en-US" sz="1200">
                    <a:sym typeface="Wingdings 3" pitchFamily="18" charset="2"/>
                  </a:rPr>
                  <a:t>OPEX linked to energy expenses</a:t>
                </a:r>
              </a:p>
            </p:txBody>
          </p:sp>
          <p:sp>
            <p:nvSpPr>
              <p:cNvPr id="83" name="Text Box 52"/>
              <p:cNvSpPr txBox="1">
                <a:spLocks noChangeArrowheads="1"/>
              </p:cNvSpPr>
              <p:nvPr/>
            </p:nvSpPr>
            <p:spPr bwMode="auto">
              <a:xfrm>
                <a:off x="2131" y="2796"/>
                <a:ext cx="931" cy="13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36000" tIns="36000" rIns="36000" bIns="36000" anchor="ctr">
                <a:sp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70000"/>
                  </a:lnSpc>
                </a:pPr>
                <a:r>
                  <a:rPr lang="en-US" sz="1200">
                    <a:sym typeface="Wingdings 3" pitchFamily="18" charset="2"/>
                  </a:rPr>
                  <a:t>CSSR</a:t>
                </a:r>
              </a:p>
            </p:txBody>
          </p:sp>
        </p:grpSp>
        <p:sp>
          <p:nvSpPr>
            <p:cNvPr id="19" name="Line 65"/>
            <p:cNvSpPr>
              <a:spLocks noChangeShapeType="1"/>
            </p:cNvSpPr>
            <p:nvPr/>
          </p:nvSpPr>
          <p:spPr bwMode="auto">
            <a:xfrm>
              <a:off x="2038350" y="1638300"/>
              <a:ext cx="2895600" cy="45053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" name="Line 66"/>
            <p:cNvSpPr>
              <a:spLocks noChangeShapeType="1"/>
            </p:cNvSpPr>
            <p:nvPr/>
          </p:nvSpPr>
          <p:spPr bwMode="auto">
            <a:xfrm>
              <a:off x="2162175" y="2219325"/>
              <a:ext cx="2771775" cy="39338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" name="Line 67"/>
            <p:cNvSpPr>
              <a:spLocks noChangeShapeType="1"/>
            </p:cNvSpPr>
            <p:nvPr/>
          </p:nvSpPr>
          <p:spPr bwMode="auto">
            <a:xfrm>
              <a:off x="2152650" y="2676525"/>
              <a:ext cx="2790825" cy="34575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2" name="Line 68"/>
            <p:cNvSpPr>
              <a:spLocks noChangeShapeType="1"/>
            </p:cNvSpPr>
            <p:nvPr/>
          </p:nvSpPr>
          <p:spPr bwMode="auto">
            <a:xfrm>
              <a:off x="1981200" y="1190625"/>
              <a:ext cx="2962275" cy="4933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3" name="Line 69"/>
            <p:cNvSpPr>
              <a:spLocks noChangeShapeType="1"/>
            </p:cNvSpPr>
            <p:nvPr/>
          </p:nvSpPr>
          <p:spPr bwMode="auto">
            <a:xfrm>
              <a:off x="2619375" y="3486150"/>
              <a:ext cx="2324100" cy="2647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4" name="Line 70"/>
            <p:cNvSpPr>
              <a:spLocks noChangeShapeType="1"/>
            </p:cNvSpPr>
            <p:nvPr/>
          </p:nvSpPr>
          <p:spPr bwMode="auto">
            <a:xfrm>
              <a:off x="1981200" y="1204913"/>
              <a:ext cx="2943225" cy="2257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5" name="Line 71"/>
            <p:cNvSpPr>
              <a:spLocks noChangeShapeType="1"/>
            </p:cNvSpPr>
            <p:nvPr/>
          </p:nvSpPr>
          <p:spPr bwMode="auto">
            <a:xfrm>
              <a:off x="2038350" y="1657350"/>
              <a:ext cx="2895600" cy="18097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6" name="Line 72"/>
            <p:cNvSpPr>
              <a:spLocks noChangeShapeType="1"/>
            </p:cNvSpPr>
            <p:nvPr/>
          </p:nvSpPr>
          <p:spPr bwMode="auto">
            <a:xfrm>
              <a:off x="2162175" y="2238375"/>
              <a:ext cx="2781300" cy="12477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7" name="Line 73"/>
            <p:cNvSpPr>
              <a:spLocks noChangeShapeType="1"/>
            </p:cNvSpPr>
            <p:nvPr/>
          </p:nvSpPr>
          <p:spPr bwMode="auto">
            <a:xfrm>
              <a:off x="2152650" y="2686050"/>
              <a:ext cx="2790825" cy="809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8" name="Line 74"/>
            <p:cNvSpPr>
              <a:spLocks noChangeShapeType="1"/>
            </p:cNvSpPr>
            <p:nvPr/>
          </p:nvSpPr>
          <p:spPr bwMode="auto">
            <a:xfrm>
              <a:off x="2619375" y="3505200"/>
              <a:ext cx="23336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9" name="Line 75"/>
            <p:cNvSpPr>
              <a:spLocks noChangeShapeType="1"/>
            </p:cNvSpPr>
            <p:nvPr/>
          </p:nvSpPr>
          <p:spPr bwMode="auto">
            <a:xfrm>
              <a:off x="1981200" y="1209675"/>
              <a:ext cx="2952750" cy="3419475"/>
            </a:xfrm>
            <a:prstGeom prst="line">
              <a:avLst/>
            </a:prstGeom>
            <a:noFill/>
            <a:ln w="9525">
              <a:solidFill>
                <a:srgbClr val="00CC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0" name="Line 76"/>
            <p:cNvSpPr>
              <a:spLocks noChangeShapeType="1"/>
            </p:cNvSpPr>
            <p:nvPr/>
          </p:nvSpPr>
          <p:spPr bwMode="auto">
            <a:xfrm>
              <a:off x="2038350" y="1676400"/>
              <a:ext cx="2895600" cy="2971800"/>
            </a:xfrm>
            <a:prstGeom prst="line">
              <a:avLst/>
            </a:prstGeom>
            <a:noFill/>
            <a:ln w="9525">
              <a:solidFill>
                <a:srgbClr val="00CC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1" name="Line 77"/>
            <p:cNvSpPr>
              <a:spLocks noChangeShapeType="1"/>
            </p:cNvSpPr>
            <p:nvPr/>
          </p:nvSpPr>
          <p:spPr bwMode="auto">
            <a:xfrm>
              <a:off x="2162175" y="2247900"/>
              <a:ext cx="2781300" cy="2409825"/>
            </a:xfrm>
            <a:prstGeom prst="line">
              <a:avLst/>
            </a:prstGeom>
            <a:noFill/>
            <a:ln w="9525">
              <a:solidFill>
                <a:srgbClr val="00CC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2" name="Line 78"/>
            <p:cNvSpPr>
              <a:spLocks noChangeShapeType="1"/>
            </p:cNvSpPr>
            <p:nvPr/>
          </p:nvSpPr>
          <p:spPr bwMode="auto">
            <a:xfrm>
              <a:off x="2276475" y="3019425"/>
              <a:ext cx="2657475" cy="1638300"/>
            </a:xfrm>
            <a:prstGeom prst="line">
              <a:avLst/>
            </a:prstGeom>
            <a:noFill/>
            <a:ln w="9525">
              <a:solidFill>
                <a:srgbClr val="00CC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3" name="Line 79"/>
            <p:cNvSpPr>
              <a:spLocks noChangeShapeType="1"/>
            </p:cNvSpPr>
            <p:nvPr/>
          </p:nvSpPr>
          <p:spPr bwMode="auto">
            <a:xfrm>
              <a:off x="1981200" y="1200150"/>
              <a:ext cx="2962275" cy="3686175"/>
            </a:xfrm>
            <a:prstGeom prst="line">
              <a:avLst/>
            </a:prstGeom>
            <a:noFill/>
            <a:ln w="9525">
              <a:solidFill>
                <a:srgbClr val="00CC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4" name="Line 80"/>
            <p:cNvSpPr>
              <a:spLocks noChangeShapeType="1"/>
            </p:cNvSpPr>
            <p:nvPr/>
          </p:nvSpPr>
          <p:spPr bwMode="auto">
            <a:xfrm>
              <a:off x="2038350" y="1666875"/>
              <a:ext cx="2905125" cy="3228975"/>
            </a:xfrm>
            <a:prstGeom prst="line">
              <a:avLst/>
            </a:prstGeom>
            <a:noFill/>
            <a:ln w="9525">
              <a:solidFill>
                <a:srgbClr val="00CC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5" name="Line 81"/>
            <p:cNvSpPr>
              <a:spLocks noChangeShapeType="1"/>
            </p:cNvSpPr>
            <p:nvPr/>
          </p:nvSpPr>
          <p:spPr bwMode="auto">
            <a:xfrm>
              <a:off x="2162175" y="2247900"/>
              <a:ext cx="2771775" cy="2647950"/>
            </a:xfrm>
            <a:prstGeom prst="line">
              <a:avLst/>
            </a:prstGeom>
            <a:noFill/>
            <a:ln w="9525">
              <a:solidFill>
                <a:srgbClr val="00CC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6" name="Line 82"/>
            <p:cNvSpPr>
              <a:spLocks noChangeShapeType="1"/>
            </p:cNvSpPr>
            <p:nvPr/>
          </p:nvSpPr>
          <p:spPr bwMode="auto">
            <a:xfrm>
              <a:off x="2276475" y="3028950"/>
              <a:ext cx="2667000" cy="1876425"/>
            </a:xfrm>
            <a:prstGeom prst="line">
              <a:avLst/>
            </a:prstGeom>
            <a:noFill/>
            <a:ln w="9525">
              <a:solidFill>
                <a:srgbClr val="00CC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7" name="Line 84"/>
            <p:cNvSpPr>
              <a:spLocks noChangeShapeType="1"/>
            </p:cNvSpPr>
            <p:nvPr/>
          </p:nvSpPr>
          <p:spPr bwMode="auto">
            <a:xfrm>
              <a:off x="1978025" y="1168400"/>
              <a:ext cx="2943225" cy="2257425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8" name="Line 86"/>
            <p:cNvSpPr>
              <a:spLocks noChangeShapeType="1"/>
            </p:cNvSpPr>
            <p:nvPr/>
          </p:nvSpPr>
          <p:spPr bwMode="auto">
            <a:xfrm>
              <a:off x="2159000" y="2206625"/>
              <a:ext cx="2781300" cy="1247775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9" name="Line 87"/>
            <p:cNvSpPr>
              <a:spLocks noChangeShapeType="1"/>
            </p:cNvSpPr>
            <p:nvPr/>
          </p:nvSpPr>
          <p:spPr bwMode="auto">
            <a:xfrm>
              <a:off x="2276475" y="3028950"/>
              <a:ext cx="2676525" cy="447675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0" name="Line 88"/>
            <p:cNvSpPr>
              <a:spLocks noChangeShapeType="1"/>
            </p:cNvSpPr>
            <p:nvPr/>
          </p:nvSpPr>
          <p:spPr bwMode="auto">
            <a:xfrm>
              <a:off x="1981200" y="1181100"/>
              <a:ext cx="2952750" cy="1476375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1" name="Line 89"/>
            <p:cNvSpPr>
              <a:spLocks noChangeShapeType="1"/>
            </p:cNvSpPr>
            <p:nvPr/>
          </p:nvSpPr>
          <p:spPr bwMode="auto">
            <a:xfrm>
              <a:off x="2162175" y="2228850"/>
              <a:ext cx="2771775" cy="447675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2" name="Line 90"/>
            <p:cNvSpPr>
              <a:spLocks noChangeShapeType="1"/>
            </p:cNvSpPr>
            <p:nvPr/>
          </p:nvSpPr>
          <p:spPr bwMode="auto">
            <a:xfrm flipV="1">
              <a:off x="2266950" y="2686050"/>
              <a:ext cx="2667000" cy="34290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3" name="Line 91"/>
            <p:cNvSpPr>
              <a:spLocks noChangeShapeType="1"/>
            </p:cNvSpPr>
            <p:nvPr/>
          </p:nvSpPr>
          <p:spPr bwMode="auto">
            <a:xfrm>
              <a:off x="1981200" y="1190625"/>
              <a:ext cx="2952750" cy="0"/>
            </a:xfrm>
            <a:prstGeom prst="line">
              <a:avLst/>
            </a:prstGeom>
            <a:noFill/>
            <a:ln w="9525">
              <a:solidFill>
                <a:srgbClr val="66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4" name="Line 99"/>
            <p:cNvSpPr>
              <a:spLocks noChangeShapeType="1"/>
            </p:cNvSpPr>
            <p:nvPr/>
          </p:nvSpPr>
          <p:spPr bwMode="auto">
            <a:xfrm>
              <a:off x="2003425" y="1146175"/>
              <a:ext cx="2943225" cy="2257425"/>
            </a:xfrm>
            <a:prstGeom prst="line">
              <a:avLst/>
            </a:prstGeom>
            <a:noFill/>
            <a:ln w="9525">
              <a:solidFill>
                <a:srgbClr val="00CC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5" name="Line 100"/>
            <p:cNvSpPr>
              <a:spLocks noChangeShapeType="1"/>
            </p:cNvSpPr>
            <p:nvPr/>
          </p:nvSpPr>
          <p:spPr bwMode="auto">
            <a:xfrm>
              <a:off x="2054225" y="1625600"/>
              <a:ext cx="2895600" cy="1809750"/>
            </a:xfrm>
            <a:prstGeom prst="line">
              <a:avLst/>
            </a:prstGeom>
            <a:noFill/>
            <a:ln w="9525">
              <a:solidFill>
                <a:srgbClr val="00CC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6" name="Line 102"/>
            <p:cNvSpPr>
              <a:spLocks noChangeShapeType="1"/>
            </p:cNvSpPr>
            <p:nvPr/>
          </p:nvSpPr>
          <p:spPr bwMode="auto">
            <a:xfrm>
              <a:off x="2165350" y="2174875"/>
              <a:ext cx="2781300" cy="1247775"/>
            </a:xfrm>
            <a:prstGeom prst="line">
              <a:avLst/>
            </a:prstGeom>
            <a:noFill/>
            <a:ln w="9525">
              <a:solidFill>
                <a:srgbClr val="00CC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7" name="Line 103"/>
            <p:cNvSpPr>
              <a:spLocks noChangeShapeType="1"/>
            </p:cNvSpPr>
            <p:nvPr/>
          </p:nvSpPr>
          <p:spPr bwMode="auto">
            <a:xfrm>
              <a:off x="2282825" y="2987675"/>
              <a:ext cx="2676525" cy="447675"/>
            </a:xfrm>
            <a:prstGeom prst="line">
              <a:avLst/>
            </a:prstGeom>
            <a:noFill/>
            <a:ln w="9525">
              <a:solidFill>
                <a:srgbClr val="00CC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8" name="Line 104"/>
            <p:cNvSpPr>
              <a:spLocks noChangeShapeType="1"/>
            </p:cNvSpPr>
            <p:nvPr/>
          </p:nvSpPr>
          <p:spPr bwMode="auto">
            <a:xfrm>
              <a:off x="2625725" y="3540125"/>
              <a:ext cx="2333625" cy="0"/>
            </a:xfrm>
            <a:prstGeom prst="line">
              <a:avLst/>
            </a:prstGeom>
            <a:noFill/>
            <a:ln w="9525">
              <a:solidFill>
                <a:srgbClr val="00CC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9" name="Line 105"/>
            <p:cNvSpPr>
              <a:spLocks noChangeShapeType="1"/>
            </p:cNvSpPr>
            <p:nvPr/>
          </p:nvSpPr>
          <p:spPr bwMode="auto">
            <a:xfrm flipV="1">
              <a:off x="2524125" y="3533775"/>
              <a:ext cx="2409825" cy="164782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0" name="Line 106"/>
            <p:cNvSpPr>
              <a:spLocks noChangeShapeType="1"/>
            </p:cNvSpPr>
            <p:nvPr/>
          </p:nvSpPr>
          <p:spPr bwMode="auto">
            <a:xfrm>
              <a:off x="2524125" y="5172075"/>
              <a:ext cx="2409825" cy="2667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1" name="Line 107"/>
            <p:cNvSpPr>
              <a:spLocks noChangeShapeType="1"/>
            </p:cNvSpPr>
            <p:nvPr/>
          </p:nvSpPr>
          <p:spPr bwMode="auto">
            <a:xfrm flipV="1">
              <a:off x="2533650" y="4114800"/>
              <a:ext cx="2409825" cy="105727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2" name="Line 108"/>
            <p:cNvSpPr>
              <a:spLocks noChangeShapeType="1"/>
            </p:cNvSpPr>
            <p:nvPr/>
          </p:nvSpPr>
          <p:spPr bwMode="auto">
            <a:xfrm flipV="1">
              <a:off x="2533650" y="1876425"/>
              <a:ext cx="2533650" cy="329565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3" name="Line 110"/>
            <p:cNvSpPr>
              <a:spLocks noChangeShapeType="1"/>
            </p:cNvSpPr>
            <p:nvPr/>
          </p:nvSpPr>
          <p:spPr bwMode="auto">
            <a:xfrm flipV="1">
              <a:off x="2619375" y="2676525"/>
              <a:ext cx="2305050" cy="838200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4" name="Line 111"/>
            <p:cNvSpPr>
              <a:spLocks noChangeShapeType="1"/>
            </p:cNvSpPr>
            <p:nvPr/>
          </p:nvSpPr>
          <p:spPr bwMode="auto">
            <a:xfrm>
              <a:off x="2641600" y="3565525"/>
              <a:ext cx="2333625" cy="0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5" name="Line 112"/>
            <p:cNvSpPr>
              <a:spLocks noChangeShapeType="1"/>
            </p:cNvSpPr>
            <p:nvPr/>
          </p:nvSpPr>
          <p:spPr bwMode="auto">
            <a:xfrm flipV="1">
              <a:off x="2543175" y="2676525"/>
              <a:ext cx="2381250" cy="1362075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6" name="Line 113"/>
            <p:cNvSpPr>
              <a:spLocks noChangeShapeType="1"/>
            </p:cNvSpPr>
            <p:nvPr/>
          </p:nvSpPr>
          <p:spPr bwMode="auto">
            <a:xfrm flipV="1">
              <a:off x="2543175" y="3552825"/>
              <a:ext cx="2371725" cy="495300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7" name="Line 114"/>
            <p:cNvSpPr>
              <a:spLocks noChangeShapeType="1"/>
            </p:cNvSpPr>
            <p:nvPr/>
          </p:nvSpPr>
          <p:spPr bwMode="auto">
            <a:xfrm flipV="1">
              <a:off x="2543175" y="2676525"/>
              <a:ext cx="2390775" cy="1933575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8" name="Line 115"/>
            <p:cNvSpPr>
              <a:spLocks noChangeShapeType="1"/>
            </p:cNvSpPr>
            <p:nvPr/>
          </p:nvSpPr>
          <p:spPr bwMode="auto">
            <a:xfrm flipV="1">
              <a:off x="2543175" y="3533775"/>
              <a:ext cx="2390775" cy="1076325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grpSp>
          <p:nvGrpSpPr>
            <p:cNvPr id="59" name="Group 118"/>
            <p:cNvGrpSpPr>
              <a:grpSpLocks/>
            </p:cNvGrpSpPr>
            <p:nvPr/>
          </p:nvGrpSpPr>
          <p:grpSpPr bwMode="auto">
            <a:xfrm>
              <a:off x="798587" y="5543559"/>
              <a:ext cx="638175" cy="288926"/>
              <a:chOff x="210" y="3492"/>
              <a:chExt cx="402" cy="182"/>
            </a:xfrm>
          </p:grpSpPr>
          <p:sp>
            <p:nvSpPr>
              <p:cNvPr id="78" name="Rectangle 116"/>
              <p:cNvSpPr>
                <a:spLocks noChangeArrowheads="1"/>
              </p:cNvSpPr>
              <p:nvPr/>
            </p:nvSpPr>
            <p:spPr bwMode="auto">
              <a:xfrm>
                <a:off x="264" y="3552"/>
                <a:ext cx="60" cy="5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79" name="Text Box 117"/>
              <p:cNvSpPr txBox="1">
                <a:spLocks noChangeArrowheads="1"/>
              </p:cNvSpPr>
              <p:nvPr/>
            </p:nvSpPr>
            <p:spPr bwMode="auto">
              <a:xfrm>
                <a:off x="210" y="3492"/>
                <a:ext cx="402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sz="1200"/>
                  <a:t>CCO</a:t>
                </a:r>
              </a:p>
            </p:txBody>
          </p:sp>
        </p:grpSp>
        <p:grpSp>
          <p:nvGrpSpPr>
            <p:cNvPr id="60" name="Group 119"/>
            <p:cNvGrpSpPr>
              <a:grpSpLocks/>
            </p:cNvGrpSpPr>
            <p:nvPr/>
          </p:nvGrpSpPr>
          <p:grpSpPr bwMode="auto">
            <a:xfrm>
              <a:off x="804937" y="5740409"/>
              <a:ext cx="638175" cy="288926"/>
              <a:chOff x="210" y="3492"/>
              <a:chExt cx="402" cy="182"/>
            </a:xfrm>
          </p:grpSpPr>
          <p:sp>
            <p:nvSpPr>
              <p:cNvPr id="76" name="Rectangle 120"/>
              <p:cNvSpPr>
                <a:spLocks noChangeArrowheads="1"/>
              </p:cNvSpPr>
              <p:nvPr/>
            </p:nvSpPr>
            <p:spPr bwMode="auto">
              <a:xfrm>
                <a:off x="264" y="3552"/>
                <a:ext cx="60" cy="54"/>
              </a:xfrm>
              <a:prstGeom prst="rect">
                <a:avLst/>
              </a:prstGeom>
              <a:solidFill>
                <a:srgbClr val="00CC66"/>
              </a:solidFill>
              <a:ln w="9525">
                <a:solidFill>
                  <a:srgbClr val="00CC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77" name="Text Box 121"/>
              <p:cNvSpPr txBox="1">
                <a:spLocks noChangeArrowheads="1"/>
              </p:cNvSpPr>
              <p:nvPr/>
            </p:nvSpPr>
            <p:spPr bwMode="auto">
              <a:xfrm>
                <a:off x="210" y="3492"/>
                <a:ext cx="402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sz="1200"/>
                  <a:t>ES</a:t>
                </a:r>
              </a:p>
            </p:txBody>
          </p:sp>
        </p:grpSp>
        <p:grpSp>
          <p:nvGrpSpPr>
            <p:cNvPr id="61" name="Group 122"/>
            <p:cNvGrpSpPr>
              <a:grpSpLocks/>
            </p:cNvGrpSpPr>
            <p:nvPr/>
          </p:nvGrpSpPr>
          <p:grpSpPr bwMode="auto">
            <a:xfrm>
              <a:off x="801762" y="5937259"/>
              <a:ext cx="638175" cy="288926"/>
              <a:chOff x="210" y="3492"/>
              <a:chExt cx="402" cy="182"/>
            </a:xfrm>
          </p:grpSpPr>
          <p:sp>
            <p:nvSpPr>
              <p:cNvPr id="74" name="Rectangle 123"/>
              <p:cNvSpPr>
                <a:spLocks noChangeArrowheads="1"/>
              </p:cNvSpPr>
              <p:nvPr/>
            </p:nvSpPr>
            <p:spPr bwMode="auto">
              <a:xfrm>
                <a:off x="264" y="3552"/>
                <a:ext cx="60" cy="54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75" name="Text Box 124"/>
              <p:cNvSpPr txBox="1">
                <a:spLocks noChangeArrowheads="1"/>
              </p:cNvSpPr>
              <p:nvPr/>
            </p:nvSpPr>
            <p:spPr bwMode="auto">
              <a:xfrm>
                <a:off x="210" y="3492"/>
                <a:ext cx="402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sz="1200"/>
                  <a:t>IR</a:t>
                </a:r>
              </a:p>
            </p:txBody>
          </p:sp>
        </p:grpSp>
        <p:grpSp>
          <p:nvGrpSpPr>
            <p:cNvPr id="62" name="Group 125"/>
            <p:cNvGrpSpPr>
              <a:grpSpLocks/>
            </p:cNvGrpSpPr>
            <p:nvPr/>
          </p:nvGrpSpPr>
          <p:grpSpPr bwMode="auto">
            <a:xfrm>
              <a:off x="2017787" y="5553084"/>
              <a:ext cx="638175" cy="288926"/>
              <a:chOff x="210" y="3492"/>
              <a:chExt cx="402" cy="182"/>
            </a:xfrm>
          </p:grpSpPr>
          <p:sp>
            <p:nvSpPr>
              <p:cNvPr id="72" name="Rectangle 126"/>
              <p:cNvSpPr>
                <a:spLocks noChangeArrowheads="1"/>
              </p:cNvSpPr>
              <p:nvPr/>
            </p:nvSpPr>
            <p:spPr bwMode="auto">
              <a:xfrm>
                <a:off x="264" y="3552"/>
                <a:ext cx="60" cy="54"/>
              </a:xfrm>
              <a:prstGeom prst="rect">
                <a:avLst/>
              </a:prstGeom>
              <a:solidFill>
                <a:srgbClr val="6600FF"/>
              </a:solidFill>
              <a:ln w="9525">
                <a:solidFill>
                  <a:srgbClr val="66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73" name="Text Box 127"/>
              <p:cNvSpPr txBox="1">
                <a:spLocks noChangeArrowheads="1"/>
              </p:cNvSpPr>
              <p:nvPr/>
            </p:nvSpPr>
            <p:spPr bwMode="auto">
              <a:xfrm>
                <a:off x="210" y="3492"/>
                <a:ext cx="402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sz="1200"/>
                  <a:t>MRO</a:t>
                </a:r>
              </a:p>
            </p:txBody>
          </p:sp>
        </p:grpSp>
        <p:grpSp>
          <p:nvGrpSpPr>
            <p:cNvPr id="63" name="Group 128"/>
            <p:cNvGrpSpPr>
              <a:grpSpLocks/>
            </p:cNvGrpSpPr>
            <p:nvPr/>
          </p:nvGrpSpPr>
          <p:grpSpPr bwMode="auto">
            <a:xfrm>
              <a:off x="2024137" y="5768984"/>
              <a:ext cx="638175" cy="288926"/>
              <a:chOff x="210" y="3492"/>
              <a:chExt cx="402" cy="182"/>
            </a:xfrm>
          </p:grpSpPr>
          <p:sp>
            <p:nvSpPr>
              <p:cNvPr id="70" name="Rectangle 129"/>
              <p:cNvSpPr>
                <a:spLocks noChangeArrowheads="1"/>
              </p:cNvSpPr>
              <p:nvPr/>
            </p:nvSpPr>
            <p:spPr bwMode="auto">
              <a:xfrm>
                <a:off x="264" y="3552"/>
                <a:ext cx="60" cy="54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00FF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71" name="Text Box 130"/>
              <p:cNvSpPr txBox="1">
                <a:spLocks noChangeArrowheads="1"/>
              </p:cNvSpPr>
              <p:nvPr/>
            </p:nvSpPr>
            <p:spPr bwMode="auto">
              <a:xfrm>
                <a:off x="210" y="3492"/>
                <a:ext cx="402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sz="1200"/>
                  <a:t>MLB</a:t>
                </a:r>
              </a:p>
            </p:txBody>
          </p:sp>
        </p:grpSp>
        <p:grpSp>
          <p:nvGrpSpPr>
            <p:cNvPr id="64" name="Group 131"/>
            <p:cNvGrpSpPr>
              <a:grpSpLocks/>
            </p:cNvGrpSpPr>
            <p:nvPr/>
          </p:nvGrpSpPr>
          <p:grpSpPr bwMode="auto">
            <a:xfrm>
              <a:off x="1973336" y="5984884"/>
              <a:ext cx="819149" cy="288926"/>
              <a:chOff x="210" y="3492"/>
              <a:chExt cx="402" cy="182"/>
            </a:xfrm>
          </p:grpSpPr>
          <p:sp>
            <p:nvSpPr>
              <p:cNvPr id="68" name="Rectangle 132"/>
              <p:cNvSpPr>
                <a:spLocks noChangeArrowheads="1"/>
              </p:cNvSpPr>
              <p:nvPr/>
            </p:nvSpPr>
            <p:spPr bwMode="auto">
              <a:xfrm>
                <a:off x="264" y="3552"/>
                <a:ext cx="60" cy="54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69" name="Text Box 133"/>
              <p:cNvSpPr txBox="1">
                <a:spLocks noChangeArrowheads="1"/>
              </p:cNvSpPr>
              <p:nvPr/>
            </p:nvSpPr>
            <p:spPr bwMode="auto">
              <a:xfrm>
                <a:off x="210" y="3492"/>
                <a:ext cx="402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sz="1200"/>
                  <a:t>RACH</a:t>
                </a:r>
              </a:p>
            </p:txBody>
          </p:sp>
        </p:grpSp>
        <p:grpSp>
          <p:nvGrpSpPr>
            <p:cNvPr id="65" name="Group 134"/>
            <p:cNvGrpSpPr>
              <a:grpSpLocks/>
            </p:cNvGrpSpPr>
            <p:nvPr/>
          </p:nvGrpSpPr>
          <p:grpSpPr bwMode="auto">
            <a:xfrm>
              <a:off x="2960761" y="5543559"/>
              <a:ext cx="819149" cy="288926"/>
              <a:chOff x="210" y="3492"/>
              <a:chExt cx="402" cy="182"/>
            </a:xfrm>
          </p:grpSpPr>
          <p:sp>
            <p:nvSpPr>
              <p:cNvPr id="66" name="Rectangle 135"/>
              <p:cNvSpPr>
                <a:spLocks noChangeArrowheads="1"/>
              </p:cNvSpPr>
              <p:nvPr/>
            </p:nvSpPr>
            <p:spPr bwMode="auto">
              <a:xfrm>
                <a:off x="264" y="3552"/>
                <a:ext cx="60" cy="54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FFCC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67" name="Text Box 136"/>
              <p:cNvSpPr txBox="1">
                <a:spLocks noChangeArrowheads="1"/>
              </p:cNvSpPr>
              <p:nvPr/>
            </p:nvSpPr>
            <p:spPr bwMode="auto">
              <a:xfrm>
                <a:off x="210" y="3492"/>
                <a:ext cx="402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sz="1200"/>
                  <a:t>ICIC</a:t>
                </a:r>
              </a:p>
            </p:txBody>
          </p: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</a:t>
            </a:r>
            <a:r>
              <a:rPr lang="en-US" dirty="0" err="1" smtClean="0"/>
              <a:t>OmniRAN</a:t>
            </a:r>
            <a:r>
              <a:rPr lang="en-US" dirty="0" smtClean="0"/>
              <a:t> 3GPP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R2 – maybe S14, but is all functionality provided?</a:t>
            </a:r>
          </a:p>
          <a:p>
            <a:r>
              <a:rPr lang="en-US" sz="2400" dirty="0" smtClean="0"/>
              <a:t>R1 – </a:t>
            </a:r>
            <a:r>
              <a:rPr lang="en-US" sz="2400" dirty="0" err="1" smtClean="0"/>
              <a:t>SWw</a:t>
            </a:r>
            <a:endParaRPr lang="en-US" sz="2400" dirty="0" smtClean="0"/>
          </a:p>
          <a:p>
            <a:r>
              <a:rPr lang="en-US" sz="2400" dirty="0" smtClean="0"/>
              <a:t>R3 -- ???</a:t>
            </a:r>
          </a:p>
          <a:p>
            <a:pPr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4" name="Picture 1" descr="CS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4473891" y="3345907"/>
            <a:ext cx="4593909" cy="3304111"/>
          </a:xfrm>
          <a:prstGeom prst="rect">
            <a:avLst/>
          </a:prstGeom>
        </p:spPr>
      </p:pic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6429" y="3429000"/>
            <a:ext cx="2803171" cy="1114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0" y="3429000"/>
            <a:ext cx="39624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Requirements – what is missing for building </a:t>
            </a:r>
            <a:r>
              <a:rPr lang="en-US" dirty="0" err="1" smtClean="0"/>
              <a:t>NEMs</a:t>
            </a:r>
            <a:r>
              <a:rPr lang="en-US" dirty="0" smtClean="0"/>
              <a:t> via </a:t>
            </a:r>
            <a:r>
              <a:rPr lang="en-US" dirty="0" err="1" smtClean="0"/>
              <a:t>OmniRAN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R1: </a:t>
            </a:r>
          </a:p>
          <a:p>
            <a:pPr lvl="1"/>
            <a:r>
              <a:rPr lang="en-US" sz="2400" dirty="0" smtClean="0"/>
              <a:t>Tighter control of access prioritization per terminal</a:t>
            </a:r>
          </a:p>
          <a:p>
            <a:r>
              <a:rPr lang="en-US" sz="2800" dirty="0" smtClean="0"/>
              <a:t>R2:</a:t>
            </a:r>
          </a:p>
          <a:p>
            <a:pPr lvl="1"/>
            <a:r>
              <a:rPr lang="en-US" sz="2400" dirty="0" smtClean="0"/>
              <a:t>Control of choice of access network and technology</a:t>
            </a:r>
          </a:p>
          <a:p>
            <a:pPr lvl="1"/>
            <a:r>
              <a:rPr lang="en-US" sz="2400" dirty="0" smtClean="0"/>
              <a:t>Exposure of </a:t>
            </a:r>
            <a:r>
              <a:rPr lang="en-US" sz="2400" dirty="0" err="1" smtClean="0"/>
              <a:t>KPIs</a:t>
            </a:r>
            <a:r>
              <a:rPr lang="en-US" sz="2400" dirty="0" smtClean="0"/>
              <a:t> including details on link states of R1 interface</a:t>
            </a:r>
          </a:p>
          <a:p>
            <a:r>
              <a:rPr lang="en-US" sz="2800" dirty="0" smtClean="0"/>
              <a:t>R3:</a:t>
            </a:r>
          </a:p>
          <a:p>
            <a:pPr lvl="1"/>
            <a:r>
              <a:rPr lang="en-US" sz="2400" dirty="0" smtClean="0"/>
              <a:t>Control of allowing access of particular mobiles to a given technology, even to specific access nodes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hlinkClick r:id="rId2"/>
              </a:rPr>
              <a:t>http://www.univerself-project.eu</a:t>
            </a:r>
            <a:endParaRPr lang="de-DE" dirty="0" smtClean="0"/>
          </a:p>
          <a:p>
            <a:r>
              <a:rPr lang="de-DE" dirty="0" err="1" smtClean="0"/>
              <a:t>Univerself</a:t>
            </a:r>
            <a:r>
              <a:rPr lang="de-DE" dirty="0" smtClean="0"/>
              <a:t> D4.3 -- </a:t>
            </a:r>
            <a:r>
              <a:rPr lang="de-DE" dirty="0" err="1" smtClean="0"/>
              <a:t>Assessment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r>
              <a:rPr lang="de-DE" dirty="0" smtClean="0"/>
              <a:t> of Trust in </a:t>
            </a:r>
            <a:r>
              <a:rPr lang="de-DE" dirty="0" err="1" smtClean="0"/>
              <a:t>Autonomics</a:t>
            </a:r>
            <a:endParaRPr lang="de-DE" dirty="0" smtClean="0"/>
          </a:p>
          <a:p>
            <a:r>
              <a:rPr lang="de-DE" dirty="0" err="1" smtClean="0"/>
              <a:t>http://</a:t>
            </a:r>
            <a:r>
              <a:rPr lang="de-DE" dirty="0" err="1" smtClean="0"/>
              <a:t>www.openepc.net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638</Words>
  <Application>Microsoft Macintosh PowerPoint</Application>
  <PresentationFormat>Bildschirmpräsentation (4:3)</PresentationFormat>
  <Paragraphs>93</Paragraphs>
  <Slides>8</Slides>
  <Notes>1</Notes>
  <HiddenSlides>0</HiddenSlides>
  <MMClips>0</MMClips>
  <ScaleCrop>false</ScaleCrop>
  <HeadingPairs>
    <vt:vector size="4" baseType="variant">
      <vt:variant>
        <vt:lpstr>Entwurfsvorlage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omniran_usecase_template</vt:lpstr>
      <vt:lpstr>Folie 1</vt:lpstr>
      <vt:lpstr>Orchestration of SON features for WiFi Offloading using Network Empowerment Mechanisms</vt:lpstr>
      <vt:lpstr>Use Case And Problem Statement</vt:lpstr>
      <vt:lpstr>Required Technology Agnostic Abstraction for WiFi Offloading</vt:lpstr>
      <vt:lpstr>Abstraction of KPIs for technology agnostic offloading employing self-organization</vt:lpstr>
      <vt:lpstr>Relation OmniRAN 3GPP</vt:lpstr>
      <vt:lpstr>Functional Requirements – what is missing for building NEMs via OmniRAN</vt:lpstr>
      <vt:lpstr>References</vt:lpstr>
    </vt:vector>
  </TitlesOfParts>
  <Manager/>
  <Company>Fraunhofer FOKUS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Marc Emmelmann</dc:creator>
  <cp:keywords/>
  <dc:description/>
  <cp:lastModifiedBy>Marc Emmelmann</cp:lastModifiedBy>
  <cp:revision>18</cp:revision>
  <cp:lastPrinted>1998-02-10T13:28:06Z</cp:lastPrinted>
  <dcterms:created xsi:type="dcterms:W3CDTF">2013-05-15T22:14:45Z</dcterms:created>
  <dcterms:modified xsi:type="dcterms:W3CDTF">2013-05-15T22:17:38Z</dcterms:modified>
  <cp:category/>
</cp:coreProperties>
</file>