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339" r:id="rId3"/>
    <p:sldId id="340" r:id="rId4"/>
    <p:sldId id="341" r:id="rId5"/>
    <p:sldId id="342" r:id="rId6"/>
    <p:sldId id="343" r:id="rId7"/>
    <p:sldId id="344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008" y="-36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4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2005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Dorothy Stanley, Agere Systems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2005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Dorothy Stanley, Agere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30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30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28398B4-DAE8-4FA7-83C8-26E5BDC6591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Michael Montemurro, Research in Motion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723" y="332601"/>
            <a:ext cx="326377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800" b="1" dirty="0"/>
              <a:t>doc.: IEEE </a:t>
            </a:r>
            <a:r>
              <a:rPr lang="en-US" sz="1800" b="1" dirty="0" smtClean="0"/>
              <a:t>OmniRAN-13/0043r0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OmniRANsg/" TargetMode="External"/><Relationship Id="rId4" Type="http://schemas.openxmlformats.org/officeDocument/2006/relationships/hyperlink" Target="https://mentor.ieee.org/omniran/documents" TargetMode="External"/><Relationship Id="rId5" Type="http://schemas.openxmlformats.org/officeDocument/2006/relationships/hyperlink" Target="https://mentor.ieee.org/omniran/dcn/13/omniran-13-0030-03-ecsg-may-2013-waikoloa-agenda.pptx" TargetMode="External"/><Relationship Id="rId6" Type="http://schemas.openxmlformats.org/officeDocument/2006/relationships/hyperlink" Target="https://mentor.ieee.org/omniran/dcn/13/omniran-13-0032-05-0000-ieee-802-scope-of-omniran.pptx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Michael Montemurro, Research in Motion</a:t>
            </a:r>
            <a:endParaRPr lang="en-US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Liaison Report for </a:t>
            </a:r>
            <a:r>
              <a:rPr lang="en-US" dirty="0" err="1" smtClean="0"/>
              <a:t>OmniRAN</a:t>
            </a:r>
            <a:r>
              <a:rPr lang="en-US" dirty="0" smtClean="0"/>
              <a:t> EC SG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2013-05-16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7296300"/>
              </p:ext>
            </p:extLst>
          </p:nvPr>
        </p:nvGraphicFramePr>
        <p:xfrm>
          <a:off x="533400" y="2565400"/>
          <a:ext cx="8231188" cy="196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6" name="Document" r:id="rId5" imgW="8255000" imgH="1968500" progId="Word.Document.8">
                  <p:embed/>
                </p:oleObj>
              </mc:Choice>
              <mc:Fallback>
                <p:oleObj name="Document" r:id="rId5" imgW="8255000" imgH="19685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65400"/>
                        <a:ext cx="8231188" cy="196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Michael Montemurro, Research in Motion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Key Activities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  <a:noFill/>
        </p:spPr>
        <p:txBody>
          <a:bodyPr/>
          <a:lstStyle/>
          <a:p>
            <a:r>
              <a:rPr lang="en-US" dirty="0" smtClean="0"/>
              <a:t>Currently focused on responding to EC request for:</a:t>
            </a:r>
          </a:p>
          <a:p>
            <a:pPr lvl="1"/>
            <a:r>
              <a:rPr lang="en-US" dirty="0" smtClean="0"/>
              <a:t>Gap analysis of use cases point out relevant areas to be covered by IEEE 802 that are not covered by other SDO’s.</a:t>
            </a:r>
          </a:p>
          <a:p>
            <a:pPr lvl="1"/>
            <a:r>
              <a:rPr lang="en-US" dirty="0" smtClean="0"/>
              <a:t>Articulate scope of </a:t>
            </a:r>
            <a:r>
              <a:rPr lang="en-US" dirty="0" err="1" smtClean="0"/>
              <a:t>OmniRAN</a:t>
            </a:r>
            <a:r>
              <a:rPr lang="en-US" dirty="0" smtClean="0"/>
              <a:t> based on gap analysis.</a:t>
            </a:r>
          </a:p>
          <a:p>
            <a:pPr lvl="1"/>
            <a:r>
              <a:rPr lang="en-US" dirty="0" smtClean="0"/>
              <a:t>Identify relevant IEEE 802 work items </a:t>
            </a:r>
          </a:p>
          <a:p>
            <a:r>
              <a:rPr lang="en-US" dirty="0" smtClean="0"/>
              <a:t>Approve scope document for </a:t>
            </a:r>
            <a:r>
              <a:rPr lang="en-US" dirty="0" err="1" smtClean="0"/>
              <a:t>OmniRAN</a:t>
            </a:r>
            <a:endParaRPr lang="en-US" dirty="0" smtClean="0"/>
          </a:p>
          <a:p>
            <a:r>
              <a:rPr lang="en-US" dirty="0" smtClean="0"/>
              <a:t>Dropped the WLAN Hotspot roaming use case for gap analysis</a:t>
            </a:r>
            <a:endParaRPr lang="en-US" dirty="0" smtClean="0"/>
          </a:p>
          <a:p>
            <a:r>
              <a:rPr lang="en-US" dirty="0"/>
              <a:t>R</a:t>
            </a:r>
            <a:r>
              <a:rPr lang="en-US" dirty="0" smtClean="0"/>
              <a:t>epresentative use cases for gap analysis include:</a:t>
            </a:r>
          </a:p>
          <a:p>
            <a:pPr lvl="1"/>
            <a:r>
              <a:rPr lang="en-US" dirty="0" smtClean="0"/>
              <a:t>SDN use case</a:t>
            </a:r>
          </a:p>
          <a:p>
            <a:pPr lvl="1"/>
            <a:r>
              <a:rPr lang="en-US" dirty="0" smtClean="0"/>
              <a:t>3GPP trusted WLAN use case</a:t>
            </a:r>
          </a:p>
          <a:p>
            <a:pPr lvl="1"/>
            <a:r>
              <a:rPr lang="en-US" dirty="0" smtClean="0"/>
              <a:t>Smart Grid use case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1261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Rectangle 313"/>
          <p:cNvSpPr/>
          <p:nvPr/>
        </p:nvSpPr>
        <p:spPr bwMode="auto">
          <a:xfrm>
            <a:off x="251520" y="2770059"/>
            <a:ext cx="8640960" cy="10197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Network Abstraction by OmniRAN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252000" y="3879000"/>
            <a:ext cx="8640000" cy="720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/>
              <a:t>OmniRAN provides a generic model of an access network based on IEEE 802 technologies</a:t>
            </a:r>
          </a:p>
        </p:txBody>
      </p:sp>
      <p:sp>
        <p:nvSpPr>
          <p:cNvPr id="91" name="Rounded Rectangle 90"/>
          <p:cNvSpPr/>
          <p:nvPr/>
        </p:nvSpPr>
        <p:spPr bwMode="auto">
          <a:xfrm>
            <a:off x="7569069" y="1585005"/>
            <a:ext cx="827582" cy="785730"/>
          </a:xfrm>
          <a:prstGeom prst="roundRect">
            <a:avLst>
              <a:gd name="adj" fmla="val 12403"/>
            </a:avLst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2249411" y="1585005"/>
            <a:ext cx="2895653" cy="788515"/>
          </a:xfrm>
          <a:prstGeom prst="roundRect">
            <a:avLst>
              <a:gd name="adj" fmla="val 12403"/>
            </a:avLst>
          </a:prstGeom>
          <a:solidFill>
            <a:srgbClr val="A7E8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3" name="AutoShape 11"/>
          <p:cNvSpPr>
            <a:spLocks noChangeArrowheads="1"/>
          </p:cNvSpPr>
          <p:nvPr/>
        </p:nvSpPr>
        <p:spPr bwMode="auto">
          <a:xfrm>
            <a:off x="746575" y="1585006"/>
            <a:ext cx="881834" cy="785730"/>
          </a:xfrm>
          <a:prstGeom prst="flowChartAlternateProcess">
            <a:avLst/>
          </a:prstGeom>
          <a:solidFill>
            <a:srgbClr val="6DC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94" name="AutoShape 13"/>
          <p:cNvSpPr>
            <a:spLocks noChangeArrowheads="1"/>
          </p:cNvSpPr>
          <p:nvPr/>
        </p:nvSpPr>
        <p:spPr bwMode="auto">
          <a:xfrm>
            <a:off x="5858879" y="1585005"/>
            <a:ext cx="1055687" cy="785730"/>
          </a:xfrm>
          <a:prstGeom prst="flowChartAlternateProcess">
            <a:avLst/>
          </a:prstGeom>
          <a:solidFill>
            <a:srgbClr val="8BB2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95" name="Freeform 14"/>
          <p:cNvSpPr>
            <a:spLocks/>
          </p:cNvSpPr>
          <p:nvPr/>
        </p:nvSpPr>
        <p:spPr bwMode="auto">
          <a:xfrm>
            <a:off x="6120727" y="1988865"/>
            <a:ext cx="560632" cy="147961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0"/>
              </a:cxn>
              <a:cxn ang="0">
                <a:pos x="499" y="90"/>
              </a:cxn>
              <a:cxn ang="0">
                <a:pos x="499" y="0"/>
              </a:cxn>
            </a:cxnLst>
            <a:rect l="0" t="0" r="r" b="b"/>
            <a:pathLst>
              <a:path w="499" h="90">
                <a:moveTo>
                  <a:pt x="0" y="0"/>
                </a:moveTo>
                <a:lnTo>
                  <a:pt x="0" y="90"/>
                </a:lnTo>
                <a:lnTo>
                  <a:pt x="499" y="90"/>
                </a:lnTo>
                <a:lnTo>
                  <a:pt x="499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99" name="Line 18"/>
          <p:cNvSpPr>
            <a:spLocks noChangeShapeType="1"/>
          </p:cNvSpPr>
          <p:nvPr/>
        </p:nvSpPr>
        <p:spPr bwMode="auto">
          <a:xfrm>
            <a:off x="2590550" y="1846864"/>
            <a:ext cx="1751469" cy="29507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101" name="Line 19"/>
          <p:cNvSpPr>
            <a:spLocks noChangeShapeType="1"/>
          </p:cNvSpPr>
          <p:nvPr/>
        </p:nvSpPr>
        <p:spPr bwMode="auto">
          <a:xfrm flipH="1">
            <a:off x="2995701" y="2259517"/>
            <a:ext cx="1345648" cy="7809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102" name="Line 20"/>
          <p:cNvSpPr>
            <a:spLocks noChangeShapeType="1"/>
          </p:cNvSpPr>
          <p:nvPr/>
        </p:nvSpPr>
        <p:spPr bwMode="auto">
          <a:xfrm flipV="1">
            <a:off x="4778759" y="2194889"/>
            <a:ext cx="3009419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" name="AutoShape 22"/>
          <p:cNvSpPr>
            <a:spLocks noChangeArrowheads="1"/>
          </p:cNvSpPr>
          <p:nvPr/>
        </p:nvSpPr>
        <p:spPr bwMode="auto">
          <a:xfrm>
            <a:off x="5927250" y="1776848"/>
            <a:ext cx="360362" cy="260331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pic>
        <p:nvPicPr>
          <p:cNvPr id="104" name="Picture 23" descr="x_big_image2"/>
          <p:cNvPicPr>
            <a:picLocks noChangeAspect="1" noChangeArrowheads="1"/>
          </p:cNvPicPr>
          <p:nvPr/>
        </p:nvPicPr>
        <p:blipFill>
          <a:blip r:embed="rId2">
            <a:lum bright="10000" contrast="40000"/>
          </a:blip>
          <a:srcRect/>
          <a:stretch>
            <a:fillRect/>
          </a:stretch>
        </p:blipFill>
        <p:spPr bwMode="auto">
          <a:xfrm>
            <a:off x="849023" y="1806295"/>
            <a:ext cx="548641" cy="584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5" name="Group 25"/>
          <p:cNvGrpSpPr>
            <a:grpSpLocks noChangeAspect="1"/>
          </p:cNvGrpSpPr>
          <p:nvPr/>
        </p:nvGrpSpPr>
        <p:grpSpPr bwMode="auto">
          <a:xfrm flipH="1">
            <a:off x="2486366" y="1741145"/>
            <a:ext cx="498811" cy="600487"/>
            <a:chOff x="5" y="2480"/>
            <a:chExt cx="237" cy="430"/>
          </a:xfrm>
        </p:grpSpPr>
        <p:grpSp>
          <p:nvGrpSpPr>
            <p:cNvPr id="106" name="Group 26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110" name="Group 27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118" name="Group 28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26" name="Line 2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7" name="Line 3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8" name="Line 3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9" name="Line 3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30" name="Line 3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31" name="Line 3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32" name="Line 3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19" name="Line 3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0" name="Line 37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1" name="Line 3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2" name="Line 3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3" name="Line 40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4" name="Line 4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5" name="Line 42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111" name="Group 43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13" name="Line 4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4" name="Line 45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5" name="Line 4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6" name="Line 47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7" name="Line 48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12" name="Oval 49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07" name="Arc 50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8" name="Arc 51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9" name="Arc 52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133" name="Group 53"/>
          <p:cNvGrpSpPr>
            <a:grpSpLocks noChangeAspect="1"/>
          </p:cNvGrpSpPr>
          <p:nvPr/>
        </p:nvGrpSpPr>
        <p:grpSpPr bwMode="auto">
          <a:xfrm flipH="1">
            <a:off x="2390724" y="1617452"/>
            <a:ext cx="206807" cy="249108"/>
            <a:chOff x="5" y="2480"/>
            <a:chExt cx="237" cy="430"/>
          </a:xfrm>
        </p:grpSpPr>
        <p:grpSp>
          <p:nvGrpSpPr>
            <p:cNvPr id="134" name="Group 54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138" name="Group 55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146" name="Group 56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54" name="Line 5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5" name="Line 58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6" name="Line 5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7" name="Line 6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8" name="Line 6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9" name="Line 6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60" name="Line 6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47" name="Line 6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8" name="Line 65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9" name="Line 6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0" name="Line 6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1" name="Line 68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2" name="Line 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3" name="Line 70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139" name="Group 71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41" name="Line 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2" name="Line 73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3" name="Line 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4" name="Line 75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5" name="Line 76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40" name="Oval 77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35" name="Arc 78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6" name="Arc 79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7" name="Arc 80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62" name="Text Box 82"/>
          <p:cNvSpPr txBox="1">
            <a:spLocks noChangeArrowheads="1"/>
          </p:cNvSpPr>
          <p:nvPr/>
        </p:nvSpPr>
        <p:spPr bwMode="auto">
          <a:xfrm>
            <a:off x="3068569" y="1585005"/>
            <a:ext cx="1433085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hr-HR" sz="1400" b="1" dirty="0" smtClean="0">
                <a:latin typeface="Arial" pitchFamily="34" charset="0"/>
                <a:cs typeface="Arial" pitchFamily="34" charset="0"/>
              </a:rPr>
              <a:t>Access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Network</a:t>
            </a:r>
            <a:r>
              <a:rPr lang="hr-HR" sz="14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64" name="Group 85"/>
          <p:cNvGrpSpPr>
            <a:grpSpLocks/>
          </p:cNvGrpSpPr>
          <p:nvPr/>
        </p:nvGrpSpPr>
        <p:grpSpPr bwMode="auto">
          <a:xfrm>
            <a:off x="7749244" y="1784444"/>
            <a:ext cx="269875" cy="460375"/>
            <a:chOff x="4120" y="2308"/>
            <a:chExt cx="305" cy="415"/>
          </a:xfrm>
        </p:grpSpPr>
        <p:sp>
          <p:nvSpPr>
            <p:cNvPr id="165" name="Freeform 86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6" name="Rectangle 87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7" name="Oval 88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68" name="Group 89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72" name="Line 90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73" name="Line 91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74" name="Line 92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75" name="Line 93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69" name="Freeform 94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0" name="Oval 95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71" name="Oval 96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188" name="Group 109"/>
          <p:cNvGrpSpPr>
            <a:grpSpLocks/>
          </p:cNvGrpSpPr>
          <p:nvPr/>
        </p:nvGrpSpPr>
        <p:grpSpPr bwMode="auto">
          <a:xfrm>
            <a:off x="7974114" y="1857159"/>
            <a:ext cx="269875" cy="460375"/>
            <a:chOff x="4120" y="2308"/>
            <a:chExt cx="305" cy="415"/>
          </a:xfrm>
        </p:grpSpPr>
        <p:sp>
          <p:nvSpPr>
            <p:cNvPr id="189" name="Freeform 110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0" name="Rectangle 111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1" name="Oval 112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92" name="Group 113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96" name="Line 114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97" name="Line 115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98" name="Line 116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99" name="Line 117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93" name="Freeform 118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" name="Oval 119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95" name="Oval 120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01" name="Group 122"/>
          <p:cNvGrpSpPr>
            <a:grpSpLocks/>
          </p:cNvGrpSpPr>
          <p:nvPr/>
        </p:nvGrpSpPr>
        <p:grpSpPr bwMode="auto">
          <a:xfrm>
            <a:off x="6561299" y="1722144"/>
            <a:ext cx="269875" cy="390062"/>
            <a:chOff x="4120" y="2308"/>
            <a:chExt cx="305" cy="415"/>
          </a:xfrm>
        </p:grpSpPr>
        <p:sp>
          <p:nvSpPr>
            <p:cNvPr id="202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3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4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205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209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0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1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2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06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7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08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14" name="Group 136"/>
          <p:cNvGrpSpPr>
            <a:grpSpLocks/>
          </p:cNvGrpSpPr>
          <p:nvPr/>
        </p:nvGrpSpPr>
        <p:grpSpPr bwMode="auto">
          <a:xfrm rot="7624109" flipV="1">
            <a:off x="1327389" y="1574899"/>
            <a:ext cx="1284693" cy="1040403"/>
            <a:chOff x="2870" y="2211"/>
            <a:chExt cx="690" cy="728"/>
          </a:xfrm>
        </p:grpSpPr>
        <p:sp>
          <p:nvSpPr>
            <p:cNvPr id="215" name="Freeform 137"/>
            <p:cNvSpPr>
              <a:spLocks/>
            </p:cNvSpPr>
            <p:nvPr/>
          </p:nvSpPr>
          <p:spPr bwMode="auto">
            <a:xfrm>
              <a:off x="2870" y="2551"/>
              <a:ext cx="461" cy="388"/>
            </a:xfrm>
            <a:custGeom>
              <a:avLst/>
              <a:gdLst/>
              <a:ahLst/>
              <a:cxnLst>
                <a:cxn ang="0">
                  <a:pos x="111" y="28"/>
                </a:cxn>
                <a:cxn ang="0">
                  <a:pos x="116" y="30"/>
                </a:cxn>
                <a:cxn ang="0">
                  <a:pos x="128" y="0"/>
                </a:cxn>
                <a:cxn ang="0">
                  <a:pos x="149" y="5"/>
                </a:cxn>
                <a:cxn ang="0">
                  <a:pos x="0" y="247"/>
                </a:cxn>
                <a:cxn ang="0">
                  <a:pos x="111" y="28"/>
                </a:cxn>
              </a:cxnLst>
              <a:rect l="0" t="0" r="r" b="b"/>
              <a:pathLst>
                <a:path w="149" h="247">
                  <a:moveTo>
                    <a:pt x="111" y="28"/>
                  </a:moveTo>
                  <a:lnTo>
                    <a:pt x="116" y="30"/>
                  </a:lnTo>
                  <a:lnTo>
                    <a:pt x="128" y="0"/>
                  </a:lnTo>
                  <a:lnTo>
                    <a:pt x="149" y="5"/>
                  </a:lnTo>
                  <a:lnTo>
                    <a:pt x="0" y="247"/>
                  </a:lnTo>
                  <a:lnTo>
                    <a:pt x="111" y="28"/>
                  </a:lnTo>
                  <a:close/>
                </a:path>
              </a:pathLst>
            </a:custGeom>
            <a:solidFill>
              <a:srgbClr val="F2BD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" name="Freeform 138"/>
            <p:cNvSpPr>
              <a:spLocks/>
            </p:cNvSpPr>
            <p:nvPr/>
          </p:nvSpPr>
          <p:spPr bwMode="auto">
            <a:xfrm>
              <a:off x="3158" y="2211"/>
              <a:ext cx="402" cy="384"/>
            </a:xfrm>
            <a:custGeom>
              <a:avLst/>
              <a:gdLst/>
              <a:ahLst/>
              <a:cxnLst>
                <a:cxn ang="0">
                  <a:pos x="0" y="239"/>
                </a:cxn>
                <a:cxn ang="0">
                  <a:pos x="130" y="0"/>
                </a:cxn>
                <a:cxn ang="0">
                  <a:pos x="35" y="216"/>
                </a:cxn>
                <a:cxn ang="0">
                  <a:pos x="32" y="216"/>
                </a:cxn>
                <a:cxn ang="0">
                  <a:pos x="18" y="244"/>
                </a:cxn>
                <a:cxn ang="0">
                  <a:pos x="0" y="239"/>
                </a:cxn>
              </a:cxnLst>
              <a:rect l="0" t="0" r="r" b="b"/>
              <a:pathLst>
                <a:path w="130" h="244">
                  <a:moveTo>
                    <a:pt x="0" y="239"/>
                  </a:moveTo>
                  <a:lnTo>
                    <a:pt x="130" y="0"/>
                  </a:lnTo>
                  <a:lnTo>
                    <a:pt x="35" y="216"/>
                  </a:lnTo>
                  <a:lnTo>
                    <a:pt x="32" y="216"/>
                  </a:lnTo>
                  <a:lnTo>
                    <a:pt x="18" y="244"/>
                  </a:lnTo>
                  <a:lnTo>
                    <a:pt x="0" y="239"/>
                  </a:lnTo>
                  <a:close/>
                </a:path>
              </a:pathLst>
            </a:custGeom>
            <a:solidFill>
              <a:srgbClr val="F2BD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pic>
        <p:nvPicPr>
          <p:cNvPr id="218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65695" y="2076750"/>
            <a:ext cx="478302" cy="2321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219" name="Text Box 82"/>
          <p:cNvSpPr txBox="1">
            <a:spLocks noChangeArrowheads="1"/>
          </p:cNvSpPr>
          <p:nvPr/>
        </p:nvSpPr>
        <p:spPr bwMode="auto">
          <a:xfrm>
            <a:off x="823002" y="1584930"/>
            <a:ext cx="733662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Terminal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4" name="Picture 372" descr="switc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5558" y="2054506"/>
            <a:ext cx="503237" cy="252412"/>
          </a:xfrm>
          <a:prstGeom prst="rect">
            <a:avLst/>
          </a:prstGeom>
          <a:noFill/>
        </p:spPr>
      </p:pic>
      <p:sp>
        <p:nvSpPr>
          <p:cNvPr id="242" name="Text Box 82"/>
          <p:cNvSpPr txBox="1">
            <a:spLocks noChangeArrowheads="1"/>
          </p:cNvSpPr>
          <p:nvPr/>
        </p:nvSpPr>
        <p:spPr bwMode="auto">
          <a:xfrm>
            <a:off x="6152533" y="1584125"/>
            <a:ext cx="408766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Core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3" name="Text Box 82"/>
          <p:cNvSpPr txBox="1">
            <a:spLocks noChangeArrowheads="1"/>
          </p:cNvSpPr>
          <p:nvPr/>
        </p:nvSpPr>
        <p:spPr bwMode="auto">
          <a:xfrm>
            <a:off x="7663733" y="1584000"/>
            <a:ext cx="637996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Service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51520" y="4734000"/>
            <a:ext cx="8640960" cy="1721990"/>
            <a:chOff x="251520" y="4880651"/>
            <a:chExt cx="8640960" cy="1575340"/>
          </a:xfrm>
        </p:grpSpPr>
        <p:sp>
          <p:nvSpPr>
            <p:cNvPr id="310" name="Rectangle 309"/>
            <p:cNvSpPr/>
            <p:nvPr/>
          </p:nvSpPr>
          <p:spPr bwMode="auto">
            <a:xfrm>
              <a:off x="251520" y="4880651"/>
              <a:ext cx="8640960" cy="15753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0" rIns="91440" bIns="0" numCol="1" rtlCol="0" anchor="t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849023" y="6310261"/>
              <a:ext cx="1750696" cy="8896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700" dirty="0" smtClean="0">
                  <a:latin typeface="+mn-lt"/>
                </a:rPr>
                <a:t>Medium</a:t>
              </a: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2622137" y="6323169"/>
              <a:ext cx="1952485" cy="7606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700" dirty="0" smtClean="0">
                  <a:latin typeface="+mn-lt"/>
                </a:rPr>
                <a:t>Medium</a:t>
              </a: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829866" y="4961052"/>
              <a:ext cx="708533" cy="1355043"/>
              <a:chOff x="971599" y="3514117"/>
              <a:chExt cx="1080121" cy="1355043"/>
            </a:xfrm>
          </p:grpSpPr>
          <p:sp>
            <p:nvSpPr>
              <p:cNvPr id="3" name="Rectangle 2"/>
              <p:cNvSpPr/>
              <p:nvPr/>
            </p:nvSpPr>
            <p:spPr bwMode="auto">
              <a:xfrm>
                <a:off x="971599" y="4329100"/>
                <a:ext cx="1080121" cy="27003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Data Link</a:t>
                </a: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4" name="Rectangle 3"/>
              <p:cNvSpPr/>
              <p:nvPr/>
            </p:nvSpPr>
            <p:spPr bwMode="auto">
              <a:xfrm>
                <a:off x="971600" y="4599130"/>
                <a:ext cx="1080120" cy="27003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latin typeface="+mn-lt"/>
                  </a:rPr>
                  <a:t>Physical</a:t>
                </a: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5" name="Rectangle 4"/>
              <p:cNvSpPr/>
              <p:nvPr/>
            </p:nvSpPr>
            <p:spPr bwMode="auto">
              <a:xfrm>
                <a:off x="971600" y="4059070"/>
                <a:ext cx="1080120" cy="27003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latin typeface="+mn-lt"/>
                  </a:rPr>
                  <a:t>Network</a:t>
                </a: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6" name="Rectangle 5"/>
              <p:cNvSpPr/>
              <p:nvPr/>
            </p:nvSpPr>
            <p:spPr bwMode="auto">
              <a:xfrm>
                <a:off x="971600" y="3789040"/>
                <a:ext cx="1080120" cy="27003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latin typeface="+mn-lt"/>
                  </a:rPr>
                  <a:t>Transport</a:t>
                </a: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971601" y="3514117"/>
                <a:ext cx="1080119" cy="27003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latin typeface="Arial Narrow" panose="020B0606020202030204" pitchFamily="34" charset="0"/>
                  </a:rPr>
                  <a:t>Application</a:t>
                </a: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endParaRPr>
              </a:p>
            </p:txBody>
          </p:sp>
        </p:grpSp>
        <p:sp>
          <p:nvSpPr>
            <p:cNvPr id="32" name="Rectangle 31"/>
            <p:cNvSpPr/>
            <p:nvPr/>
          </p:nvSpPr>
          <p:spPr bwMode="auto">
            <a:xfrm>
              <a:off x="2252213" y="5776035"/>
              <a:ext cx="544303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2252213" y="6046065"/>
              <a:ext cx="544303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20" name="Rectangle 219"/>
            <p:cNvSpPr/>
            <p:nvPr/>
          </p:nvSpPr>
          <p:spPr bwMode="auto">
            <a:xfrm>
              <a:off x="2796517" y="5772270"/>
              <a:ext cx="542082" cy="2679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21" name="Rectangle 220"/>
            <p:cNvSpPr/>
            <p:nvPr/>
          </p:nvSpPr>
          <p:spPr bwMode="auto">
            <a:xfrm>
              <a:off x="2796514" y="6044183"/>
              <a:ext cx="542085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34" name="Isosceles Triangle 33"/>
            <p:cNvSpPr/>
            <p:nvPr/>
          </p:nvSpPr>
          <p:spPr bwMode="auto">
            <a:xfrm flipV="1">
              <a:off x="2252213" y="5788268"/>
              <a:ext cx="1086386" cy="65066"/>
            </a:xfrm>
            <a:prstGeom prst="triangle">
              <a:avLst>
                <a:gd name="adj" fmla="val 49569"/>
              </a:avLst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grpSp>
          <p:nvGrpSpPr>
            <p:cNvPr id="232" name="Group 231"/>
            <p:cNvGrpSpPr/>
            <p:nvPr/>
          </p:nvGrpSpPr>
          <p:grpSpPr>
            <a:xfrm>
              <a:off x="7667161" y="4959170"/>
              <a:ext cx="708533" cy="1355043"/>
              <a:chOff x="971599" y="3514117"/>
              <a:chExt cx="1080121" cy="1355043"/>
            </a:xfrm>
          </p:grpSpPr>
          <p:sp>
            <p:nvSpPr>
              <p:cNvPr id="233" name="Rectangle 232"/>
              <p:cNvSpPr/>
              <p:nvPr/>
            </p:nvSpPr>
            <p:spPr bwMode="auto">
              <a:xfrm>
                <a:off x="971599" y="4329100"/>
                <a:ext cx="1080121" cy="27003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Data Link</a:t>
                </a: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234" name="Rectangle 233"/>
              <p:cNvSpPr/>
              <p:nvPr/>
            </p:nvSpPr>
            <p:spPr bwMode="auto">
              <a:xfrm>
                <a:off x="971600" y="4599130"/>
                <a:ext cx="1080120" cy="27003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latin typeface="+mn-lt"/>
                  </a:rPr>
                  <a:t>Physical</a:t>
                </a: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235" name="Rectangle 234"/>
              <p:cNvSpPr/>
              <p:nvPr/>
            </p:nvSpPr>
            <p:spPr bwMode="auto">
              <a:xfrm>
                <a:off x="971600" y="4059070"/>
                <a:ext cx="1080120" cy="27003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latin typeface="+mn-lt"/>
                  </a:rPr>
                  <a:t>Network</a:t>
                </a: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236" name="Rectangle 235"/>
              <p:cNvSpPr/>
              <p:nvPr/>
            </p:nvSpPr>
            <p:spPr bwMode="auto">
              <a:xfrm>
                <a:off x="971600" y="3789040"/>
                <a:ext cx="1080120" cy="27003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latin typeface="+mn-lt"/>
                  </a:rPr>
                  <a:t>Transport</a:t>
                </a: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237" name="Rectangle 236"/>
              <p:cNvSpPr/>
              <p:nvPr/>
            </p:nvSpPr>
            <p:spPr bwMode="auto">
              <a:xfrm>
                <a:off x="971601" y="3514117"/>
                <a:ext cx="1080119" cy="27003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latin typeface="Arial Narrow" panose="020B0606020202030204" pitchFamily="34" charset="0"/>
                  </a:rPr>
                  <a:t>Application</a:t>
                </a: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endParaRPr>
              </a:p>
            </p:txBody>
          </p:sp>
        </p:grpSp>
        <p:sp>
          <p:nvSpPr>
            <p:cNvPr id="238" name="Rectangle 237"/>
            <p:cNvSpPr/>
            <p:nvPr/>
          </p:nvSpPr>
          <p:spPr bwMode="auto">
            <a:xfrm>
              <a:off x="6388104" y="5504123"/>
              <a:ext cx="553982" cy="285423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Network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39" name="Rectangle 238"/>
            <p:cNvSpPr/>
            <p:nvPr/>
          </p:nvSpPr>
          <p:spPr bwMode="auto">
            <a:xfrm>
              <a:off x="5850948" y="5504123"/>
              <a:ext cx="544304" cy="28257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Network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31" name="Isosceles Triangle 230"/>
            <p:cNvSpPr/>
            <p:nvPr/>
          </p:nvSpPr>
          <p:spPr bwMode="auto">
            <a:xfrm flipV="1">
              <a:off x="5850948" y="5500171"/>
              <a:ext cx="1091137" cy="101710"/>
            </a:xfrm>
            <a:prstGeom prst="triangle">
              <a:avLst>
                <a:gd name="adj" fmla="val 49569"/>
              </a:avLst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40" name="Rectangle 239"/>
            <p:cNvSpPr/>
            <p:nvPr/>
          </p:nvSpPr>
          <p:spPr bwMode="auto">
            <a:xfrm>
              <a:off x="4608823" y="6316095"/>
              <a:ext cx="1772263" cy="8313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700" dirty="0" smtClean="0">
                  <a:latin typeface="+mn-lt"/>
                </a:rPr>
                <a:t>Medium</a:t>
              </a: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1" name="Rectangle 240"/>
            <p:cNvSpPr/>
            <p:nvPr/>
          </p:nvSpPr>
          <p:spPr bwMode="auto">
            <a:xfrm>
              <a:off x="6437594" y="6317978"/>
              <a:ext cx="1930051" cy="8125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700" dirty="0" smtClean="0">
                  <a:latin typeface="+mn-lt"/>
                </a:rPr>
                <a:t>Medium</a:t>
              </a: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4" name="Rectangle 243"/>
            <p:cNvSpPr/>
            <p:nvPr/>
          </p:nvSpPr>
          <p:spPr bwMode="auto">
            <a:xfrm>
              <a:off x="4058679" y="5785682"/>
              <a:ext cx="544303" cy="26414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45" name="Rectangle 244"/>
            <p:cNvSpPr/>
            <p:nvPr/>
          </p:nvSpPr>
          <p:spPr bwMode="auto">
            <a:xfrm>
              <a:off x="4058679" y="6049830"/>
              <a:ext cx="544303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46" name="Rectangle 245"/>
            <p:cNvSpPr/>
            <p:nvPr/>
          </p:nvSpPr>
          <p:spPr bwMode="auto">
            <a:xfrm>
              <a:off x="4602983" y="5785683"/>
              <a:ext cx="542082" cy="258313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47" name="Rectangle 246"/>
            <p:cNvSpPr/>
            <p:nvPr/>
          </p:nvSpPr>
          <p:spPr bwMode="auto">
            <a:xfrm>
              <a:off x="4602980" y="6047948"/>
              <a:ext cx="542085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48" name="Isosceles Triangle 247"/>
            <p:cNvSpPr/>
            <p:nvPr/>
          </p:nvSpPr>
          <p:spPr bwMode="auto">
            <a:xfrm flipV="1">
              <a:off x="4058679" y="5785683"/>
              <a:ext cx="1086386" cy="65066"/>
            </a:xfrm>
            <a:prstGeom prst="triangle">
              <a:avLst>
                <a:gd name="adj" fmla="val 49569"/>
              </a:avLst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49" name="Rectangle 248"/>
            <p:cNvSpPr/>
            <p:nvPr/>
          </p:nvSpPr>
          <p:spPr bwMode="auto">
            <a:xfrm>
              <a:off x="5855699" y="5786697"/>
              <a:ext cx="544303" cy="26414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50" name="Rectangle 249"/>
            <p:cNvSpPr/>
            <p:nvPr/>
          </p:nvSpPr>
          <p:spPr bwMode="auto">
            <a:xfrm>
              <a:off x="5855699" y="6050845"/>
              <a:ext cx="544303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51" name="Rectangle 250"/>
            <p:cNvSpPr/>
            <p:nvPr/>
          </p:nvSpPr>
          <p:spPr bwMode="auto">
            <a:xfrm>
              <a:off x="6400003" y="5786698"/>
              <a:ext cx="542082" cy="258313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52" name="Rectangle 251"/>
            <p:cNvSpPr/>
            <p:nvPr/>
          </p:nvSpPr>
          <p:spPr bwMode="auto">
            <a:xfrm>
              <a:off x="6400000" y="6048963"/>
              <a:ext cx="542085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sp>
        <p:nvSpPr>
          <p:cNvPr id="256" name="Rectangle 255"/>
          <p:cNvSpPr/>
          <p:nvPr/>
        </p:nvSpPr>
        <p:spPr bwMode="auto">
          <a:xfrm>
            <a:off x="6102719" y="3061931"/>
            <a:ext cx="585065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Core</a:t>
            </a:r>
          </a:p>
        </p:txBody>
      </p:sp>
      <p:sp>
        <p:nvSpPr>
          <p:cNvPr id="257" name="Rectangle 256"/>
          <p:cNvSpPr/>
          <p:nvPr/>
        </p:nvSpPr>
        <p:spPr bwMode="auto">
          <a:xfrm>
            <a:off x="7728894" y="3069134"/>
            <a:ext cx="585065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0" name="Oval 259"/>
          <p:cNvSpPr/>
          <p:nvPr/>
        </p:nvSpPr>
        <p:spPr bwMode="auto">
          <a:xfrm>
            <a:off x="5540257" y="3141600"/>
            <a:ext cx="152400" cy="152400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1" name="TextBox 260"/>
          <p:cNvSpPr txBox="1"/>
          <p:nvPr/>
        </p:nvSpPr>
        <p:spPr>
          <a:xfrm>
            <a:off x="5397382" y="28368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Arial" pitchFamily="34" charset="0"/>
                <a:cs typeface="Arial" pitchFamily="34" charset="0"/>
              </a:rPr>
              <a:t>R2</a:t>
            </a:r>
            <a:endParaRPr lang="en-US" sz="18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1476664" y="3217800"/>
            <a:ext cx="464406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3" name="Straight Connector 262"/>
          <p:cNvCxnSpPr/>
          <p:nvPr/>
        </p:nvCxnSpPr>
        <p:spPr bwMode="auto">
          <a:xfrm>
            <a:off x="1476664" y="3451731"/>
            <a:ext cx="96714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64" name="Group 95"/>
          <p:cNvGrpSpPr/>
          <p:nvPr/>
        </p:nvGrpSpPr>
        <p:grpSpPr>
          <a:xfrm>
            <a:off x="1693884" y="3376800"/>
            <a:ext cx="479618" cy="457200"/>
            <a:chOff x="1524000" y="2209800"/>
            <a:chExt cx="479618" cy="457200"/>
          </a:xfrm>
        </p:grpSpPr>
        <p:sp>
          <p:nvSpPr>
            <p:cNvPr id="265" name="Oval 264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66" name="TextBox 265"/>
            <p:cNvSpPr txBox="1"/>
            <p:nvPr/>
          </p:nvSpPr>
          <p:spPr>
            <a:xfrm>
              <a:off x="1524000" y="22976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268" name="Straight Connector 267"/>
          <p:cNvCxnSpPr/>
          <p:nvPr/>
        </p:nvCxnSpPr>
        <p:spPr bwMode="auto">
          <a:xfrm>
            <a:off x="4895956" y="3451731"/>
            <a:ext cx="1224771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0" name="Straight Connector 269"/>
          <p:cNvCxnSpPr>
            <a:stCxn id="256" idx="3"/>
            <a:endCxn id="257" idx="1"/>
          </p:cNvCxnSpPr>
          <p:nvPr/>
        </p:nvCxnSpPr>
        <p:spPr bwMode="auto">
          <a:xfrm>
            <a:off x="6687784" y="3354464"/>
            <a:ext cx="1041110" cy="720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73" name="Group 95"/>
          <p:cNvGrpSpPr/>
          <p:nvPr/>
        </p:nvGrpSpPr>
        <p:grpSpPr>
          <a:xfrm>
            <a:off x="5382000" y="3361447"/>
            <a:ext cx="479618" cy="457200"/>
            <a:chOff x="1524000" y="2209800"/>
            <a:chExt cx="479618" cy="457200"/>
          </a:xfrm>
        </p:grpSpPr>
        <p:sp>
          <p:nvSpPr>
            <p:cNvPr id="274" name="Oval 273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75" name="TextBox 274"/>
            <p:cNvSpPr txBox="1"/>
            <p:nvPr/>
          </p:nvSpPr>
          <p:spPr>
            <a:xfrm>
              <a:off x="1524000" y="22976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15" name="TextBox 314"/>
          <p:cNvSpPr txBox="1"/>
          <p:nvPr/>
        </p:nvSpPr>
        <p:spPr>
          <a:xfrm>
            <a:off x="216991" y="2724751"/>
            <a:ext cx="2690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+mn-lt"/>
              </a:rPr>
              <a:t>OmniRAN Architecture</a:t>
            </a:r>
          </a:p>
        </p:txBody>
      </p:sp>
      <p:sp>
        <p:nvSpPr>
          <p:cNvPr id="255" name="Rectangle 254"/>
          <p:cNvSpPr/>
          <p:nvPr/>
        </p:nvSpPr>
        <p:spPr bwMode="auto">
          <a:xfrm>
            <a:off x="2232000" y="3072103"/>
            <a:ext cx="2880000" cy="57430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Access Network</a:t>
            </a:r>
          </a:p>
        </p:txBody>
      </p:sp>
      <p:cxnSp>
        <p:nvCxnSpPr>
          <p:cNvPr id="200" name="Straight Connector 199"/>
          <p:cNvCxnSpPr/>
          <p:nvPr/>
        </p:nvCxnSpPr>
        <p:spPr bwMode="auto">
          <a:xfrm>
            <a:off x="2232000" y="3215585"/>
            <a:ext cx="288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54" name="Rectangle 253"/>
          <p:cNvSpPr/>
          <p:nvPr/>
        </p:nvSpPr>
        <p:spPr bwMode="auto">
          <a:xfrm>
            <a:off x="837000" y="3068915"/>
            <a:ext cx="765000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Terminal</a:t>
            </a:r>
          </a:p>
        </p:txBody>
      </p:sp>
    </p:spTree>
    <p:extLst>
      <p:ext uri="{BB962C8B-B14F-4D97-AF65-F5344CB8AC3E}">
        <p14:creationId xmlns:p14="http://schemas.microsoft.com/office/powerpoint/2010/main" val="2129149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OmniRAN Reference Points capture the functions of an access network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Reference Points denote the interconnections between functional entities of an access network, i.e.:</a:t>
            </a:r>
          </a:p>
          <a:p>
            <a:pPr lvl="1"/>
            <a:r>
              <a:rPr lang="en-US" dirty="0" smtClean="0"/>
              <a:t>R1 between terminal and base station:</a:t>
            </a:r>
          </a:p>
          <a:p>
            <a:pPr lvl="2"/>
            <a:r>
              <a:rPr lang="en-US" dirty="0" smtClean="0"/>
              <a:t>Access link, technology specific</a:t>
            </a:r>
          </a:p>
          <a:p>
            <a:pPr lvl="1"/>
            <a:r>
              <a:rPr lang="en-US" dirty="0" smtClean="0"/>
              <a:t>R2 between terminal and core network:</a:t>
            </a:r>
          </a:p>
          <a:p>
            <a:pPr lvl="2"/>
            <a:r>
              <a:rPr lang="en-US" dirty="0" smtClean="0"/>
              <a:t>User &amp; terminal authentication, subscription &amp; terminal management</a:t>
            </a:r>
          </a:p>
          <a:p>
            <a:pPr lvl="1"/>
            <a:r>
              <a:rPr lang="en-US" dirty="0" smtClean="0"/>
              <a:t>R3 between access network and core network:</a:t>
            </a:r>
          </a:p>
          <a:p>
            <a:pPr lvl="2"/>
            <a:r>
              <a:rPr lang="en-US" dirty="0" smtClean="0"/>
              <a:t>Authorization, service management, user data connection, mobility support, accounting, location</a:t>
            </a:r>
          </a:p>
          <a:p>
            <a:pPr lvl="1"/>
            <a:r>
              <a:rPr lang="en-US" dirty="0" smtClean="0"/>
              <a:t>R4 between access networks:</a:t>
            </a:r>
          </a:p>
          <a:p>
            <a:pPr lvl="2"/>
            <a:r>
              <a:rPr lang="en-US" dirty="0" smtClean="0"/>
              <a:t>Inter-access network coordination and cooperation, fast inter-technology handover</a:t>
            </a:r>
          </a:p>
          <a:p>
            <a:pPr lvl="1"/>
            <a:r>
              <a:rPr lang="en-US" dirty="0" smtClean="0"/>
              <a:t>R5 between core networks to enable co-use of access networks: </a:t>
            </a:r>
          </a:p>
          <a:p>
            <a:pPr lvl="2"/>
            <a:r>
              <a:rPr lang="en-US" dirty="0" smtClean="0"/>
              <a:t>Inter-operator roaming control interface</a:t>
            </a:r>
          </a:p>
          <a:p>
            <a:r>
              <a:rPr lang="en-US" dirty="0" smtClean="0"/>
              <a:t>Reference Points build the foundation for realizing interoperability for real world access networks.</a:t>
            </a:r>
          </a:p>
          <a:p>
            <a:r>
              <a:rPr lang="en-US" dirty="0" smtClean="0"/>
              <a:t>The Reference Points capture the control information necessary to allow dynamic control of network functions by a central entity (core).</a:t>
            </a:r>
          </a:p>
        </p:txBody>
      </p:sp>
    </p:spTree>
    <p:extLst>
      <p:ext uri="{BB962C8B-B14F-4D97-AF65-F5344CB8AC3E}">
        <p14:creationId xmlns:p14="http://schemas.microsoft.com/office/powerpoint/2010/main" val="4261992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Scope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OmniRAN provides an abstraction of access networks based on IEEE 802 technologies.</a:t>
            </a:r>
          </a:p>
          <a:p>
            <a:r>
              <a:rPr lang="en-US" dirty="0" smtClean="0"/>
              <a:t>Reference Points reflect IEEE 802 specific control information</a:t>
            </a:r>
          </a:p>
          <a:p>
            <a:pPr lvl="1"/>
            <a:r>
              <a:rPr lang="en-US" dirty="0" smtClean="0"/>
              <a:t>R1 is completely covered by IEEE 802 specifications</a:t>
            </a:r>
          </a:p>
          <a:p>
            <a:pPr lvl="1"/>
            <a:r>
              <a:rPr lang="en-US" dirty="0" smtClean="0"/>
              <a:t>R2 and R3 are mainly carrying control information for IEEE 802 functions</a:t>
            </a:r>
          </a:p>
          <a:p>
            <a:pPr lvl="1"/>
            <a:r>
              <a:rPr lang="en-US" dirty="0" smtClean="0"/>
              <a:t>R4 enhances direct cooperation among multiple IEEE 802 access networks</a:t>
            </a:r>
          </a:p>
          <a:p>
            <a:pPr lvl="1"/>
            <a:r>
              <a:rPr lang="en-US" dirty="0" smtClean="0"/>
              <a:t>R5 is present for conceptual purposes to forster the cooperation among cores.</a:t>
            </a:r>
          </a:p>
          <a:p>
            <a:pPr lvl="2"/>
            <a:r>
              <a:rPr lang="en-US" dirty="0"/>
              <a:t>Attributes carried on R5 may mostly be identical to the attributes defined for R3</a:t>
            </a:r>
            <a:br>
              <a:rPr lang="en-US" dirty="0"/>
            </a:br>
            <a:endParaRPr lang="en-US" dirty="0"/>
          </a:p>
          <a:p>
            <a:r>
              <a:rPr lang="en-US" dirty="0" smtClean="0"/>
              <a:t>OmniRAN Specification in the scope of IEEE 802 would consist of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/>
              <a:t>normative part defining control attributes and referencing the DL SAP</a:t>
            </a:r>
          </a:p>
          <a:p>
            <a:pPr lvl="1"/>
            <a:r>
              <a:rPr lang="en-US" dirty="0" smtClean="0"/>
              <a:t>an informative part outlining the overall architecture</a:t>
            </a:r>
          </a:p>
          <a:p>
            <a:pPr lvl="1"/>
            <a:r>
              <a:rPr lang="en-US" dirty="0" smtClean="0"/>
              <a:t>an informative part proposing the usage of particular IP protocols and the mapping of the IEEE 802 attributes into the IP protocols.</a:t>
            </a:r>
          </a:p>
        </p:txBody>
      </p:sp>
    </p:spTree>
    <p:extLst>
      <p:ext uri="{BB962C8B-B14F-4D97-AF65-F5344CB8AC3E}">
        <p14:creationId xmlns:p14="http://schemas.microsoft.com/office/powerpoint/2010/main" val="111371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Michael Montemurro, Research in Motion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Objectives for July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  <a:noFill/>
        </p:spPr>
        <p:txBody>
          <a:bodyPr/>
          <a:lstStyle/>
          <a:p>
            <a:r>
              <a:rPr lang="en-US" dirty="0" smtClean="0"/>
              <a:t>Teleconferences</a:t>
            </a:r>
            <a:r>
              <a:rPr lang="en-US" smtClean="0"/>
              <a:t>: June 20 at 09:00 ET– </a:t>
            </a:r>
            <a:r>
              <a:rPr lang="en-US" dirty="0" smtClean="0"/>
              <a:t>details on </a:t>
            </a:r>
            <a:r>
              <a:rPr lang="en-US" dirty="0" err="1" smtClean="0"/>
              <a:t>OmniRAN</a:t>
            </a:r>
            <a:r>
              <a:rPr lang="en-US" dirty="0" smtClean="0"/>
              <a:t> SG website</a:t>
            </a:r>
          </a:p>
          <a:p>
            <a:r>
              <a:rPr lang="en-US" dirty="0" smtClean="0"/>
              <a:t>Complete use case and gap analysis</a:t>
            </a:r>
          </a:p>
          <a:p>
            <a:r>
              <a:rPr lang="en-US" dirty="0" smtClean="0"/>
              <a:t>Identify potential standardization topics for IEEE 802</a:t>
            </a:r>
          </a:p>
        </p:txBody>
      </p:sp>
    </p:spTree>
    <p:extLst>
      <p:ext uri="{BB962C8B-B14F-4D97-AF65-F5344CB8AC3E}">
        <p14:creationId xmlns:p14="http://schemas.microsoft.com/office/powerpoint/2010/main" val="3587407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US" sz="180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Michael Montemurro, Research in Motion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4AFE48CA-64CD-4957-84CE-969E1D15CE85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err="1" smtClean="0"/>
              <a:t>OmniRAN</a:t>
            </a:r>
            <a:r>
              <a:rPr lang="en-US" sz="2000" dirty="0" smtClean="0"/>
              <a:t> website</a:t>
            </a:r>
          </a:p>
          <a:p>
            <a:pPr lvl="1"/>
            <a:r>
              <a:rPr lang="en-US" sz="1800" dirty="0">
                <a:hlinkClick r:id="rId3"/>
              </a:rPr>
              <a:t>http://www.ieee802.org/OmniRANsg</a:t>
            </a:r>
            <a:r>
              <a:rPr lang="en-US" sz="1800" dirty="0" smtClean="0">
                <a:hlinkClick r:id="rId3"/>
              </a:rPr>
              <a:t>/</a:t>
            </a:r>
            <a:r>
              <a:rPr lang="en-US" sz="1800" dirty="0" smtClean="0"/>
              <a:t> </a:t>
            </a:r>
            <a:endParaRPr lang="en-US" sz="1800" dirty="0"/>
          </a:p>
          <a:p>
            <a:r>
              <a:rPr lang="en-US" sz="2000" dirty="0" smtClean="0"/>
              <a:t>Document repository for </a:t>
            </a:r>
            <a:r>
              <a:rPr lang="en-US" sz="2000" dirty="0" err="1" smtClean="0"/>
              <a:t>OmniRAN</a:t>
            </a:r>
            <a:r>
              <a:rPr lang="en-US" sz="2000" dirty="0" smtClean="0"/>
              <a:t>:</a:t>
            </a:r>
            <a:endParaRPr lang="en-US" sz="2000" dirty="0"/>
          </a:p>
          <a:p>
            <a:pPr lvl="1"/>
            <a:r>
              <a:rPr lang="en-US" sz="1800" dirty="0">
                <a:hlinkClick r:id="rId4"/>
              </a:rPr>
              <a:t>https://mentor.ieee.org/omniran/</a:t>
            </a:r>
            <a:r>
              <a:rPr lang="en-US" sz="1800" dirty="0" smtClean="0">
                <a:hlinkClick r:id="rId4"/>
              </a:rPr>
              <a:t>documents</a:t>
            </a:r>
            <a:r>
              <a:rPr lang="en-US" sz="1800" dirty="0" smtClean="0"/>
              <a:t> </a:t>
            </a:r>
          </a:p>
          <a:p>
            <a:r>
              <a:rPr lang="en-US" sz="2000" dirty="0" smtClean="0"/>
              <a:t>Link to May 2013 </a:t>
            </a:r>
            <a:r>
              <a:rPr lang="en-US" sz="2000" dirty="0" err="1" smtClean="0"/>
              <a:t>OmniRAN</a:t>
            </a:r>
            <a:r>
              <a:rPr lang="en-US" sz="2000" dirty="0" smtClean="0"/>
              <a:t> Agenda:</a:t>
            </a:r>
          </a:p>
          <a:p>
            <a:pPr lvl="1"/>
            <a:r>
              <a:rPr lang="en-US" sz="1800" dirty="0">
                <a:hlinkClick r:id="rId5"/>
              </a:rPr>
              <a:t>https://mentor.ieee.org/omniran/dcn/13/omniran-13-0030-03-ecsg-may-2013-waikoloa-</a:t>
            </a:r>
            <a:r>
              <a:rPr lang="en-US" sz="1800" dirty="0" smtClean="0">
                <a:hlinkClick r:id="rId5"/>
              </a:rPr>
              <a:t>agenda.pptx</a:t>
            </a:r>
            <a:endParaRPr lang="en-US" sz="1800" dirty="0" smtClean="0"/>
          </a:p>
          <a:p>
            <a:r>
              <a:rPr lang="en-US" sz="2200" dirty="0" smtClean="0"/>
              <a:t>Scope Document</a:t>
            </a:r>
          </a:p>
          <a:p>
            <a:pPr lvl="1"/>
            <a:r>
              <a:rPr lang="en-US" sz="1600" dirty="0">
                <a:hlinkClick r:id="rId6"/>
              </a:rPr>
              <a:t>https://mentor.ieee.org/omniran/dcn/13/omniran-13-0032-05-0000-ieee-802-scope-of-</a:t>
            </a:r>
            <a:r>
              <a:rPr lang="en-US" sz="1600" dirty="0" smtClean="0">
                <a:hlinkClick r:id="rId6"/>
              </a:rPr>
              <a:t>omniran.pptx</a:t>
            </a:r>
            <a:r>
              <a:rPr lang="en-US" sz="1600" dirty="0" smtClean="0"/>
              <a:t> </a:t>
            </a:r>
            <a:endParaRPr lang="en-US" sz="1600" dirty="0"/>
          </a:p>
          <a:p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268791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44971</TotalTime>
  <Words>638</Words>
  <Application>Microsoft Macintosh PowerPoint</Application>
  <PresentationFormat>On-screen Show (4:3)</PresentationFormat>
  <Paragraphs>122</Paragraphs>
  <Slides>7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802-11-Submission</vt:lpstr>
      <vt:lpstr>Document</vt:lpstr>
      <vt:lpstr>Liaison Report for OmniRAN EC SG</vt:lpstr>
      <vt:lpstr>Key Activities</vt:lpstr>
      <vt:lpstr>Access Network Abstraction by OmniRAN</vt:lpstr>
      <vt:lpstr>OmniRAN Reference Points capture the functions of an access network</vt:lpstr>
      <vt:lpstr>OmniRAN Scope</vt:lpstr>
      <vt:lpstr>Objectives for July</vt:lpstr>
      <vt:lpstr>References</vt:lpstr>
    </vt:vector>
  </TitlesOfParts>
  <Manager/>
  <Company>Research in Motion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OmniRAN EC SG Liaison Report</dc:title>
  <dc:subject/>
  <dc:creator>Michael Montemurro</dc:creator>
  <cp:keywords/>
  <dc:description/>
  <cp:lastModifiedBy>M. Montemurro</cp:lastModifiedBy>
  <cp:revision>318</cp:revision>
  <cp:lastPrinted>1998-02-10T13:28:06Z</cp:lastPrinted>
  <dcterms:created xsi:type="dcterms:W3CDTF">2005-01-04T21:26:55Z</dcterms:created>
  <dcterms:modified xsi:type="dcterms:W3CDTF">2013-05-17T04:19:48Z</dcterms:modified>
  <cp:category/>
</cp:coreProperties>
</file>