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83" r:id="rId4"/>
    <p:sldId id="271" r:id="rId5"/>
    <p:sldId id="272" r:id="rId6"/>
    <p:sldId id="273" r:id="rId7"/>
    <p:sldId id="266" r:id="rId8"/>
    <p:sldId id="284" r:id="rId9"/>
    <p:sldId id="285" r:id="rId10"/>
    <p:sldId id="290" r:id="rId11"/>
    <p:sldId id="286" r:id="rId12"/>
    <p:sldId id="292" r:id="rId13"/>
    <p:sldId id="291" r:id="rId14"/>
    <p:sldId id="293" r:id="rId15"/>
    <p:sldId id="294" r:id="rId16"/>
    <p:sldId id="295" r:id="rId17"/>
    <p:sldId id="29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303" autoAdjust="0"/>
    <p:restoredTop sz="99515" autoAdjust="0"/>
  </p:normalViewPr>
  <p:slideViewPr>
    <p:cSldViewPr>
      <p:cViewPr varScale="1">
        <p:scale>
          <a:sx n="103" d="100"/>
          <a:sy n="103" d="100"/>
        </p:scale>
        <p:origin x="-112" y="-3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1705785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26458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053990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1564667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2295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16</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omniran-13-0046-01-ecsg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48-00-0000-omniran-ecsg-results-and-outlook.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4" Type="http://schemas.openxmlformats.org/officeDocument/2006/relationships/hyperlink" Target="https://nsn.webex.com/nsn/j.php?J=707621013&amp;PW=NMTA5MTY1Yzhj"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br>
              <a:rPr lang="en-US" dirty="0"/>
            </a:br>
            <a:r>
              <a:rPr lang="en-US" dirty="0" smtClean="0"/>
              <a:t>June 20</a:t>
            </a:r>
            <a:r>
              <a:rPr lang="en-US" baseline="30000" dirty="0" smtClean="0"/>
              <a:t>th</a:t>
            </a:r>
            <a:r>
              <a:rPr lang="en-US" dirty="0" smtClean="0"/>
              <a:t>, 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2013-06-18</a:t>
            </a:r>
            <a:r>
              <a:rPr lang="en-US" dirty="0"/>
              <a:t/>
            </a:r>
            <a:br>
              <a:rPr lang="en-US" dirty="0"/>
            </a:br>
            <a:r>
              <a:rPr lang="en-US" dirty="0"/>
              <a:t>Max Riegel</a:t>
            </a:r>
          </a:p>
          <a:p>
            <a:r>
              <a:rPr lang="en-US" dirty="0"/>
              <a:t>(OmniRAN SG Chair)</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a:xfrm>
            <a:off x="457200" y="1295400"/>
            <a:ext cx="8229600" cy="5334000"/>
          </a:xfrm>
        </p:spPr>
        <p:txBody>
          <a:bodyPr>
            <a:normAutofit fontScale="62500" lnSpcReduction="20000"/>
          </a:bodyPr>
          <a:lstStyle/>
          <a:p>
            <a:r>
              <a:rPr lang="en-US" dirty="0" smtClean="0"/>
              <a:t>Review of functional requirements and gaps to existing IEEE 802 standards </a:t>
            </a:r>
          </a:p>
          <a:p>
            <a:pPr lvl="1"/>
            <a:r>
              <a:rPr lang="en-US" dirty="0" smtClean="0"/>
              <a:t> nothing new to report</a:t>
            </a:r>
          </a:p>
          <a:p>
            <a:r>
              <a:rPr lang="en-US" dirty="0" smtClean="0"/>
              <a:t>Plan for July 2013 F2F session </a:t>
            </a:r>
          </a:p>
          <a:p>
            <a:pPr lvl="1"/>
            <a:r>
              <a:rPr lang="en-US" dirty="0" smtClean="0"/>
              <a:t> main topic will become completion of tasks as required by March EC closing plenary (see next slide)</a:t>
            </a:r>
          </a:p>
          <a:p>
            <a:pPr lvl="1"/>
            <a:r>
              <a:rPr lang="en-US" dirty="0"/>
              <a:t>t</a:t>
            </a:r>
            <a:r>
              <a:rPr lang="en-US" dirty="0" smtClean="0"/>
              <a:t>imeline remains unchanged as study group is well in plan to deliver results (see slide 12)</a:t>
            </a:r>
          </a:p>
          <a:p>
            <a:pPr lvl="1"/>
            <a:r>
              <a:rPr lang="en-US" dirty="0"/>
              <a:t>d</a:t>
            </a:r>
            <a:r>
              <a:rPr lang="en-US" dirty="0" smtClean="0"/>
              <a:t>raft slide set summarizing conclusions on scope, results of gap analysis and providing proposals for further proceeding was prepared by the chair and uploaded just before the conference call</a:t>
            </a:r>
          </a:p>
          <a:p>
            <a:pPr lvl="2"/>
            <a:r>
              <a:rPr lang="en-US" u="sng" dirty="0">
                <a:hlinkClick r:id="rId2"/>
              </a:rPr>
              <a:t>https://</a:t>
            </a:r>
            <a:r>
              <a:rPr lang="en-US" u="sng" dirty="0" smtClean="0">
                <a:hlinkClick r:id="rId2"/>
              </a:rPr>
              <a:t>mentor.ieee.org/omniran/dcn/13/omniran-13-0048-00-0000-omniran-ecsg-results-and-outlook.pptx</a:t>
            </a:r>
            <a:endParaRPr lang="en-US" dirty="0" smtClean="0"/>
          </a:p>
          <a:p>
            <a:pPr lvl="1"/>
            <a:r>
              <a:rPr lang="en-US" dirty="0"/>
              <a:t>c</a:t>
            </a:r>
            <a:r>
              <a:rPr lang="en-US" dirty="0" smtClean="0"/>
              <a:t>hair presented slides leading to discussion and a number of hints for enhancements</a:t>
            </a:r>
          </a:p>
          <a:p>
            <a:pPr lvl="2"/>
            <a:r>
              <a:rPr lang="en-US" dirty="0" smtClean="0"/>
              <a:t>‘</a:t>
            </a:r>
            <a:r>
              <a:rPr lang="en-US" dirty="0" err="1" smtClean="0"/>
              <a:t>OmniRAN</a:t>
            </a:r>
            <a:r>
              <a:rPr lang="en-US" dirty="0" smtClean="0"/>
              <a:t>’ is the abstraction of an access network – clarifying that </a:t>
            </a:r>
            <a:r>
              <a:rPr lang="en-US" dirty="0" err="1" smtClean="0"/>
              <a:t>OmniRAN</a:t>
            </a:r>
            <a:r>
              <a:rPr lang="en-US" dirty="0" smtClean="0"/>
              <a:t> denotes the architectural model, not the process to create one</a:t>
            </a:r>
          </a:p>
          <a:p>
            <a:pPr lvl="2"/>
            <a:r>
              <a:rPr lang="en-US" dirty="0" smtClean="0"/>
              <a:t>Presentation of gap analysis results requires some refinement but should stay with 3 slides in general to keep presentation time below 30 </a:t>
            </a:r>
            <a:r>
              <a:rPr lang="en-US" dirty="0" err="1" smtClean="0"/>
              <a:t>mins</a:t>
            </a:r>
            <a:endParaRPr lang="en-US" dirty="0" smtClean="0"/>
          </a:p>
          <a:p>
            <a:pPr lvl="2"/>
            <a:r>
              <a:rPr lang="en-US" dirty="0" smtClean="0"/>
              <a:t>Revised slide necessary for SDN mapping to the </a:t>
            </a:r>
            <a:r>
              <a:rPr lang="en-US" dirty="0" err="1" smtClean="0"/>
              <a:t>OmniRAN</a:t>
            </a:r>
            <a:r>
              <a:rPr lang="en-US" dirty="0" smtClean="0"/>
              <a:t> reference model</a:t>
            </a:r>
          </a:p>
          <a:p>
            <a:pPr lvl="2"/>
            <a:r>
              <a:rPr lang="en-US" dirty="0" smtClean="0"/>
              <a:t>Leave ‘normative’ and ‘informative’ open as it prejudges organizational arrangements</a:t>
            </a:r>
          </a:p>
          <a:p>
            <a:pPr lvl="2"/>
            <a:endParaRPr lang="en-US" dirty="0" smtClean="0"/>
          </a:p>
          <a:p>
            <a:pPr lvl="1"/>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OmniRAN Objectives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To perform a gap analysis that shows what pieces of work that are relevant to 802 (standards and standards under development) are not covered by existing external SDOs  (IETF, 3GPP,...) and internal, and socialize that analysis with those SDOs;</a:t>
            </a:r>
          </a:p>
          <a:p>
            <a:endParaRPr lang="en-US" dirty="0" smtClean="0"/>
          </a:p>
          <a:p>
            <a:r>
              <a:rPr lang="en-US" dirty="0" smtClean="0"/>
              <a:t>Having performed that gap analysis, define a crisp scope of the ECSG (target 15 words or less);</a:t>
            </a:r>
          </a:p>
          <a:p>
            <a:endParaRPr lang="en-US" dirty="0" smtClean="0"/>
          </a:p>
          <a:p>
            <a:r>
              <a:rPr lang="en-US" dirty="0" smtClean="0"/>
              <a:t>Define what piece(s) of work within that scope (a) fall legitimately within 802's remit and (b) are achievable within an 802 activity.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a:t>
            </a:r>
            <a:br>
              <a:rPr lang="en-US" dirty="0" smtClean="0"/>
            </a:br>
            <a:r>
              <a:rPr lang="en-US" dirty="0" smtClean="0"/>
              <a:t>Plan </a:t>
            </a:r>
            <a:r>
              <a:rPr lang="en-US" dirty="0"/>
              <a:t>and </a:t>
            </a:r>
            <a:r>
              <a:rPr lang="en-US" dirty="0" smtClean="0"/>
              <a:t>Timeline</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57200" y="3982370"/>
            <a:ext cx="2459006" cy="246221"/>
          </a:xfrm>
          <a:prstGeom prst="rect">
            <a:avLst/>
          </a:prstGeom>
          <a:noFill/>
        </p:spPr>
        <p:txBody>
          <a:bodyPr wrap="none" lIns="0" tIns="0" rIns="0" bIns="0" rtlCol="0">
            <a:spAutoFit/>
          </a:bodyPr>
          <a:lstStyle/>
          <a:p>
            <a:r>
              <a:rPr lang="en-US" sz="1600" dirty="0" smtClean="0">
                <a:solidFill>
                  <a:srgbClr val="000000"/>
                </a:solidFill>
                <a:latin typeface="+mn-lt"/>
              </a:rPr>
              <a:t>Socializing of gap analysis</a:t>
            </a:r>
            <a:endParaRPr lang="en-US" sz="1600" dirty="0">
              <a:solidFill>
                <a:srgbClr val="000000"/>
              </a:solidFill>
              <a:latin typeface="+mn-lt"/>
            </a:endParaRPr>
          </a:p>
        </p:txBody>
      </p:sp>
      <p:sp>
        <p:nvSpPr>
          <p:cNvPr id="38" name="TextBox 37"/>
          <p:cNvSpPr txBox="1"/>
          <p:nvPr/>
        </p:nvSpPr>
        <p:spPr>
          <a:xfrm>
            <a:off x="457200" y="4554379"/>
            <a:ext cx="3353482" cy="246221"/>
          </a:xfrm>
          <a:prstGeom prst="rect">
            <a:avLst/>
          </a:prstGeom>
          <a:noFill/>
        </p:spPr>
        <p:txBody>
          <a:bodyPr wrap="none" lIns="0" tIns="0" rIns="0" bIns="0" rtlCol="0">
            <a:spAutoFit/>
          </a:bodyPr>
          <a:lstStyle/>
          <a:p>
            <a:r>
              <a:rPr lang="en-US" sz="1600" dirty="0" smtClean="0">
                <a:solidFill>
                  <a:srgbClr val="000000"/>
                </a:solidFill>
                <a:latin typeface="+mn-lt"/>
              </a:rPr>
              <a:t>Refine scope of EC SG (crisp words)</a:t>
            </a:r>
            <a:endParaRPr lang="en-US" sz="1600" dirty="0">
              <a:solidFill>
                <a:srgbClr val="000000"/>
              </a:solidFill>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24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28801"/>
            <a:ext cx="310941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33600"/>
            <a:ext cx="5334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38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432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48000"/>
            <a:ext cx="1447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4594206" cy="246221"/>
          </a:xfrm>
          <a:prstGeom prst="rect">
            <a:avLst/>
          </a:prstGeom>
          <a:noFill/>
        </p:spPr>
        <p:txBody>
          <a:bodyPr wrap="none" lIns="0" tIns="0" rIns="0" bIns="0" rtlCol="0">
            <a:spAutoFit/>
          </a:bodyPr>
          <a:lstStyle/>
          <a:p>
            <a:r>
              <a:rPr lang="en-US" sz="1600" dirty="0" smtClean="0">
                <a:solidFill>
                  <a:srgbClr val="000000"/>
                </a:solidFill>
                <a:latin typeface="+mn-lt"/>
              </a:rPr>
              <a:t>Functional requirements within scope of IEEE 802 </a:t>
            </a:r>
            <a:endParaRPr lang="en-US" sz="1600" dirty="0">
              <a:solidFill>
                <a:srgbClr val="000000"/>
              </a:solidFill>
              <a:latin typeface="+mn-lt"/>
            </a:endParaRPr>
          </a:p>
        </p:txBody>
      </p:sp>
      <p:sp>
        <p:nvSpPr>
          <p:cNvPr id="49" name="TextBox 48"/>
          <p:cNvSpPr txBox="1"/>
          <p:nvPr/>
        </p:nvSpPr>
        <p:spPr>
          <a:xfrm>
            <a:off x="6096000" y="3352800"/>
            <a:ext cx="609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00800" y="3657600"/>
            <a:ext cx="1371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7772400" y="3962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8610600" y="4572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4058803" cy="246221"/>
          </a:xfrm>
          <a:prstGeom prst="rect">
            <a:avLst/>
          </a:prstGeom>
          <a:noFill/>
        </p:spPr>
        <p:txBody>
          <a:bodyPr wrap="none" lIns="0" tIns="0" rIns="0" bIns="0" rtlCol="0">
            <a:spAutoFit/>
          </a:bodyPr>
          <a:lstStyle/>
          <a:p>
            <a:r>
              <a:rPr lang="en-US" sz="1600" dirty="0" smtClean="0">
                <a:solidFill>
                  <a:srgbClr val="000000"/>
                </a:solidFill>
                <a:latin typeface="+mn-lt"/>
              </a:rPr>
              <a:t>Potential standardization topics for IEEE 802</a:t>
            </a:r>
            <a:endParaRPr lang="en-US" sz="1600" dirty="0">
              <a:solidFill>
                <a:srgbClr val="000000"/>
              </a:solidFill>
              <a:latin typeface="+mn-lt"/>
            </a:endParaRPr>
          </a:p>
        </p:txBody>
      </p:sp>
      <p:sp>
        <p:nvSpPr>
          <p:cNvPr id="63" name="TextBox 62"/>
          <p:cNvSpPr txBox="1"/>
          <p:nvPr/>
        </p:nvSpPr>
        <p:spPr>
          <a:xfrm>
            <a:off x="7696200" y="4267200"/>
            <a:ext cx="11430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0" name="TextBox 59"/>
          <p:cNvSpPr txBox="1"/>
          <p:nvPr/>
        </p:nvSpPr>
        <p:spPr>
          <a:xfrm>
            <a:off x="7696200" y="5334000"/>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70" name="Straight Connector 69"/>
          <p:cNvCxnSpPr/>
          <p:nvPr/>
        </p:nvCxnSpPr>
        <p:spPr bwMode="auto">
          <a:xfrm>
            <a:off x="77343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1" name="TextBox 70"/>
          <p:cNvSpPr txBox="1"/>
          <p:nvPr/>
        </p:nvSpPr>
        <p:spPr>
          <a:xfrm>
            <a:off x="7467600" y="1447800"/>
            <a:ext cx="600351" cy="261610"/>
          </a:xfrm>
          <a:prstGeom prst="rect">
            <a:avLst/>
          </a:prstGeom>
          <a:noFill/>
        </p:spPr>
        <p:txBody>
          <a:bodyPr wrap="none" rtlCol="0">
            <a:spAutoFit/>
          </a:bodyPr>
          <a:lstStyle/>
          <a:p>
            <a:r>
              <a:rPr lang="en-US" sz="1100">
                <a:latin typeface="+mn-lt"/>
              </a:rPr>
              <a:t>Jun’20</a:t>
            </a:r>
          </a:p>
        </p:txBody>
      </p:sp>
    </p:spTree>
    <p:extLst>
      <p:ext uri="{BB962C8B-B14F-4D97-AF65-F5344CB8AC3E}">
        <p14:creationId xmlns:p14="http://schemas.microsoft.com/office/powerpoint/2010/main" val="166263082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2013 OmniRAN F2F Schedule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906553368"/>
              </p:ext>
            </p:extLst>
          </p:nvPr>
        </p:nvGraphicFramePr>
        <p:xfrm>
          <a:off x="457200" y="1219200"/>
          <a:ext cx="8229601" cy="4955922"/>
        </p:xfrm>
        <a:graphic>
          <a:graphicData uri="http://schemas.openxmlformats.org/drawingml/2006/table">
            <a:tbl>
              <a:tblPr firstRow="1" bandRow="1">
                <a:tableStyleId>{5C22544A-7EE6-4342-B048-85BDC9FD1C3A}</a:tableStyleId>
              </a:tblPr>
              <a:tblGrid>
                <a:gridCol w="644676"/>
                <a:gridCol w="1516985"/>
                <a:gridCol w="1516985"/>
                <a:gridCol w="1516985"/>
                <a:gridCol w="1516985"/>
                <a:gridCol w="1516985"/>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2">
                  <a:txBody>
                    <a:bodyPr/>
                    <a:lstStyle/>
                    <a:p>
                      <a:pPr marL="85725" indent="-85725">
                        <a:buFont typeface="Arial" pitchFamily="34" charset="0"/>
                        <a:buChar char="•"/>
                      </a:pPr>
                      <a:r>
                        <a:rPr lang="en-US" sz="1200" dirty="0" smtClean="0"/>
                        <a:t>EC Opening Session</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r>
                        <a:rPr lang="en-US" sz="1400" dirty="0" smtClean="0"/>
                        <a:t>Joint </a:t>
                      </a:r>
                      <a:r>
                        <a:rPr lang="en-US" sz="1400" dirty="0" err="1" smtClean="0"/>
                        <a:t>Mtg</a:t>
                      </a:r>
                      <a:r>
                        <a:rPr lang="en-US" sz="1400" dirty="0" smtClean="0"/>
                        <a:t> with 802.11 ARC</a:t>
                      </a:r>
                      <a:endParaRPr lang="en-US" sz="1400"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243840">
                <a:tc rowSpan="3">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endParaRPr lang="en-US" sz="800" dirty="0"/>
                    </a:p>
                  </a:txBody>
                  <a:tcPr marL="36000" marR="36000" marT="36000" marB="36000">
                    <a:solidFill>
                      <a:schemeClr val="bg1"/>
                    </a:solidFill>
                  </a:tcPr>
                </a:tc>
                <a:tc rowSpan="3">
                  <a:txBody>
                    <a:bodyPr/>
                    <a:lstStyle/>
                    <a:p>
                      <a:endParaRPr lang="en-US"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r h="487680">
                <a:tc vMerge="1">
                  <a:txBody>
                    <a:bodyPr/>
                    <a:lstStyle/>
                    <a:p>
                      <a:endParaRPr lang="en-US"/>
                    </a:p>
                  </a:txBody>
                  <a:tcPr/>
                </a:tc>
                <a:tc>
                  <a:txBody>
                    <a:bodyPr/>
                    <a:lstStyle/>
                    <a:p>
                      <a:pPr marL="85725" indent="-85725">
                        <a:buFont typeface="Arial" pitchFamily="34" charset="0"/>
                        <a:buChar char="•"/>
                      </a:pPr>
                      <a:r>
                        <a:rPr lang="en-US" sz="1200" dirty="0" smtClean="0"/>
                        <a:t>Opening Plenary</a:t>
                      </a:r>
                      <a:endParaRPr lang="en-US" sz="1200" dirty="0"/>
                    </a:p>
                  </a:txBody>
                  <a:tcPr marL="36000" marR="36000" marT="36000" marB="36000">
                    <a:solidFill>
                      <a:schemeClr val="bg2">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43840">
                <a:tc vMerge="1">
                  <a:txBody>
                    <a:bodyPr/>
                    <a:lstStyle/>
                    <a:p>
                      <a:endParaRPr lang="en-US"/>
                    </a:p>
                  </a:txBody>
                  <a:tcPr/>
                </a:tc>
                <a:tc>
                  <a:txBody>
                    <a:bodyPr/>
                    <a:lstStyle/>
                    <a:p>
                      <a:endParaRPr lang="en-US" sz="8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34049">
                <a:tc rowSpan="2">
                  <a:txBody>
                    <a:bodyPr/>
                    <a:lstStyle/>
                    <a:p>
                      <a:pPr algn="ctr"/>
                      <a:endParaRPr lang="en-US" sz="1200" dirty="0"/>
                    </a:p>
                  </a:txBody>
                  <a:tcPr marL="0" marR="0" marT="0" marB="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34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pPr marL="85725" indent="-85725">
                        <a:buFont typeface="Arial" pitchFamily="34" charset="0"/>
                        <a:buChar char="•"/>
                      </a:pPr>
                      <a:r>
                        <a:rPr lang="en-US" sz="1200" dirty="0" smtClean="0"/>
                        <a:t>EC Closing Session</a:t>
                      </a:r>
                      <a:endParaRPr lang="en-US" sz="1200" dirty="0"/>
                    </a:p>
                  </a:txBody>
                  <a:tcPr marL="36000" marR="36000" marT="36000" marB="36000">
                    <a:solidFill>
                      <a:schemeClr val="bg2">
                        <a:lumMod val="75000"/>
                      </a:schemeClr>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dirty="0"/>
                    </a:p>
                  </a:txBody>
                  <a:tcPr marL="36000" marR="36000" marT="36000" marB="36000">
                    <a:solidFill>
                      <a:schemeClr val="tx2">
                        <a:lumMod val="20000"/>
                        <a:lumOff val="80000"/>
                      </a:schemeClr>
                    </a:solidFill>
                  </a:tcPr>
                </a:tc>
                <a:tc>
                  <a:txBody>
                    <a:bodyPr/>
                    <a:lstStyle/>
                    <a:p>
                      <a:endParaRPr lang="en-US"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tx2">
                        <a:lumMod val="20000"/>
                        <a:lumOff val="8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2">
                        <a:lumMod val="75000"/>
                      </a:schemeClr>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Char char="•"/>
                      </a:pPr>
                      <a:endParaRPr lang="en-US" sz="1400" dirty="0"/>
                    </a:p>
                  </a:txBody>
                  <a:tcPr marL="36000" marR="36000" marT="36000" marB="36000">
                    <a:solidFill>
                      <a:schemeClr val="bg2">
                        <a:lumMod val="75000"/>
                      </a:schemeClr>
                    </a:solidFill>
                  </a:tcPr>
                </a:tc>
              </a:tr>
            </a:tbl>
          </a:graphicData>
        </a:graphic>
      </p:graphicFrame>
    </p:spTree>
    <p:extLst>
      <p:ext uri="{BB962C8B-B14F-4D97-AF65-F5344CB8AC3E}">
        <p14:creationId xmlns:p14="http://schemas.microsoft.com/office/powerpoint/2010/main" val="1688770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Business #4</a:t>
            </a:r>
            <a:endParaRPr lang="en-US" dirty="0"/>
          </a:p>
        </p:txBody>
      </p:sp>
      <p:sp>
        <p:nvSpPr>
          <p:cNvPr id="3" name="Content Placeholder 2"/>
          <p:cNvSpPr>
            <a:spLocks noGrp="1"/>
          </p:cNvSpPr>
          <p:nvPr>
            <p:ph idx="1"/>
          </p:nvPr>
        </p:nvSpPr>
        <p:spPr>
          <a:xfrm>
            <a:off x="457200" y="990600"/>
            <a:ext cx="8229600" cy="5334000"/>
          </a:xfrm>
        </p:spPr>
        <p:txBody>
          <a:bodyPr>
            <a:normAutofit fontScale="70000" lnSpcReduction="20000"/>
          </a:bodyPr>
          <a:lstStyle/>
          <a:p>
            <a:r>
              <a:rPr lang="en-US" dirty="0"/>
              <a:t>Plan for July 2013 F2F </a:t>
            </a:r>
            <a:r>
              <a:rPr lang="en-US" dirty="0" smtClean="0"/>
              <a:t>session, cont.</a:t>
            </a:r>
            <a:endParaRPr lang="en-US" dirty="0"/>
          </a:p>
          <a:p>
            <a:pPr lvl="1"/>
            <a:r>
              <a:rPr lang="en-US" dirty="0" smtClean="0"/>
              <a:t>Options for continuation will be discussed in Geneva F2F</a:t>
            </a:r>
          </a:p>
          <a:p>
            <a:pPr lvl="2"/>
            <a:r>
              <a:rPr lang="en-US" dirty="0" smtClean="0"/>
              <a:t>Dissemination slides should present some alternatives</a:t>
            </a:r>
          </a:p>
          <a:p>
            <a:pPr lvl="1"/>
            <a:r>
              <a:rPr lang="en-US" dirty="0" smtClean="0"/>
              <a:t>‘Crisp’ wording proposal by JC: “</a:t>
            </a:r>
            <a:r>
              <a:rPr lang="en-GB" dirty="0"/>
              <a:t>Generic 802 [backhaul/] access network </a:t>
            </a:r>
            <a:r>
              <a:rPr lang="en-GB" dirty="0" smtClean="0"/>
              <a:t>specification,</a:t>
            </a:r>
            <a:r>
              <a:rPr lang="en-US" dirty="0"/>
              <a:t> </a:t>
            </a:r>
            <a:r>
              <a:rPr lang="en-GB" dirty="0" smtClean="0"/>
              <a:t>including </a:t>
            </a:r>
            <a:r>
              <a:rPr lang="en-GB" dirty="0"/>
              <a:t>architecture definition, communication protocols </a:t>
            </a:r>
            <a:r>
              <a:rPr lang="en-GB" dirty="0" smtClean="0"/>
              <a:t>and</a:t>
            </a:r>
            <a:r>
              <a:rPr lang="en-US" dirty="0"/>
              <a:t> </a:t>
            </a:r>
            <a:r>
              <a:rPr lang="en-GB" dirty="0" smtClean="0"/>
              <a:t>link-specific </a:t>
            </a:r>
            <a:r>
              <a:rPr lang="en-GB" dirty="0"/>
              <a:t>parameters </a:t>
            </a:r>
            <a:r>
              <a:rPr lang="en-GB" dirty="0" smtClean="0"/>
              <a:t>usage</a:t>
            </a:r>
            <a:r>
              <a:rPr lang="en-US" dirty="0" smtClean="0"/>
              <a:t>”</a:t>
            </a:r>
          </a:p>
          <a:p>
            <a:pPr lvl="0"/>
            <a:r>
              <a:rPr lang="en-US" dirty="0" smtClean="0"/>
              <a:t>Dissemination of OmniRAN SG results into IEEE 802 WGs</a:t>
            </a:r>
          </a:p>
          <a:p>
            <a:pPr lvl="1"/>
            <a:r>
              <a:rPr lang="en-US" dirty="0" smtClean="0"/>
              <a:t>802.1</a:t>
            </a:r>
          </a:p>
          <a:p>
            <a:pPr lvl="2"/>
            <a:r>
              <a:rPr lang="en-US" dirty="0" smtClean="0"/>
              <a:t> </a:t>
            </a:r>
            <a:r>
              <a:rPr lang="en-US" dirty="0"/>
              <a:t>C</a:t>
            </a:r>
            <a:r>
              <a:rPr lang="en-US" dirty="0" smtClean="0"/>
              <a:t>hair will ask for presentation time in 802.1</a:t>
            </a:r>
          </a:p>
          <a:p>
            <a:pPr lvl="3"/>
            <a:r>
              <a:rPr lang="en-US" dirty="0" smtClean="0"/>
              <a:t>Missing p-t-p support needs more comprehensive background and slides</a:t>
            </a:r>
          </a:p>
          <a:p>
            <a:pPr lvl="1"/>
            <a:r>
              <a:rPr lang="en-US" dirty="0" smtClean="0"/>
              <a:t>802.3</a:t>
            </a:r>
          </a:p>
          <a:p>
            <a:pPr lvl="2"/>
            <a:r>
              <a:rPr lang="en-US" dirty="0" smtClean="0"/>
              <a:t>Chair will ask for presentation time in 802.3</a:t>
            </a:r>
          </a:p>
          <a:p>
            <a:pPr lvl="3"/>
            <a:r>
              <a:rPr lang="en-US" dirty="0" smtClean="0"/>
              <a:t>Some more slides on 802.3 gaps</a:t>
            </a:r>
          </a:p>
          <a:p>
            <a:pPr lvl="1"/>
            <a:r>
              <a:rPr lang="en-US" dirty="0" smtClean="0"/>
              <a:t>802.11</a:t>
            </a:r>
          </a:p>
          <a:p>
            <a:pPr lvl="2"/>
            <a:r>
              <a:rPr lang="en-US" dirty="0" smtClean="0"/>
              <a:t> joint meeting w/ ARC; short presentation in mid-week</a:t>
            </a:r>
          </a:p>
          <a:p>
            <a:pPr lvl="1"/>
            <a:r>
              <a:rPr lang="en-US" dirty="0" smtClean="0"/>
              <a:t>802.15</a:t>
            </a:r>
          </a:p>
          <a:p>
            <a:pPr lvl="2"/>
            <a:r>
              <a:rPr lang="en-US" dirty="0" smtClean="0"/>
              <a:t> Chair will ask for presentation time in 802.15</a:t>
            </a:r>
          </a:p>
          <a:p>
            <a:pPr lvl="1"/>
            <a:r>
              <a:rPr lang="en-US" dirty="0" smtClean="0"/>
              <a:t>802.16</a:t>
            </a:r>
          </a:p>
          <a:p>
            <a:pPr lvl="2"/>
            <a:r>
              <a:rPr lang="en-US" dirty="0" smtClean="0"/>
              <a:t> Report to 802.16 closing plenary on Thu PM2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#5</a:t>
            </a:r>
            <a:endParaRPr lang="en-US" dirty="0"/>
          </a:p>
        </p:txBody>
      </p:sp>
      <p:sp>
        <p:nvSpPr>
          <p:cNvPr id="3" name="Content Placeholder 2"/>
          <p:cNvSpPr>
            <a:spLocks noGrp="1"/>
          </p:cNvSpPr>
          <p:nvPr>
            <p:ph idx="1"/>
          </p:nvPr>
        </p:nvSpPr>
        <p:spPr>
          <a:xfrm>
            <a:off x="457200" y="1295400"/>
            <a:ext cx="8229600" cy="4830763"/>
          </a:xfrm>
        </p:spPr>
        <p:txBody>
          <a:bodyPr>
            <a:normAutofit fontScale="70000" lnSpcReduction="20000"/>
          </a:bodyPr>
          <a:lstStyle/>
          <a:p>
            <a:pPr lvl="0"/>
            <a:r>
              <a:rPr lang="en-US" dirty="0" smtClean="0"/>
              <a:t>Dissemination of OmniRAN SG results into IEEE 802 WGs</a:t>
            </a:r>
          </a:p>
          <a:p>
            <a:pPr lvl="1"/>
            <a:r>
              <a:rPr lang="en-US" dirty="0" smtClean="0"/>
              <a:t>802.21</a:t>
            </a:r>
          </a:p>
          <a:p>
            <a:pPr lvl="2"/>
            <a:r>
              <a:rPr lang="en-US" dirty="0" smtClean="0"/>
              <a:t> Chair will ask for presentation time in 802.21</a:t>
            </a:r>
          </a:p>
          <a:p>
            <a:pPr lvl="1"/>
            <a:r>
              <a:rPr lang="en-US" dirty="0" smtClean="0"/>
              <a:t>802.22</a:t>
            </a:r>
          </a:p>
          <a:p>
            <a:pPr lvl="2"/>
            <a:r>
              <a:rPr lang="en-US" dirty="0" smtClean="0"/>
              <a:t> Chair will ask for presentation time in 802.22</a:t>
            </a:r>
          </a:p>
          <a:p>
            <a:pPr lvl="1"/>
            <a:r>
              <a:rPr lang="en-US" dirty="0" smtClean="0"/>
              <a:t>802.24</a:t>
            </a:r>
          </a:p>
          <a:p>
            <a:pPr lvl="2"/>
            <a:r>
              <a:rPr lang="en-US" dirty="0" smtClean="0"/>
              <a:t> Chair will ask for presentation time in 802.24</a:t>
            </a:r>
          </a:p>
          <a:p>
            <a:pPr lvl="1"/>
            <a:r>
              <a:rPr lang="en-US" dirty="0" smtClean="0"/>
              <a:t>Other WGs and SC</a:t>
            </a:r>
          </a:p>
          <a:p>
            <a:pPr lvl="2"/>
            <a:r>
              <a:rPr lang="en-US" dirty="0" smtClean="0"/>
              <a:t> 802.19, 802.18</a:t>
            </a:r>
          </a:p>
          <a:p>
            <a:pPr lvl="3"/>
            <a:r>
              <a:rPr lang="en-US" dirty="0" smtClean="0"/>
              <a:t>Will also be addressed to show </a:t>
            </a:r>
            <a:r>
              <a:rPr lang="en-US" dirty="0" err="1" smtClean="0"/>
              <a:t>OmniRAN</a:t>
            </a:r>
            <a:r>
              <a:rPr lang="en-US" dirty="0" smtClean="0"/>
              <a:t> </a:t>
            </a:r>
            <a:r>
              <a:rPr lang="en-US" dirty="0" err="1" smtClean="0"/>
              <a:t>beneficials</a:t>
            </a:r>
            <a:r>
              <a:rPr lang="en-US" dirty="0" smtClean="0"/>
              <a:t> to their work</a:t>
            </a:r>
          </a:p>
          <a:p>
            <a:r>
              <a:rPr lang="en-US" dirty="0" smtClean="0"/>
              <a:t>Liaisons with IETF and other external SDOs </a:t>
            </a:r>
          </a:p>
          <a:p>
            <a:pPr lvl="1"/>
            <a:r>
              <a:rPr lang="en-US" dirty="0"/>
              <a:t>I</a:t>
            </a:r>
            <a:r>
              <a:rPr lang="en-US" dirty="0" smtClean="0"/>
              <a:t>nitiate informal information exchange with Bernd </a:t>
            </a:r>
            <a:r>
              <a:rPr lang="en-US" dirty="0" err="1" smtClean="0"/>
              <a:t>Aboba</a:t>
            </a:r>
            <a:r>
              <a:rPr lang="en-US" dirty="0" smtClean="0"/>
              <a:t> to discuss further dissemination into IETF</a:t>
            </a:r>
            <a:endParaRPr lang="en-US" b="1" dirty="0" smtClean="0"/>
          </a:p>
          <a:p>
            <a:r>
              <a:rPr lang="en-US" dirty="0" smtClean="0"/>
              <a:t>Agenda for July ’13 plenary session </a:t>
            </a:r>
          </a:p>
          <a:p>
            <a:pPr lvl="1"/>
            <a:r>
              <a:rPr lang="en-US" dirty="0"/>
              <a:t>S</a:t>
            </a:r>
            <a:r>
              <a:rPr lang="en-US" dirty="0" smtClean="0"/>
              <a:t>ee next slide</a:t>
            </a:r>
          </a:p>
          <a:p>
            <a:pPr lvl="1"/>
            <a:r>
              <a:rPr lang="en-US" dirty="0" smtClean="0"/>
              <a:t>No modifications or amendments proposed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Proposal for July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62500" lnSpcReduction="20000"/>
          </a:bodyPr>
          <a:lstStyle/>
          <a:p>
            <a:r>
              <a:rPr lang="en-GB" dirty="0" smtClean="0"/>
              <a:t>Call Meeting to Order</a:t>
            </a:r>
          </a:p>
          <a:p>
            <a:r>
              <a:rPr lang="en-GB" dirty="0"/>
              <a:t>Attendance recording</a:t>
            </a:r>
            <a:endParaRPr lang="en-GB" dirty="0" smtClean="0"/>
          </a:p>
          <a:p>
            <a:r>
              <a:rPr lang="en-GB" dirty="0" smtClean="0"/>
              <a:t>Secretary position</a:t>
            </a:r>
          </a:p>
          <a:p>
            <a:r>
              <a:rPr lang="en-US" dirty="0" smtClean="0"/>
              <a:t>Approval of minutes</a:t>
            </a:r>
          </a:p>
          <a:p>
            <a:r>
              <a:rPr lang="en-US" dirty="0" smtClean="0"/>
              <a:t>Reports</a:t>
            </a:r>
          </a:p>
          <a:p>
            <a:pPr lvl="0"/>
            <a:r>
              <a:rPr lang="en-US" dirty="0" smtClean="0"/>
              <a:t>Review dissemination of OmniRAN SG results into IEEE 802 WGs</a:t>
            </a:r>
          </a:p>
          <a:p>
            <a:r>
              <a:rPr lang="en-US" dirty="0" smtClean="0"/>
              <a:t>Review of communication and dissemination with external organizations</a:t>
            </a:r>
          </a:p>
          <a:p>
            <a:r>
              <a:rPr lang="en-US" dirty="0" smtClean="0"/>
              <a:t>Conclusion </a:t>
            </a:r>
            <a:r>
              <a:rPr lang="en-US" dirty="0"/>
              <a:t>on OmniRAN use cases</a:t>
            </a:r>
          </a:p>
          <a:p>
            <a:pPr lvl="1"/>
            <a:r>
              <a:rPr lang="en-US" dirty="0" smtClean="0"/>
              <a:t>Gap </a:t>
            </a:r>
            <a:r>
              <a:rPr lang="en-US" dirty="0"/>
              <a:t>analysis for the agreed use </a:t>
            </a:r>
            <a:r>
              <a:rPr lang="en-US" dirty="0" smtClean="0"/>
              <a:t>cases</a:t>
            </a:r>
          </a:p>
          <a:p>
            <a:pPr lvl="1"/>
            <a:r>
              <a:rPr lang="en-US" dirty="0" smtClean="0"/>
              <a:t>Documentation of results</a:t>
            </a:r>
            <a:endParaRPr lang="en-US" dirty="0"/>
          </a:p>
          <a:p>
            <a:r>
              <a:rPr lang="en-US" dirty="0" smtClean="0">
                <a:solidFill>
                  <a:srgbClr val="000000"/>
                </a:solidFill>
              </a:rPr>
              <a:t>Potential standardization topics for IEEE 802</a:t>
            </a:r>
          </a:p>
          <a:p>
            <a:r>
              <a:rPr lang="en-US" dirty="0" smtClean="0">
                <a:solidFill>
                  <a:srgbClr val="000000"/>
                </a:solidFill>
              </a:rPr>
              <a:t>Refine scope of OmniRAN EC SG (crisp words)</a:t>
            </a:r>
          </a:p>
          <a:p>
            <a:r>
              <a:rPr lang="en-US" dirty="0" smtClean="0">
                <a:solidFill>
                  <a:srgbClr val="000000"/>
                </a:solidFill>
              </a:rPr>
              <a:t>Report slides for EC Closing Session</a:t>
            </a:r>
          </a:p>
          <a:p>
            <a:r>
              <a:rPr lang="en-US" dirty="0" smtClean="0"/>
              <a:t>Summary report for communication inside IEEE 802</a:t>
            </a:r>
          </a:p>
          <a:p>
            <a:r>
              <a:rPr lang="en-US" dirty="0" smtClean="0"/>
              <a:t>AOB</a:t>
            </a:r>
            <a:endParaRPr lang="en-US" dirty="0"/>
          </a:p>
          <a:p>
            <a:r>
              <a:rPr lang="en-US"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#6</a:t>
            </a:r>
            <a:endParaRPr lang="en-US" dirty="0"/>
          </a:p>
        </p:txBody>
      </p:sp>
      <p:sp>
        <p:nvSpPr>
          <p:cNvPr id="3" name="Content Placeholder 2"/>
          <p:cNvSpPr>
            <a:spLocks noGrp="1"/>
          </p:cNvSpPr>
          <p:nvPr>
            <p:ph idx="1"/>
          </p:nvPr>
        </p:nvSpPr>
        <p:spPr/>
        <p:txBody>
          <a:bodyPr>
            <a:normAutofit/>
          </a:bodyPr>
          <a:lstStyle/>
          <a:p>
            <a:r>
              <a:rPr lang="en-US" dirty="0" smtClean="0"/>
              <a:t>AOB </a:t>
            </a:r>
          </a:p>
          <a:p>
            <a:pPr lvl="1"/>
            <a:r>
              <a:rPr lang="en-US" dirty="0" smtClean="0"/>
              <a:t> </a:t>
            </a:r>
            <a:r>
              <a:rPr lang="en-US" dirty="0"/>
              <a:t>N</a:t>
            </a:r>
            <a:r>
              <a:rPr lang="en-US" dirty="0" smtClean="0"/>
              <a:t>othing brought up</a:t>
            </a:r>
          </a:p>
          <a:p>
            <a:r>
              <a:rPr lang="en-US" dirty="0" smtClean="0"/>
              <a:t>Adjourn</a:t>
            </a:r>
          </a:p>
          <a:p>
            <a:pPr lvl="1"/>
            <a:r>
              <a:rPr lang="en-US" dirty="0" smtClean="0"/>
              <a:t> Adjourned at 11.08 AM ET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77500" lnSpcReduction="20000"/>
          </a:bodyPr>
          <a:lstStyle/>
          <a:p>
            <a:r>
              <a:rPr lang="en-GB" dirty="0" smtClean="0"/>
              <a:t>Thursday</a:t>
            </a:r>
            <a:r>
              <a:rPr lang="en-GB" dirty="0"/>
              <a:t>, </a:t>
            </a:r>
            <a:r>
              <a:rPr lang="en-GB" dirty="0" smtClean="0"/>
              <a:t>June 20</a:t>
            </a:r>
            <a:r>
              <a:rPr lang="en-GB" baseline="30000" dirty="0" smtClean="0"/>
              <a:t>th</a:t>
            </a:r>
            <a:r>
              <a:rPr lang="en-GB" dirty="0" smtClean="0"/>
              <a:t>, 2013, 09:00-11:00 AM ET</a:t>
            </a:r>
            <a:endParaRPr lang="en-GB" dirty="0"/>
          </a:p>
          <a:p>
            <a:endParaRPr lang="en-GB" dirty="0"/>
          </a:p>
          <a:p>
            <a:pPr marL="0" indent="0">
              <a:buNone/>
            </a:pPr>
            <a:r>
              <a:rPr lang="en-GB" dirty="0" smtClean="0"/>
              <a:t>Conference Call:</a:t>
            </a:r>
            <a:endParaRPr lang="en-GB" dirty="0"/>
          </a:p>
          <a:p>
            <a:r>
              <a:rPr lang="en-US" dirty="0" smtClean="0"/>
              <a:t>Call-in number: 1-(972) 445 9673  (US)</a:t>
            </a:r>
          </a:p>
          <a:p>
            <a:r>
              <a:rPr lang="en-US" dirty="0" smtClean="0"/>
              <a:t>Global numbers: </a:t>
            </a:r>
            <a:r>
              <a:rPr lang="en-US" u="sng" dirty="0" smtClean="0">
                <a:hlinkClick r:id="rId3"/>
              </a:rPr>
              <a:t>https://www2.nokiasiemensnetworks.com/nvc</a:t>
            </a:r>
            <a:endParaRPr lang="en-US" dirty="0" smtClean="0"/>
          </a:p>
          <a:p>
            <a:r>
              <a:rPr lang="en-US" dirty="0" smtClean="0"/>
              <a:t>Conference Code: </a:t>
            </a:r>
            <a:r>
              <a:rPr lang="en-US" b="1" dirty="0" smtClean="0"/>
              <a:t>433 819 2102 </a:t>
            </a:r>
            <a:r>
              <a:rPr lang="en-US" dirty="0" smtClean="0"/>
              <a:t>#</a:t>
            </a:r>
          </a:p>
          <a:p>
            <a:endParaRPr lang="en-US" dirty="0" smtClean="0"/>
          </a:p>
          <a:p>
            <a:pPr>
              <a:buNone/>
            </a:pPr>
            <a:r>
              <a:rPr lang="en-US" dirty="0" err="1" smtClean="0"/>
              <a:t>WebEX</a:t>
            </a:r>
            <a:r>
              <a:rPr lang="en-US" dirty="0" smtClean="0"/>
              <a:t/>
            </a:r>
            <a:br>
              <a:rPr lang="en-US" dirty="0" smtClean="0"/>
            </a:br>
            <a:r>
              <a:rPr lang="en-US" u="sng" dirty="0" smtClean="0">
                <a:hlinkClick r:id="rId4"/>
              </a:rPr>
              <a:t>https://nsn.webex.com/nsn/j.php?J=707621013&amp;PW=NMTA5MTY1Yzhj</a:t>
            </a:r>
            <a:endParaRPr lang="en-US" u="sng" dirty="0" smtClean="0"/>
          </a:p>
          <a:p>
            <a:r>
              <a:rPr lang="en-US" dirty="0" smtClean="0"/>
              <a:t>Meeting Number: </a:t>
            </a:r>
            <a:r>
              <a:rPr lang="en-US" b="1" dirty="0" smtClean="0"/>
              <a:t>707 621 013</a:t>
            </a:r>
          </a:p>
          <a:p>
            <a:r>
              <a:rPr lang="en-US" dirty="0" smtClean="0"/>
              <a:t>Meeting Password: </a:t>
            </a:r>
            <a:r>
              <a:rPr lang="en-US" b="1" dirty="0" smtClean="0"/>
              <a:t>OmniRAN</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Agenda</a:t>
            </a:r>
            <a:br>
              <a:rPr lang="en-US" smtClean="0"/>
            </a:br>
            <a:r>
              <a:rPr lang="en-GB" smtClean="0"/>
              <a:t>Thursday, June 20th, 09:00–11:00am ET</a:t>
            </a:r>
            <a:endParaRPr lang="en-US" dirty="0"/>
          </a:p>
        </p:txBody>
      </p:sp>
      <p:sp>
        <p:nvSpPr>
          <p:cNvPr id="4104" name="Rectangle 5"/>
          <p:cNvSpPr>
            <a:spLocks noGrp="1" noChangeArrowheads="1"/>
          </p:cNvSpPr>
          <p:nvPr>
            <p:ph type="body" idx="1"/>
          </p:nvPr>
        </p:nvSpPr>
        <p:spPr>
          <a:xfrm>
            <a:off x="457200" y="1600200"/>
            <a:ext cx="8229600" cy="4724400"/>
          </a:xfrm>
        </p:spPr>
        <p:txBody>
          <a:bodyPr>
            <a:normAutofit fontScale="47500" lnSpcReduction="20000"/>
          </a:bodyPr>
          <a:lstStyle/>
          <a:p>
            <a:r>
              <a:rPr lang="en-GB" dirty="0" smtClean="0"/>
              <a:t>Call Meeting to Order</a:t>
            </a:r>
          </a:p>
          <a:p>
            <a:r>
              <a:rPr lang="en-GB" dirty="0" smtClean="0"/>
              <a:t>Secretary position</a:t>
            </a:r>
          </a:p>
          <a:p>
            <a:r>
              <a:rPr lang="en-US" dirty="0" smtClean="0"/>
              <a:t>Approval of minutes of May 2013 F2F session</a:t>
            </a:r>
          </a:p>
          <a:p>
            <a:r>
              <a:rPr lang="en-US" dirty="0" smtClean="0"/>
              <a:t>Reports</a:t>
            </a:r>
          </a:p>
          <a:p>
            <a:r>
              <a:rPr lang="en-US" dirty="0" smtClean="0"/>
              <a:t>Updates to use cases documents </a:t>
            </a:r>
          </a:p>
          <a:p>
            <a:r>
              <a:rPr lang="en-US" dirty="0" smtClean="0"/>
              <a:t>Review of functional requirements and gaps to existing IEEE 802 standards </a:t>
            </a:r>
          </a:p>
          <a:p>
            <a:r>
              <a:rPr lang="en-US" dirty="0" smtClean="0"/>
              <a:t>Plan for July 2013 F2F session </a:t>
            </a:r>
          </a:p>
          <a:p>
            <a:r>
              <a:rPr lang="en-US" dirty="0" smtClean="0"/>
              <a:t>Dissemination of OmniRAN SG results into IEEE 802 working groups </a:t>
            </a:r>
          </a:p>
          <a:p>
            <a:pPr lvl="1"/>
            <a:r>
              <a:rPr lang="en-US" dirty="0" smtClean="0"/>
              <a:t>802.1 </a:t>
            </a:r>
          </a:p>
          <a:p>
            <a:pPr lvl="1"/>
            <a:r>
              <a:rPr lang="en-US" dirty="0" smtClean="0"/>
              <a:t>802.3 </a:t>
            </a:r>
          </a:p>
          <a:p>
            <a:pPr lvl="1"/>
            <a:r>
              <a:rPr lang="en-US" dirty="0" smtClean="0"/>
              <a:t>802.11 </a:t>
            </a:r>
          </a:p>
          <a:p>
            <a:pPr lvl="1"/>
            <a:r>
              <a:rPr lang="en-US" dirty="0" smtClean="0"/>
              <a:t>802.15 </a:t>
            </a:r>
          </a:p>
          <a:p>
            <a:pPr lvl="1"/>
            <a:r>
              <a:rPr lang="en-US" dirty="0" smtClean="0"/>
              <a:t>802.16 </a:t>
            </a:r>
          </a:p>
          <a:p>
            <a:pPr lvl="1"/>
            <a:r>
              <a:rPr lang="en-US" dirty="0" smtClean="0"/>
              <a:t>802.21 </a:t>
            </a:r>
          </a:p>
          <a:p>
            <a:pPr lvl="1"/>
            <a:r>
              <a:rPr lang="en-US" dirty="0" smtClean="0"/>
              <a:t>802.22 </a:t>
            </a:r>
          </a:p>
          <a:p>
            <a:pPr lvl="1"/>
            <a:r>
              <a:rPr lang="en-US" dirty="0" smtClean="0"/>
              <a:t>802.24 </a:t>
            </a:r>
          </a:p>
          <a:p>
            <a:pPr lvl="1"/>
            <a:r>
              <a:rPr lang="en-US" dirty="0" smtClean="0"/>
              <a:t>Other WGs and SC </a:t>
            </a:r>
          </a:p>
          <a:p>
            <a:r>
              <a:rPr lang="en-US" dirty="0" smtClean="0"/>
              <a:t>Liaisons with IETF and other external SDOs </a:t>
            </a:r>
          </a:p>
          <a:p>
            <a:r>
              <a:rPr lang="en-US" dirty="0" smtClean="0"/>
              <a:t>Agenda for July ’13 plenary session </a:t>
            </a:r>
          </a:p>
          <a:p>
            <a:r>
              <a:rPr lang="en-US" dirty="0" smtClean="0"/>
              <a:t>AOB </a:t>
            </a:r>
          </a:p>
          <a:p>
            <a:r>
              <a:rPr lang="en-US" dirty="0" smtClean="0"/>
              <a:t>Adjourn</a:t>
            </a:r>
          </a:p>
          <a:p>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0"/>
            <a:ext cx="8229600" cy="4830763"/>
          </a:xfrm>
        </p:spPr>
        <p:txBody>
          <a:bodyPr/>
          <a:lstStyle/>
          <a:p>
            <a:r>
              <a:rPr lang="en-GB" sz="2400" dirty="0" smtClean="0"/>
              <a:t>Call Meeting to Order</a:t>
            </a:r>
          </a:p>
          <a:p>
            <a:r>
              <a:rPr lang="en-GB" sz="2400" dirty="0" smtClean="0"/>
              <a:t>Appointment of recording secretary</a:t>
            </a:r>
            <a:endParaRPr lang="en-GB" sz="2000" dirty="0" smtClean="0"/>
          </a:p>
          <a:p>
            <a:r>
              <a:rPr lang="en-GB" sz="2400" dirty="0" smtClean="0"/>
              <a:t>Roll Call</a:t>
            </a:r>
          </a:p>
          <a:p>
            <a:endParaRPr lang="en-US" dirty="0"/>
          </a:p>
        </p:txBody>
      </p:sp>
      <p:graphicFrame>
        <p:nvGraphicFramePr>
          <p:cNvPr id="4" name="Table 3"/>
          <p:cNvGraphicFramePr>
            <a:graphicFrameLocks noGrp="1"/>
          </p:cNvGraphicFramePr>
          <p:nvPr/>
        </p:nvGraphicFramePr>
        <p:xfrm>
          <a:off x="914400" y="2667000"/>
          <a:ext cx="7772400" cy="33527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NSN</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Antonio de la Oliva</a:t>
                      </a:r>
                      <a:endParaRPr lang="en-US" sz="1400" dirty="0">
                        <a:solidFill>
                          <a:schemeClr val="tx1"/>
                        </a:solidFill>
                      </a:endParaRPr>
                    </a:p>
                  </a:txBody>
                  <a:tcPr/>
                </a:tc>
                <a:tc>
                  <a:txBody>
                    <a:bodyPr/>
                    <a:lstStyle/>
                    <a:p>
                      <a:r>
                        <a:rPr lang="en-US" sz="1400" dirty="0" smtClean="0">
                          <a:solidFill>
                            <a:schemeClr val="tx1"/>
                          </a:solidFill>
                        </a:rPr>
                        <a:t>UC3M</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Sam</a:t>
                      </a:r>
                      <a:r>
                        <a:rPr lang="en-US" sz="1400" baseline="0" dirty="0" smtClean="0">
                          <a:solidFill>
                            <a:schemeClr val="tx1"/>
                          </a:solidFill>
                        </a:rPr>
                        <a:t> </a:t>
                      </a:r>
                      <a:r>
                        <a:rPr lang="en-US" sz="1400" baseline="0" dirty="0" err="1" smtClean="0">
                          <a:solidFill>
                            <a:schemeClr val="tx1"/>
                          </a:solidFill>
                        </a:rPr>
                        <a:t>Sambasivan</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AT&amp;T</a:t>
                      </a: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Consensii</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smtClean="0"/>
              <a:t>Approval of agenda</a:t>
            </a:r>
          </a:p>
          <a:p>
            <a:pPr lvl="1"/>
            <a:r>
              <a:rPr lang="en-US" dirty="0" smtClean="0"/>
              <a:t> no additional agenda items required</a:t>
            </a:r>
          </a:p>
          <a:p>
            <a:pPr lvl="1"/>
            <a:r>
              <a:rPr lang="en-US" dirty="0" smtClean="0"/>
              <a:t>agenda approved</a:t>
            </a:r>
          </a:p>
          <a:p>
            <a:pPr lvl="0"/>
            <a:r>
              <a:rPr lang="en-US" dirty="0" smtClean="0"/>
              <a:t>Approval of minutes of May 2013 F2F session</a:t>
            </a:r>
          </a:p>
          <a:p>
            <a:pPr lvl="1"/>
            <a:r>
              <a:rPr lang="en-US" dirty="0" smtClean="0"/>
              <a:t>draft minutes available</a:t>
            </a:r>
          </a:p>
          <a:p>
            <a:pPr lvl="1"/>
            <a:r>
              <a:rPr lang="en-US" dirty="0" smtClean="0"/>
              <a:t>Juan Carlos will review and add if necessary</a:t>
            </a:r>
          </a:p>
          <a:p>
            <a:pPr lvl="1"/>
            <a:r>
              <a:rPr lang="en-US" dirty="0" smtClean="0"/>
              <a:t>approval postponed to the next meeting</a:t>
            </a:r>
          </a:p>
          <a:p>
            <a:pPr lvl="0"/>
            <a:r>
              <a:rPr lang="en-US" dirty="0" smtClean="0"/>
              <a:t>Reports</a:t>
            </a:r>
          </a:p>
          <a:p>
            <a:pPr lvl="1"/>
            <a:r>
              <a:rPr lang="en-US" dirty="0" smtClean="0"/>
              <a:t>early planning request from 802.11</a:t>
            </a:r>
          </a:p>
          <a:p>
            <a:pPr lvl="1"/>
            <a:r>
              <a:rPr lang="en-US" dirty="0" smtClean="0"/>
              <a:t>no response from 3GPP yet</a:t>
            </a:r>
          </a:p>
          <a:p>
            <a:pPr lvl="1"/>
            <a:r>
              <a:rPr lang="en-US" dirty="0" smtClean="0"/>
              <a:t>Antonio made aware of European workshop in Barcelona in October on wireless SDN</a:t>
            </a:r>
          </a:p>
          <a:p>
            <a:pPr lvl="2"/>
            <a:r>
              <a:rPr lang="en-US" dirty="0" smtClean="0"/>
              <a:t>would be interesting to take part if OmniRAN continues</a:t>
            </a:r>
          </a:p>
          <a:p>
            <a:r>
              <a:rPr lang="en-US" dirty="0" smtClean="0"/>
              <a:t>Updates to use cases documents </a:t>
            </a:r>
          </a:p>
          <a:p>
            <a:pPr lvl="1"/>
            <a:r>
              <a:rPr lang="en-US" dirty="0" smtClean="0"/>
              <a:t>updates on </a:t>
            </a:r>
            <a:r>
              <a:rPr lang="en-US" dirty="0" err="1" smtClean="0"/>
              <a:t>SaMOG</a:t>
            </a:r>
            <a:r>
              <a:rPr lang="en-US" dirty="0" smtClean="0"/>
              <a:t> and SEP2 planned for Jul F2F</a:t>
            </a:r>
          </a:p>
          <a:p>
            <a:pPr lvl="1"/>
            <a:r>
              <a:rPr lang="en-US" dirty="0" smtClean="0"/>
              <a:t>no current plan to revise SDN document</a:t>
            </a:r>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112</TotalTime>
  <Words>1765</Words>
  <Application>Microsoft Macintosh PowerPoint</Application>
  <PresentationFormat>On-screen Show (4:3)</PresentationFormat>
  <Paragraphs>256</Paragraphs>
  <Slides>17</Slides>
  <Notes>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Template</vt:lpstr>
      <vt:lpstr>OmniRAN EC SG  June 20th, 2013 Conference Call</vt:lpstr>
      <vt:lpstr>Meeting</vt:lpstr>
      <vt:lpstr>Guidelines for IEEE-SA Meetings</vt:lpstr>
      <vt:lpstr>Resources – URLs</vt:lpstr>
      <vt:lpstr>Meeting Etiquette</vt:lpstr>
      <vt:lpstr>LMSC Operations Manual</vt:lpstr>
      <vt:lpstr>Agenda Thursday, June 20th, 09:00–11:00am ET</vt:lpstr>
      <vt:lpstr>Business#1</vt:lpstr>
      <vt:lpstr>Business #2</vt:lpstr>
      <vt:lpstr>Business #3</vt:lpstr>
      <vt:lpstr>OmniRAN Objectives</vt:lpstr>
      <vt:lpstr>OmniRAN Plan and Timeline</vt:lpstr>
      <vt:lpstr>July 2013 OmniRAN F2F Schedule</vt:lpstr>
      <vt:lpstr>Business #4</vt:lpstr>
      <vt:lpstr>Business #5</vt:lpstr>
      <vt:lpstr>Agenda Proposal for July 2013 F2F</vt:lpstr>
      <vt:lpstr>Business #6</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217</cp:revision>
  <cp:lastPrinted>1998-02-10T13:28:06Z</cp:lastPrinted>
  <dcterms:created xsi:type="dcterms:W3CDTF">2011-12-30T17:06:23Z</dcterms:created>
  <dcterms:modified xsi:type="dcterms:W3CDTF">2013-06-25T23:15:38Z</dcterms:modified>
</cp:coreProperties>
</file>