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2" r:id="rId2"/>
    <p:sldId id="271" r:id="rId3"/>
    <p:sldId id="268" r:id="rId4"/>
    <p:sldId id="270" r:id="rId5"/>
    <p:sldId id="267"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11" d="100"/>
          <a:sy n="111" d="100"/>
        </p:scale>
        <p:origin x="-63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794307" y="76200"/>
            <a:ext cx="2121093" cy="307777"/>
          </a:xfrm>
          <a:prstGeom prst="rect">
            <a:avLst/>
          </a:prstGeom>
        </p:spPr>
        <p:txBody>
          <a:bodyPr wrap="none">
            <a:spAutoFit/>
          </a:bodyPr>
          <a:lstStyle/>
          <a:p>
            <a:pPr algn="r"/>
            <a:r>
              <a:rPr lang="en-US" sz="1400" b="1" dirty="0" err="1" smtClean="0"/>
              <a:t>omniran-13</a:t>
            </a:r>
            <a:r>
              <a:rPr lang="en-US" sz="1400" b="1" dirty="0" smtClean="0"/>
              <a:t>-0051-01-ecsg</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a:t>
            </a:r>
            <a:br>
              <a:rPr lang="en-US" dirty="0"/>
            </a:br>
            <a:r>
              <a:rPr lang="en-US" dirty="0"/>
              <a:t>July 2013 Opening Report</a:t>
            </a:r>
          </a:p>
        </p:txBody>
      </p:sp>
      <p:sp>
        <p:nvSpPr>
          <p:cNvPr id="3" name="Subtitle 2"/>
          <p:cNvSpPr>
            <a:spLocks noGrp="1"/>
          </p:cNvSpPr>
          <p:nvPr>
            <p:ph type="subTitle" idx="1"/>
          </p:nvPr>
        </p:nvSpPr>
        <p:spPr/>
        <p:txBody>
          <a:bodyPr/>
          <a:lstStyle/>
          <a:p>
            <a:r>
              <a:rPr lang="en-US" dirty="0"/>
              <a:t>Chair:</a:t>
            </a:r>
          </a:p>
          <a:p>
            <a:r>
              <a:rPr lang="en-US" dirty="0"/>
              <a:t>Max Riegel, NSN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a:t>
            </a:r>
            <a:br>
              <a:rPr lang="en-US"/>
            </a:br>
            <a:r>
              <a:rPr lang="en-US"/>
              <a:t>Objectives and Status</a:t>
            </a:r>
          </a:p>
        </p:txBody>
      </p:sp>
      <p:sp>
        <p:nvSpPr>
          <p:cNvPr id="3" name="Content Placeholder 2"/>
          <p:cNvSpPr>
            <a:spLocks noGrp="1"/>
          </p:cNvSpPr>
          <p:nvPr>
            <p:ph idx="1"/>
          </p:nvPr>
        </p:nvSpPr>
        <p:spPr/>
        <p:txBody>
          <a:bodyPr>
            <a:normAutofit fontScale="62500" lnSpcReduction="20000"/>
          </a:bodyPr>
          <a:lstStyle/>
          <a:p>
            <a:r>
              <a:rPr lang="en-US" dirty="0"/>
              <a:t>When renewing the OmniRAN EC SG on March 22</a:t>
            </a:r>
            <a:r>
              <a:rPr lang="en-US" baseline="30000" dirty="0"/>
              <a:t>nd</a:t>
            </a:r>
            <a:r>
              <a:rPr lang="en-US" dirty="0"/>
              <a:t> the IEEE 802 EC refined the objectives for the OmniRAN EC SG:</a:t>
            </a:r>
          </a:p>
          <a:p>
            <a:pPr lvl="1"/>
            <a:r>
              <a:rPr lang="en-US" dirty="0"/>
              <a:t>To perform a gap analysis that shows what pieces of work that are relevant to 802 (standards and standards under development) are not covered by existing external SDOs  (IETF, 3GPP,...) and internal, and socialize that analysis with those SDOs;</a:t>
            </a:r>
          </a:p>
          <a:p>
            <a:pPr lvl="1"/>
            <a:r>
              <a:rPr lang="en-US" dirty="0"/>
              <a:t>Having performed that gap analysis, define a crisp scope of the ECSG (target 15 words or less);</a:t>
            </a:r>
          </a:p>
          <a:p>
            <a:pPr lvl="1"/>
            <a:r>
              <a:rPr lang="en-US" dirty="0"/>
              <a:t>Define what piece(s) of work within that scope (a) fall legitimately within 802's remit and (b) are achievable within an 802 activity.</a:t>
            </a:r>
            <a:br>
              <a:rPr lang="en-US" dirty="0"/>
            </a:br>
            <a:endParaRPr lang="en-US" dirty="0"/>
          </a:p>
          <a:p>
            <a:r>
              <a:rPr lang="en-US" dirty="0"/>
              <a:t>The OmniRAN EC SG completed the gap analysis and defined required activities in scope of IEEE 802.</a:t>
            </a:r>
          </a:p>
          <a:p>
            <a:r>
              <a:rPr lang="en-US" dirty="0"/>
              <a:t>Dissemination of the results has started and will continue during the July 2013 session</a:t>
            </a:r>
          </a:p>
          <a:p>
            <a:r>
              <a:rPr lang="en-US" dirty="0"/>
              <a:t>The investigations led to a more complex picture of required standardization activities.</a:t>
            </a:r>
          </a:p>
          <a:p>
            <a:endParaRPr lang="en-US"/>
          </a:p>
        </p:txBody>
      </p:sp>
    </p:spTree>
    <p:extLst>
      <p:ext uri="{BB962C8B-B14F-4D97-AF65-F5344CB8AC3E}">
        <p14:creationId xmlns:p14="http://schemas.microsoft.com/office/powerpoint/2010/main" val="3300612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OmniRAN EC SG Results:</a:t>
            </a:r>
            <a:br>
              <a:rPr lang="en-US" dirty="0" smtClean="0"/>
            </a:br>
            <a:r>
              <a:rPr lang="en-US" dirty="0" smtClean="0"/>
              <a:t>Topics for Standardization in IEEE 802</a:t>
            </a:r>
            <a:endParaRPr lang="en-US" dirty="0"/>
          </a:p>
        </p:txBody>
      </p:sp>
      <p:sp>
        <p:nvSpPr>
          <p:cNvPr id="5" name="Content Placeholder 4"/>
          <p:cNvSpPr>
            <a:spLocks noGrp="1"/>
          </p:cNvSpPr>
          <p:nvPr>
            <p:ph idx="1"/>
          </p:nvPr>
        </p:nvSpPr>
        <p:spPr>
          <a:xfrm>
            <a:off x="457200" y="1600200"/>
            <a:ext cx="8229600" cy="4844135"/>
          </a:xfrm>
        </p:spPr>
        <p:txBody>
          <a:bodyPr>
            <a:normAutofit fontScale="55000" lnSpcReduction="20000"/>
          </a:bodyPr>
          <a:lstStyle/>
          <a:p>
            <a:r>
              <a:rPr lang="en-US" dirty="0" smtClean="0"/>
              <a:t>The discovered gaps in IEEE 802 technologies should be addressed by the related IEEE 802 WGs</a:t>
            </a:r>
            <a:br>
              <a:rPr lang="en-US" dirty="0" smtClean="0"/>
            </a:br>
            <a:endParaRPr lang="en-US" dirty="0" smtClean="0"/>
          </a:p>
          <a:p>
            <a:r>
              <a:rPr lang="en-US" dirty="0" smtClean="0"/>
              <a:t>Establishing a common approach of specifying ‘external’ control into IEEE 802 technologies would require:</a:t>
            </a:r>
          </a:p>
          <a:p>
            <a:pPr lvl="1"/>
            <a:r>
              <a:rPr lang="en-US" dirty="0" smtClean="0"/>
              <a:t>specifications of the control attributes for the individual IEEE 802 technologies by their working groups</a:t>
            </a:r>
          </a:p>
          <a:p>
            <a:pPr lvl="2"/>
            <a:r>
              <a:rPr lang="en-US" dirty="0" smtClean="0"/>
              <a:t>(normative, in annex of related  specifications to ensure consistency)</a:t>
            </a:r>
          </a:p>
          <a:p>
            <a:pPr lvl="1"/>
            <a:r>
              <a:rPr lang="en-US" dirty="0" smtClean="0"/>
              <a:t>a specification describing the ‘OmniRAN’ Network Reference Model and listing the DL and PHY control functions demanded for access networks and SDN</a:t>
            </a:r>
          </a:p>
          <a:p>
            <a:pPr lvl="2"/>
            <a:r>
              <a:rPr lang="en-US" dirty="0" smtClean="0"/>
              <a:t>(informative)</a:t>
            </a:r>
          </a:p>
          <a:p>
            <a:pPr lvl="1"/>
            <a:r>
              <a:rPr lang="en-US" dirty="0" smtClean="0"/>
              <a:t>a specification on the usage of IP protocols for the transport of IEEE 802 attributes and the definition of IEEE 802 attributes for such IP protocols</a:t>
            </a:r>
          </a:p>
          <a:p>
            <a:pPr lvl="2"/>
            <a:r>
              <a:rPr lang="en-US" dirty="0" smtClean="0"/>
              <a:t>(informative for IEEE 802, probably in cooperation with IETF)</a:t>
            </a:r>
            <a:br>
              <a:rPr lang="en-US" dirty="0" smtClean="0"/>
            </a:br>
            <a:endParaRPr lang="en-US" dirty="0" smtClean="0"/>
          </a:p>
          <a:p>
            <a:r>
              <a:rPr lang="en-US" dirty="0"/>
              <a:t>The discussions in the July 2013 session will mainly address the progressing of  the standardization topics mentioned above.</a:t>
            </a:r>
            <a:br>
              <a:rPr lang="en-US" dirty="0"/>
            </a:br>
            <a:endParaRPr lang="en-US" dirty="0"/>
          </a:p>
          <a:p>
            <a:r>
              <a:rPr lang="en-US" dirty="0" smtClean="0"/>
              <a:t>It is not clear yet, whether OmniRAN EC SG will ask for an extension until the November 2013 session.</a:t>
            </a:r>
          </a:p>
          <a:p>
            <a:pPr lvl="1"/>
            <a:r>
              <a:rPr lang="en-US" dirty="0"/>
              <a:t>Depends on agreement in OmniRAN EC SG on objectives for an extension</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2013 OmniRAN F2F Schedule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156379587"/>
              </p:ext>
            </p:extLst>
          </p:nvPr>
        </p:nvGraphicFramePr>
        <p:xfrm>
          <a:off x="457200" y="1327529"/>
          <a:ext cx="8229601" cy="4918858"/>
        </p:xfrm>
        <a:graphic>
          <a:graphicData uri="http://schemas.openxmlformats.org/drawingml/2006/table">
            <a:tbl>
              <a:tblPr firstRow="1" bandRow="1">
                <a:tableStyleId>{5C22544A-7EE6-4342-B048-85BDC9FD1C3A}</a:tableStyleId>
              </a:tblPr>
              <a:tblGrid>
                <a:gridCol w="644676"/>
                <a:gridCol w="1516985"/>
                <a:gridCol w="1516985"/>
                <a:gridCol w="1516985"/>
                <a:gridCol w="1516985"/>
                <a:gridCol w="1516985"/>
              </a:tblGrid>
              <a:tr h="26568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endParaRPr lang="en-US" sz="1800" dirty="0">
                        <a:solidFill>
                          <a:schemeClr val="tx2"/>
                        </a:solidFill>
                      </a:endParaRPr>
                    </a:p>
                  </a:txBody>
                  <a:tcPr marL="0" marR="0" marT="0" marB="0">
                    <a:solidFill>
                      <a:schemeClr val="bg1"/>
                    </a:solidFill>
                  </a:tcPr>
                </a:tc>
              </a:tr>
              <a:tr h="263042">
                <a:tc rowSpan="4">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rowSpan="5">
                  <a:txBody>
                    <a:bodyPr/>
                    <a:lstStyle/>
                    <a:p>
                      <a:pPr marL="0" indent="0">
                        <a:buFont typeface="Arial" pitchFamily="34" charset="0"/>
                        <a:buNone/>
                      </a:pPr>
                      <a:r>
                        <a:rPr lang="en-US" sz="1200" dirty="0" smtClean="0"/>
                        <a:t>EC Opening Session</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en-US" sz="1200" dirty="0" smtClean="0"/>
                        <a:t>Joint w/</a:t>
                      </a:r>
                      <a:r>
                        <a:rPr lang="en-US" sz="1200" baseline="0" dirty="0" smtClean="0"/>
                        <a:t> </a:t>
                      </a:r>
                      <a:r>
                        <a:rPr lang="en-US" sz="1200" dirty="0" smtClean="0"/>
                        <a:t>802.11 ARC</a:t>
                      </a:r>
                      <a:endParaRPr lang="en-US" sz="1200" dirty="0"/>
                    </a:p>
                  </a:txBody>
                  <a:tcPr marL="36000" marR="36000" marT="36000" marB="36000">
                    <a:solidFill>
                      <a:srgbClr val="CCC1DA"/>
                    </a:solidFill>
                  </a:tcPr>
                </a:tc>
                <a:tc rowSpan="4">
                  <a:txBody>
                    <a:bodyPr/>
                    <a:lstStyle/>
                    <a:p>
                      <a:endParaRPr lang="en-US" sz="1200" dirty="0"/>
                    </a:p>
                  </a:txBody>
                  <a:tcPr marL="36000" marR="36000" marT="36000" marB="36000">
                    <a:solidFill>
                      <a:schemeClr val="tx2">
                        <a:lumMod val="20000"/>
                        <a:lumOff val="80000"/>
                      </a:schemeClr>
                    </a:solidFill>
                  </a:tcPr>
                </a:tc>
                <a:tc rowSpan="4">
                  <a:txBody>
                    <a:bodyPr/>
                    <a:lstStyle/>
                    <a:p>
                      <a:endParaRPr lang="en-US" sz="1200" dirty="0"/>
                    </a:p>
                  </a:txBody>
                  <a:tcPr marL="36000" marR="36000" marT="36000" marB="36000">
                    <a:solidFill>
                      <a:schemeClr val="bg1"/>
                    </a:solidFill>
                  </a:tcPr>
                </a:tc>
              </a:tr>
              <a:tr h="263042">
                <a:tc vMerge="1">
                  <a:txBody>
                    <a:bodyPr/>
                    <a:lstStyle/>
                    <a:p>
                      <a:endParaRPr lang="en-US"/>
                    </a:p>
                  </a:txBody>
                  <a:tcPr/>
                </a:tc>
                <a:tc vMerge="1">
                  <a:txBody>
                    <a:bodyPr/>
                    <a:lstStyle/>
                    <a:p>
                      <a:endParaRPr lang="en-US"/>
                    </a:p>
                  </a:txBody>
                  <a:tcPr/>
                </a:tc>
                <a:tc>
                  <a:txBody>
                    <a:bodyPr/>
                    <a:lstStyle/>
                    <a:p>
                      <a:r>
                        <a:rPr lang="en-US" sz="1200" dirty="0"/>
                        <a:t>w/ 802.22</a:t>
                      </a:r>
                    </a:p>
                  </a:txBody>
                  <a:tcPr marL="36000" marR="36000" marT="36000" marB="36000">
                    <a:solidFill>
                      <a:schemeClr val="accent4">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63042">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rowSpan="2">
                  <a:txBody>
                    <a:bodyPr/>
                    <a:lstStyle/>
                    <a:p>
                      <a:endParaRPr lang="en-US"/>
                    </a:p>
                  </a:txBody>
                  <a:tcPr marL="36000" marR="36000" marT="36000" marB="36000">
                    <a:solidFill>
                      <a:schemeClr val="tx2">
                        <a:lumMod val="20000"/>
                        <a:lumOff val="80000"/>
                      </a:schemeClr>
                    </a:solidFill>
                  </a:tcPr>
                </a:tc>
                <a:tc vMerge="1">
                  <a:txBody>
                    <a:bodyPr/>
                    <a:lstStyle/>
                    <a:p>
                      <a:endParaRPr lang="en-US"/>
                    </a:p>
                  </a:txBody>
                  <a:tcPr/>
                </a:tc>
                <a:tc vMerge="1">
                  <a:txBody>
                    <a:bodyPr/>
                    <a:lstStyle/>
                    <a:p>
                      <a:endParaRPr lang="en-US"/>
                    </a:p>
                  </a:txBody>
                  <a:tcPr/>
                </a:tc>
              </a:tr>
              <a:tr h="263042">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128777">
                <a:tc>
                  <a:txBody>
                    <a:bodyPr/>
                    <a:lstStyle/>
                    <a:p>
                      <a:pPr algn="ctr"/>
                      <a:endParaRPr lang="en-US" sz="4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187819">
                <a:tc rowSpan="3">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endParaRPr lang="en-US" sz="800" dirty="0"/>
                    </a:p>
                  </a:txBody>
                  <a:tcPr marL="36000" marR="36000" marT="36000" marB="36000">
                    <a:solidFill>
                      <a:schemeClr val="bg1"/>
                    </a:solidFill>
                  </a:tcPr>
                </a:tc>
                <a:tc rowSpan="3">
                  <a:txBody>
                    <a:bodyPr/>
                    <a:lstStyle/>
                    <a:p>
                      <a:endParaRPr lang="en-US"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r h="423986">
                <a:tc vMerge="1">
                  <a:txBody>
                    <a:bodyPr/>
                    <a:lstStyle/>
                    <a:p>
                      <a:endParaRPr lang="en-US"/>
                    </a:p>
                  </a:txBody>
                  <a:tcPr/>
                </a:tc>
                <a:tc>
                  <a:txBody>
                    <a:bodyPr/>
                    <a:lstStyle/>
                    <a:p>
                      <a:pPr marL="0" indent="0">
                        <a:buFont typeface="Arial" pitchFamily="34" charset="0"/>
                        <a:buNone/>
                      </a:pPr>
                      <a:r>
                        <a:rPr lang="en-US" sz="1200" dirty="0" smtClean="0"/>
                        <a:t>IEEE 802</a:t>
                      </a:r>
                      <a:br>
                        <a:rPr lang="en-US" sz="1200" dirty="0" smtClean="0"/>
                      </a:br>
                      <a:r>
                        <a:rPr lang="en-US" sz="1200" dirty="0" smtClean="0"/>
                        <a:t>Opening Plenary</a:t>
                      </a:r>
                      <a:endParaRPr lang="en-US" sz="1200" dirty="0"/>
                    </a:p>
                  </a:txBody>
                  <a:tcPr marL="36000" marR="36000" marT="36000" marB="36000">
                    <a:solidFill>
                      <a:schemeClr val="bg2">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32867">
                <a:tc vMerge="1">
                  <a:txBody>
                    <a:bodyPr/>
                    <a:lstStyle/>
                    <a:p>
                      <a:endParaRPr lang="en-US"/>
                    </a:p>
                  </a:txBody>
                  <a:tcPr/>
                </a:tc>
                <a:tc>
                  <a:txBody>
                    <a:bodyPr/>
                    <a:lstStyle/>
                    <a:p>
                      <a:endParaRPr lang="en-US" sz="8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46860">
                <a:tc rowSpan="2">
                  <a:txBody>
                    <a:bodyPr/>
                    <a:lstStyle/>
                    <a:p>
                      <a:pPr algn="ctr"/>
                      <a:endParaRPr lang="en-US" sz="12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145490">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 w/ 802.1</a:t>
                      </a:r>
                      <a:endParaRPr lang="en-US" sz="1200" dirty="0"/>
                    </a:p>
                  </a:txBody>
                  <a:tcPr marL="36000" marR="36000" marT="36000" marB="36000">
                    <a:solidFill>
                      <a:srgbClr val="CCC1DA"/>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6">
                  <a:txBody>
                    <a:bodyPr/>
                    <a:lstStyle/>
                    <a:p>
                      <a:pPr marL="0" indent="0">
                        <a:buFont typeface="Arial" pitchFamily="34" charset="0"/>
                        <a:buNone/>
                      </a:pPr>
                      <a:r>
                        <a:rPr lang="en-US" sz="1200" dirty="0" smtClean="0"/>
                        <a:t>EC Closing Session</a:t>
                      </a:r>
                      <a:endParaRPr lang="en-US" sz="1200" dirty="0"/>
                    </a:p>
                  </a:txBody>
                  <a:tcPr marL="36000" marR="36000" marT="36000" marB="36000">
                    <a:solidFill>
                      <a:schemeClr val="bg2">
                        <a:lumMod val="75000"/>
                      </a:schemeClr>
                    </a:solidFill>
                  </a:tcPr>
                </a:tc>
              </a:tr>
              <a:tr h="448917">
                <a:tc rowSpan="2">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vMerge="1">
                  <a:txBody>
                    <a:bodyPr/>
                    <a:lstStyle/>
                    <a:p>
                      <a:endParaRPr lang="en-US" sz="1200" dirty="0"/>
                    </a:p>
                  </a:txBody>
                  <a:tcPr marL="36000" marR="36000" marT="36000" marB="36000">
                    <a:solidFill>
                      <a:schemeClr val="accent4">
                        <a:lumMod val="40000"/>
                        <a:lumOff val="60000"/>
                      </a:schemeClr>
                    </a:solidFill>
                  </a:tcPr>
                </a:tc>
                <a:tc rowSpan="2">
                  <a:txBody>
                    <a:bodyPr/>
                    <a:lstStyle/>
                    <a:p>
                      <a:r>
                        <a:rPr lang="en-US" sz="1200" dirty="0" smtClean="0"/>
                        <a:t>OmniRAN</a:t>
                      </a:r>
                      <a:br>
                        <a:rPr lang="en-US" sz="1200" dirty="0" smtClean="0"/>
                      </a:br>
                      <a:r>
                        <a:rPr lang="en-US" sz="1200" dirty="0" smtClean="0"/>
                        <a:t>Opening Meeting</a:t>
                      </a:r>
                      <a:endParaRPr lang="en-US" sz="1200" dirty="0"/>
                    </a:p>
                  </a:txBody>
                  <a:tcPr marL="36000" marR="36000" marT="36000" marB="36000">
                    <a:solidFill>
                      <a:schemeClr val="tx2">
                        <a:lumMod val="20000"/>
                        <a:lumOff val="80000"/>
                      </a:schemeClr>
                    </a:solidFill>
                  </a:tcPr>
                </a:tc>
                <a:tc>
                  <a:txBody>
                    <a:bodyPr/>
                    <a:lstStyle/>
                    <a:p>
                      <a:r>
                        <a:rPr lang="en-US" sz="1200" dirty="0" smtClean="0"/>
                        <a:t>Joint w/ 802.21</a:t>
                      </a:r>
                      <a:endParaRPr lang="en-US" sz="1200" dirty="0"/>
                    </a:p>
                  </a:txBody>
                  <a:tcPr marL="36000" marR="36000" marT="36000" marB="36000">
                    <a:solidFill>
                      <a:schemeClr val="accent4">
                        <a:lumMod val="40000"/>
                        <a:lumOff val="60000"/>
                      </a:schemeClr>
                    </a:solidFill>
                  </a:tcPr>
                </a:tc>
                <a:tc rowSpan="2">
                  <a:txBody>
                    <a:bodyPr/>
                    <a:lstStyle/>
                    <a:p>
                      <a:r>
                        <a:rPr lang="en-US" sz="1200" dirty="0" smtClean="0"/>
                        <a:t>OmniRAN</a:t>
                      </a:r>
                      <a:br>
                        <a:rPr lang="en-US" sz="1200" dirty="0" smtClean="0"/>
                      </a:br>
                      <a:r>
                        <a:rPr lang="en-US" sz="1200" dirty="0" smtClean="0"/>
                        <a:t>Closing Meeting</a:t>
                      </a:r>
                      <a:endParaRPr lang="en-US" sz="1200" dirty="0"/>
                    </a:p>
                  </a:txBody>
                  <a:tcPr marL="36000" marR="36000" marT="36000" marB="36000">
                    <a:solidFill>
                      <a:schemeClr val="tx2">
                        <a:lumMod val="20000"/>
                        <a:lumOff val="8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2">
                        <a:lumMod val="75000"/>
                      </a:schemeClr>
                    </a:solidFill>
                  </a:tcPr>
                </a:tc>
              </a:tr>
              <a:tr h="495755">
                <a:tc v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 w/ 802.19</a:t>
                      </a:r>
                      <a:endParaRPr lang="en-US" sz="1200" dirty="0"/>
                    </a:p>
                  </a:txBody>
                  <a:tcPr marL="36000" marR="36000" marT="36000" marB="36000">
                    <a:solidFill>
                      <a:srgbClr val="CCC1DA"/>
                    </a:solidFill>
                  </a:tcPr>
                </a:tc>
                <a:tc vMerge="1">
                  <a:txBody>
                    <a:bodyPr/>
                    <a:lstStyle/>
                    <a:p>
                      <a:endParaRPr lang="en-US"/>
                    </a:p>
                  </a:txBody>
                  <a:tcPr/>
                </a:tc>
                <a:tc>
                  <a:txBody>
                    <a:bodyPr/>
                    <a:lstStyle/>
                    <a:p>
                      <a:endParaRPr lang="en-US"/>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a:p>
                  </a:txBody>
                  <a:tcPr/>
                </a:tc>
              </a:tr>
              <a:tr h="128777">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435882">
                <a:tc rowSpan="2">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Char char="•"/>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Char char="•"/>
                      </a:pPr>
                      <a:endParaRPr lang="en-US" sz="1400" dirty="0"/>
                    </a:p>
                  </a:txBody>
                  <a:tcPr marL="36000" marR="36000" marT="36000" marB="36000">
                    <a:solidFill>
                      <a:schemeClr val="bg2">
                        <a:lumMod val="75000"/>
                      </a:schemeClr>
                    </a:solidFill>
                  </a:tcPr>
                </a:tc>
              </a:tr>
              <a:tr h="508789">
                <a:tc v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 w/ 802.24</a:t>
                      </a:r>
                      <a:endParaRPr lang="en-US" sz="1200" dirty="0"/>
                    </a:p>
                  </a:txBody>
                  <a:tcPr marL="36000" marR="36000" marT="36000" marB="36000">
                    <a:solidFill>
                      <a:schemeClr val="accent4">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Tree>
    <p:extLst>
      <p:ext uri="{BB962C8B-B14F-4D97-AF65-F5344CB8AC3E}">
        <p14:creationId xmlns:p14="http://schemas.microsoft.com/office/powerpoint/2010/main" val="1688770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126</TotalTime>
  <Words>154</Words>
  <Application>Microsoft Macintosh PowerPoint</Application>
  <PresentationFormat>On-screen Show (4:3)</PresentationFormat>
  <Paragraphs>63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omniran_usecase_template</vt:lpstr>
      <vt:lpstr>OmniRAN EC SG July 2013 Opening Report</vt:lpstr>
      <vt:lpstr>OmniRAN EC SG  Objectives and Status</vt:lpstr>
      <vt:lpstr>OmniRAN EC SG Results: Topics for Standardization in IEEE 802</vt:lpstr>
      <vt:lpstr>July 2013 OmniRAN F2F Schedule</vt:lpstr>
      <vt:lpstr>OmniRAN ECSG Resources</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15</cp:revision>
  <cp:lastPrinted>1998-02-10T13:28:06Z</cp:lastPrinted>
  <dcterms:created xsi:type="dcterms:W3CDTF">2013-03-11T14:14:17Z</dcterms:created>
  <dcterms:modified xsi:type="dcterms:W3CDTF">2013-07-15T06:25:01Z</dcterms:modified>
</cp:coreProperties>
</file>