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64" r:id="rId2"/>
    <p:sldId id="262" r:id="rId3"/>
    <p:sldId id="263" r:id="rId4"/>
    <p:sldId id="272" r:id="rId5"/>
    <p:sldId id="271" r:id="rId6"/>
    <p:sldId id="269" r:id="rId7"/>
    <p:sldId id="270" r:id="rId8"/>
    <p:sldId id="268" r:id="rId9"/>
    <p:sldId id="265" r:id="rId10"/>
    <p:sldId id="273" r:id="rId11"/>
    <p:sldId id="274" r:id="rId12"/>
    <p:sldId id="275"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24B"/>
    <a:srgbClr val="FAD451"/>
    <a:srgbClr val="FAD75D"/>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1" autoAdjust="0"/>
    <p:restoredTop sz="99233" autoAdjust="0"/>
  </p:normalViewPr>
  <p:slideViewPr>
    <p:cSldViewPr>
      <p:cViewPr varScale="1">
        <p:scale>
          <a:sx n="111" d="100"/>
          <a:sy n="111" d="100"/>
        </p:scale>
        <p:origin x="-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DA677-D2B7-4B2E-955D-D2B49E5F4EE0}" type="doc">
      <dgm:prSet loTypeId="urn:microsoft.com/office/officeart/2005/8/layout/pyramid1" loCatId="pyramid" qsTypeId="urn:microsoft.com/office/officeart/2005/8/quickstyle/simple4" qsCatId="simple" csTypeId="urn:microsoft.com/office/officeart/2005/8/colors/accent1_2" csCatId="accent1" phldr="1"/>
      <dgm:spPr/>
    </dgm:pt>
    <dgm:pt modelId="{EFCC4FE4-DC68-43F5-A4AA-2531F0AB790D}">
      <dgm:prSet phldrT="[Text]" custT="1"/>
      <dgm:spPr>
        <a:solidFill>
          <a:srgbClr val="FFFF00"/>
        </a:solidFill>
      </dgm:spPr>
      <dgm:t>
        <a:bodyPr/>
        <a:lstStyle/>
        <a:p>
          <a:r>
            <a:rPr lang="en-US" sz="1800" dirty="0" smtClean="0">
              <a:solidFill>
                <a:schemeClr val="tx1"/>
              </a:solidFill>
            </a:rPr>
            <a:t>Network Selection – ANQP</a:t>
          </a:r>
          <a:endParaRPr lang="en-US" sz="1800" i="1" dirty="0">
            <a:solidFill>
              <a:schemeClr val="tx1"/>
            </a:solidFill>
          </a:endParaRPr>
        </a:p>
      </dgm:t>
    </dgm:pt>
    <dgm:pt modelId="{C2D9FA7C-2220-4A04-8B19-5C621E621B03}" type="parTrans" cxnId="{43E8D84A-9672-444F-B059-6D4FDFFEF5B5}">
      <dgm:prSet/>
      <dgm:spPr/>
      <dgm:t>
        <a:bodyPr/>
        <a:lstStyle/>
        <a:p>
          <a:endParaRPr lang="en-US" sz="2000">
            <a:solidFill>
              <a:srgbClr val="800000"/>
            </a:solidFill>
          </a:endParaRPr>
        </a:p>
      </dgm:t>
    </dgm:pt>
    <dgm:pt modelId="{0C658BA8-9082-43EB-ADB4-86DC2E0DA664}" type="sibTrans" cxnId="{43E8D84A-9672-444F-B059-6D4FDFFEF5B5}">
      <dgm:prSet/>
      <dgm:spPr/>
      <dgm:t>
        <a:bodyPr/>
        <a:lstStyle/>
        <a:p>
          <a:endParaRPr lang="en-US" sz="2000">
            <a:solidFill>
              <a:srgbClr val="800000"/>
            </a:solidFill>
          </a:endParaRPr>
        </a:p>
      </dgm:t>
    </dgm:pt>
    <dgm:pt modelId="{3929A187-39F8-4C4C-93FF-0CE7F1A1CC27}">
      <dgm:prSet phldrT="[Text]" custT="1"/>
      <dgm:spPr>
        <a:solidFill>
          <a:srgbClr val="FF6600"/>
        </a:solidFill>
      </dgm:spPr>
      <dgm:t>
        <a:bodyPr/>
        <a:lstStyle/>
        <a:p>
          <a:pPr>
            <a:lnSpc>
              <a:spcPct val="90000"/>
            </a:lnSpc>
          </a:pPr>
          <a:r>
            <a:rPr lang="en-US" sz="2000" dirty="0" smtClean="0">
              <a:solidFill>
                <a:srgbClr val="800000"/>
              </a:solidFill>
            </a:rPr>
            <a:t> </a:t>
          </a:r>
          <a:r>
            <a:rPr lang="en-US" sz="1800" dirty="0" smtClean="0">
              <a:solidFill>
                <a:schemeClr val="tx1"/>
              </a:solidFill>
            </a:rPr>
            <a:t>Network Selection – Priority selection of Wi-Fi Networks by SSID</a:t>
          </a:r>
        </a:p>
      </dgm:t>
    </dgm:pt>
    <dgm:pt modelId="{59FF6645-69BD-4768-8891-A3A61750C857}" type="parTrans" cxnId="{28121856-6E15-4BD9-9197-93508CFB911C}">
      <dgm:prSet/>
      <dgm:spPr/>
      <dgm:t>
        <a:bodyPr/>
        <a:lstStyle/>
        <a:p>
          <a:endParaRPr lang="en-US" sz="2000">
            <a:solidFill>
              <a:srgbClr val="800000"/>
            </a:solidFill>
          </a:endParaRPr>
        </a:p>
      </dgm:t>
    </dgm:pt>
    <dgm:pt modelId="{206EA57C-18E6-46DB-8495-E0D4D0D7723F}" type="sibTrans" cxnId="{28121856-6E15-4BD9-9197-93508CFB911C}">
      <dgm:prSet/>
      <dgm:spPr/>
      <dgm:t>
        <a:bodyPr/>
        <a:lstStyle/>
        <a:p>
          <a:endParaRPr lang="en-US" sz="2000">
            <a:solidFill>
              <a:srgbClr val="800000"/>
            </a:solidFill>
          </a:endParaRPr>
        </a:p>
      </dgm:t>
    </dgm:pt>
    <dgm:pt modelId="{1F621E9D-BEF3-434C-B6AA-E67B23F07F5B}">
      <dgm:prSet phldrT="[Text]" custT="1"/>
      <dgm:spPr>
        <a:solidFill>
          <a:srgbClr val="FF0000"/>
        </a:solidFill>
      </dgm:spPr>
      <dgm:t>
        <a:bodyPr/>
        <a:lstStyle/>
        <a:p>
          <a:r>
            <a:rPr lang="en-US" sz="1800" dirty="0" smtClean="0">
              <a:solidFill>
                <a:schemeClr val="tx1"/>
              </a:solidFill>
            </a:rPr>
            <a:t>Hotspot Security and Automatic Login – WPA2 Enterprise</a:t>
          </a:r>
          <a:endParaRPr lang="en-US" sz="1800" i="1" dirty="0">
            <a:solidFill>
              <a:schemeClr val="tx1"/>
            </a:solidFill>
          </a:endParaRPr>
        </a:p>
      </dgm:t>
    </dgm:pt>
    <dgm:pt modelId="{1545514B-1C74-4103-8CD5-C8C5F0C9DE5E}" type="parTrans" cxnId="{E8580EE2-2A7F-456C-BD45-330893562D76}">
      <dgm:prSet/>
      <dgm:spPr/>
      <dgm:t>
        <a:bodyPr/>
        <a:lstStyle/>
        <a:p>
          <a:endParaRPr lang="en-US" sz="2000">
            <a:solidFill>
              <a:srgbClr val="800000"/>
            </a:solidFill>
          </a:endParaRPr>
        </a:p>
      </dgm:t>
    </dgm:pt>
    <dgm:pt modelId="{D22750FC-F3D2-4184-8B90-C1C06D841666}" type="sibTrans" cxnId="{E8580EE2-2A7F-456C-BD45-330893562D76}">
      <dgm:prSet/>
      <dgm:spPr/>
      <dgm:t>
        <a:bodyPr/>
        <a:lstStyle/>
        <a:p>
          <a:endParaRPr lang="en-US" sz="2000">
            <a:solidFill>
              <a:srgbClr val="800000"/>
            </a:solidFill>
          </a:endParaRPr>
        </a:p>
      </dgm:t>
    </dgm:pt>
    <dgm:pt modelId="{5C10EE65-D19D-0647-8343-37F7FCEBDBD1}">
      <dgm:prSet phldrT="[Text]" custT="1"/>
      <dgm:spPr>
        <a:solidFill>
          <a:srgbClr val="660066"/>
        </a:solidFill>
      </dgm:spPr>
      <dgm:t>
        <a:bodyPr anchor="b"/>
        <a:lstStyle/>
        <a:p>
          <a:pPr>
            <a:lnSpc>
              <a:spcPct val="90000"/>
            </a:lnSpc>
          </a:pPr>
          <a:endParaRPr lang="en-US" sz="1600" dirty="0" smtClean="0">
            <a:solidFill>
              <a:schemeClr val="tx2"/>
            </a:solidFill>
          </a:endParaRPr>
        </a:p>
        <a:p>
          <a:pPr>
            <a:lnSpc>
              <a:spcPct val="90000"/>
            </a:lnSpc>
          </a:pPr>
          <a:r>
            <a:rPr lang="en-US" sz="1800" dirty="0" smtClean="0">
              <a:solidFill>
                <a:srgbClr val="00B0F0"/>
              </a:solidFill>
            </a:rPr>
            <a:t>Operator Policy</a:t>
          </a:r>
        </a:p>
      </dgm:t>
    </dgm:pt>
    <dgm:pt modelId="{F64F1C3F-9FDA-EC41-9D20-88CB04D6F677}" type="parTrans" cxnId="{CE4E0E8E-850E-2F4D-95A0-DCD2B579E9FB}">
      <dgm:prSet/>
      <dgm:spPr/>
      <dgm:t>
        <a:bodyPr/>
        <a:lstStyle/>
        <a:p>
          <a:endParaRPr lang="en-US" sz="2000">
            <a:solidFill>
              <a:srgbClr val="800000"/>
            </a:solidFill>
          </a:endParaRPr>
        </a:p>
      </dgm:t>
    </dgm:pt>
    <dgm:pt modelId="{3ECFBAB2-146A-0C4C-8353-E7748192B9D6}" type="sibTrans" cxnId="{CE4E0E8E-850E-2F4D-95A0-DCD2B579E9FB}">
      <dgm:prSet/>
      <dgm:spPr/>
      <dgm:t>
        <a:bodyPr/>
        <a:lstStyle/>
        <a:p>
          <a:endParaRPr lang="en-US" sz="2000">
            <a:solidFill>
              <a:srgbClr val="800000"/>
            </a:solidFill>
          </a:endParaRPr>
        </a:p>
      </dgm:t>
    </dgm:pt>
    <dgm:pt modelId="{C4B1BCCD-4F02-E249-9A8A-7D42CBF3A371}">
      <dgm:prSet phldrT="[Text]" custT="1"/>
      <dgm:spPr>
        <a:solidFill>
          <a:srgbClr val="3366FF"/>
        </a:solidFill>
      </dgm:spPr>
      <dgm:t>
        <a:bodyPr anchor="ctr" anchorCtr="1"/>
        <a:lstStyle/>
        <a:p>
          <a:pPr>
            <a:lnSpc>
              <a:spcPct val="90000"/>
            </a:lnSpc>
          </a:pPr>
          <a:r>
            <a:rPr lang="en-US" sz="1800" dirty="0" smtClean="0">
              <a:solidFill>
                <a:schemeClr val="accent4">
                  <a:lumMod val="75000"/>
                </a:schemeClr>
              </a:solidFill>
            </a:rPr>
            <a:t>Online </a:t>
          </a:r>
          <a:br>
            <a:rPr lang="en-US" sz="1800" dirty="0" smtClean="0">
              <a:solidFill>
                <a:schemeClr val="accent4">
                  <a:lumMod val="75000"/>
                </a:schemeClr>
              </a:solidFill>
            </a:rPr>
          </a:br>
          <a:r>
            <a:rPr lang="en-US" sz="1800" dirty="0" smtClean="0">
              <a:solidFill>
                <a:schemeClr val="accent4">
                  <a:lumMod val="75000"/>
                </a:schemeClr>
              </a:solidFill>
            </a:rPr>
            <a:t>Sign-up</a:t>
          </a:r>
          <a:endParaRPr lang="en-US" sz="1800" i="1" dirty="0">
            <a:solidFill>
              <a:schemeClr val="accent4">
                <a:lumMod val="75000"/>
              </a:schemeClr>
            </a:solidFill>
          </a:endParaRPr>
        </a:p>
      </dgm:t>
    </dgm:pt>
    <dgm:pt modelId="{BBC5A90E-FA5E-2B4B-885B-DAA0449BBCD3}" type="parTrans" cxnId="{AC63E83F-983D-1B4A-B7F3-F41A98736825}">
      <dgm:prSet/>
      <dgm:spPr/>
      <dgm:t>
        <a:bodyPr/>
        <a:lstStyle/>
        <a:p>
          <a:endParaRPr lang="en-US" sz="2000">
            <a:solidFill>
              <a:srgbClr val="800000"/>
            </a:solidFill>
          </a:endParaRPr>
        </a:p>
      </dgm:t>
    </dgm:pt>
    <dgm:pt modelId="{9A840A0D-62EA-334E-B6A3-981B28D170FD}" type="sibTrans" cxnId="{AC63E83F-983D-1B4A-B7F3-F41A98736825}">
      <dgm:prSet/>
      <dgm:spPr/>
      <dgm:t>
        <a:bodyPr/>
        <a:lstStyle/>
        <a:p>
          <a:endParaRPr lang="en-US" sz="2000">
            <a:solidFill>
              <a:srgbClr val="800000"/>
            </a:solidFill>
          </a:endParaRPr>
        </a:p>
      </dgm:t>
    </dgm:pt>
    <dgm:pt modelId="{ACE35A4D-78C1-994F-8AF0-E22300C640D4}" type="pres">
      <dgm:prSet presAssocID="{AA2DA677-D2B7-4B2E-955D-D2B49E5F4EE0}" presName="Name0" presStyleCnt="0">
        <dgm:presLayoutVars>
          <dgm:dir/>
          <dgm:animLvl val="lvl"/>
          <dgm:resizeHandles val="exact"/>
        </dgm:presLayoutVars>
      </dgm:prSet>
      <dgm:spPr/>
    </dgm:pt>
    <dgm:pt modelId="{6D8866CD-215D-3D45-B7FE-1789298468D2}" type="pres">
      <dgm:prSet presAssocID="{5C10EE65-D19D-0647-8343-37F7FCEBDBD1}" presName="Name8" presStyleCnt="0"/>
      <dgm:spPr/>
    </dgm:pt>
    <dgm:pt modelId="{6833664D-ABAF-DB4D-BFD4-F795CCE0575A}" type="pres">
      <dgm:prSet presAssocID="{5C10EE65-D19D-0647-8343-37F7FCEBDBD1}" presName="level" presStyleLbl="node1" presStyleIdx="0" presStyleCnt="5" custScaleX="98703">
        <dgm:presLayoutVars>
          <dgm:chMax val="1"/>
          <dgm:bulletEnabled val="1"/>
        </dgm:presLayoutVars>
      </dgm:prSet>
      <dgm:spPr/>
      <dgm:t>
        <a:bodyPr/>
        <a:lstStyle/>
        <a:p>
          <a:endParaRPr lang="en-US"/>
        </a:p>
      </dgm:t>
    </dgm:pt>
    <dgm:pt modelId="{FF9AF64E-30EB-B146-BAE0-67DECF238BD8}" type="pres">
      <dgm:prSet presAssocID="{5C10EE65-D19D-0647-8343-37F7FCEBDBD1}" presName="levelTx" presStyleLbl="revTx" presStyleIdx="0" presStyleCnt="0">
        <dgm:presLayoutVars>
          <dgm:chMax val="1"/>
          <dgm:bulletEnabled val="1"/>
        </dgm:presLayoutVars>
      </dgm:prSet>
      <dgm:spPr/>
      <dgm:t>
        <a:bodyPr/>
        <a:lstStyle/>
        <a:p>
          <a:endParaRPr lang="en-US"/>
        </a:p>
      </dgm:t>
    </dgm:pt>
    <dgm:pt modelId="{3DA7581E-7BBF-304B-B7E3-326B4FC7176A}" type="pres">
      <dgm:prSet presAssocID="{C4B1BCCD-4F02-E249-9A8A-7D42CBF3A371}" presName="Name8" presStyleCnt="0"/>
      <dgm:spPr/>
    </dgm:pt>
    <dgm:pt modelId="{6AC2AF31-C065-5446-845C-2E1A2DF55766}" type="pres">
      <dgm:prSet presAssocID="{C4B1BCCD-4F02-E249-9A8A-7D42CBF3A371}" presName="level" presStyleLbl="node1" presStyleIdx="1" presStyleCnt="5">
        <dgm:presLayoutVars>
          <dgm:chMax val="1"/>
          <dgm:bulletEnabled val="1"/>
        </dgm:presLayoutVars>
      </dgm:prSet>
      <dgm:spPr/>
      <dgm:t>
        <a:bodyPr/>
        <a:lstStyle/>
        <a:p>
          <a:endParaRPr lang="en-US"/>
        </a:p>
      </dgm:t>
    </dgm:pt>
    <dgm:pt modelId="{C03B6BA2-22A1-6141-A92E-6DBF1C61778E}" type="pres">
      <dgm:prSet presAssocID="{C4B1BCCD-4F02-E249-9A8A-7D42CBF3A371}" presName="levelTx" presStyleLbl="revTx" presStyleIdx="0" presStyleCnt="0">
        <dgm:presLayoutVars>
          <dgm:chMax val="1"/>
          <dgm:bulletEnabled val="1"/>
        </dgm:presLayoutVars>
      </dgm:prSet>
      <dgm:spPr/>
      <dgm:t>
        <a:bodyPr/>
        <a:lstStyle/>
        <a:p>
          <a:endParaRPr lang="en-US"/>
        </a:p>
      </dgm:t>
    </dgm:pt>
    <dgm:pt modelId="{C4D4C7AB-3E81-DB45-A206-8980B7E05B80}" type="pres">
      <dgm:prSet presAssocID="{EFCC4FE4-DC68-43F5-A4AA-2531F0AB790D}" presName="Name8" presStyleCnt="0"/>
      <dgm:spPr/>
    </dgm:pt>
    <dgm:pt modelId="{05AFC805-D5AB-DE49-A2C5-C390785A3781}" type="pres">
      <dgm:prSet presAssocID="{EFCC4FE4-DC68-43F5-A4AA-2531F0AB790D}" presName="level" presStyleLbl="node1" presStyleIdx="2" presStyleCnt="5">
        <dgm:presLayoutVars>
          <dgm:chMax val="1"/>
          <dgm:bulletEnabled val="1"/>
        </dgm:presLayoutVars>
      </dgm:prSet>
      <dgm:spPr/>
      <dgm:t>
        <a:bodyPr/>
        <a:lstStyle/>
        <a:p>
          <a:endParaRPr lang="en-US"/>
        </a:p>
      </dgm:t>
    </dgm:pt>
    <dgm:pt modelId="{EEA5674F-033A-A143-AC15-99E7BD1E5B09}" type="pres">
      <dgm:prSet presAssocID="{EFCC4FE4-DC68-43F5-A4AA-2531F0AB790D}" presName="levelTx" presStyleLbl="revTx" presStyleIdx="0" presStyleCnt="0">
        <dgm:presLayoutVars>
          <dgm:chMax val="1"/>
          <dgm:bulletEnabled val="1"/>
        </dgm:presLayoutVars>
      </dgm:prSet>
      <dgm:spPr/>
      <dgm:t>
        <a:bodyPr/>
        <a:lstStyle/>
        <a:p>
          <a:endParaRPr lang="en-US"/>
        </a:p>
      </dgm:t>
    </dgm:pt>
    <dgm:pt modelId="{A2295735-B0C6-0941-8D36-F50443FC3511}" type="pres">
      <dgm:prSet presAssocID="{3929A187-39F8-4C4C-93FF-0CE7F1A1CC27}" presName="Name8" presStyleCnt="0"/>
      <dgm:spPr/>
    </dgm:pt>
    <dgm:pt modelId="{BA8B498C-E075-6C4A-99A5-9A1FA7079779}" type="pres">
      <dgm:prSet presAssocID="{3929A187-39F8-4C4C-93FF-0CE7F1A1CC27}" presName="level" presStyleLbl="node1" presStyleIdx="3" presStyleCnt="5">
        <dgm:presLayoutVars>
          <dgm:chMax val="1"/>
          <dgm:bulletEnabled val="1"/>
        </dgm:presLayoutVars>
      </dgm:prSet>
      <dgm:spPr/>
      <dgm:t>
        <a:bodyPr/>
        <a:lstStyle/>
        <a:p>
          <a:endParaRPr lang="en-US"/>
        </a:p>
      </dgm:t>
    </dgm:pt>
    <dgm:pt modelId="{428DE1D3-E794-494F-AF06-A6158ACDC803}" type="pres">
      <dgm:prSet presAssocID="{3929A187-39F8-4C4C-93FF-0CE7F1A1CC27}" presName="levelTx" presStyleLbl="revTx" presStyleIdx="0" presStyleCnt="0">
        <dgm:presLayoutVars>
          <dgm:chMax val="1"/>
          <dgm:bulletEnabled val="1"/>
        </dgm:presLayoutVars>
      </dgm:prSet>
      <dgm:spPr/>
      <dgm:t>
        <a:bodyPr/>
        <a:lstStyle/>
        <a:p>
          <a:endParaRPr lang="en-US"/>
        </a:p>
      </dgm:t>
    </dgm:pt>
    <dgm:pt modelId="{C0571915-4B59-CA44-8EA0-D506502F7BF0}" type="pres">
      <dgm:prSet presAssocID="{1F621E9D-BEF3-434C-B6AA-E67B23F07F5B}" presName="Name8" presStyleCnt="0"/>
      <dgm:spPr/>
    </dgm:pt>
    <dgm:pt modelId="{565FCF51-683E-CA47-9F25-F00BD91AC460}" type="pres">
      <dgm:prSet presAssocID="{1F621E9D-BEF3-434C-B6AA-E67B23F07F5B}" presName="level" presStyleLbl="node1" presStyleIdx="4" presStyleCnt="5" custLinFactNeighborX="1316">
        <dgm:presLayoutVars>
          <dgm:chMax val="1"/>
          <dgm:bulletEnabled val="1"/>
        </dgm:presLayoutVars>
      </dgm:prSet>
      <dgm:spPr/>
      <dgm:t>
        <a:bodyPr/>
        <a:lstStyle/>
        <a:p>
          <a:endParaRPr lang="en-US"/>
        </a:p>
      </dgm:t>
    </dgm:pt>
    <dgm:pt modelId="{C98BC26E-E720-C94C-870F-E41E7B4ED9CF}" type="pres">
      <dgm:prSet presAssocID="{1F621E9D-BEF3-434C-B6AA-E67B23F07F5B}" presName="levelTx" presStyleLbl="revTx" presStyleIdx="0" presStyleCnt="0">
        <dgm:presLayoutVars>
          <dgm:chMax val="1"/>
          <dgm:bulletEnabled val="1"/>
        </dgm:presLayoutVars>
      </dgm:prSet>
      <dgm:spPr/>
      <dgm:t>
        <a:bodyPr/>
        <a:lstStyle/>
        <a:p>
          <a:endParaRPr lang="en-US"/>
        </a:p>
      </dgm:t>
    </dgm:pt>
  </dgm:ptLst>
  <dgm:cxnLst>
    <dgm:cxn modelId="{27B3B025-AC1A-6A47-85A3-CF1CDF0C7253}" type="presOf" srcId="{C4B1BCCD-4F02-E249-9A8A-7D42CBF3A371}" destId="{6AC2AF31-C065-5446-845C-2E1A2DF55766}" srcOrd="0" destOrd="0" presId="urn:microsoft.com/office/officeart/2005/8/layout/pyramid1"/>
    <dgm:cxn modelId="{A1B2133B-D408-0E44-A47A-900D85B35534}" type="presOf" srcId="{C4B1BCCD-4F02-E249-9A8A-7D42CBF3A371}" destId="{C03B6BA2-22A1-6141-A92E-6DBF1C61778E}" srcOrd="1" destOrd="0" presId="urn:microsoft.com/office/officeart/2005/8/layout/pyramid1"/>
    <dgm:cxn modelId="{34585670-319A-504A-88BB-D11E51C19765}" type="presOf" srcId="{5C10EE65-D19D-0647-8343-37F7FCEBDBD1}" destId="{6833664D-ABAF-DB4D-BFD4-F795CCE0575A}" srcOrd="0" destOrd="0" presId="urn:microsoft.com/office/officeart/2005/8/layout/pyramid1"/>
    <dgm:cxn modelId="{28121856-6E15-4BD9-9197-93508CFB911C}" srcId="{AA2DA677-D2B7-4B2E-955D-D2B49E5F4EE0}" destId="{3929A187-39F8-4C4C-93FF-0CE7F1A1CC27}" srcOrd="3" destOrd="0" parTransId="{59FF6645-69BD-4768-8891-A3A61750C857}" sibTransId="{206EA57C-18E6-46DB-8495-E0D4D0D7723F}"/>
    <dgm:cxn modelId="{52D31F5F-A5CF-8C4D-841E-09A92E0E7046}" type="presOf" srcId="{AA2DA677-D2B7-4B2E-955D-D2B49E5F4EE0}" destId="{ACE35A4D-78C1-994F-8AF0-E22300C640D4}" srcOrd="0" destOrd="0" presId="urn:microsoft.com/office/officeart/2005/8/layout/pyramid1"/>
    <dgm:cxn modelId="{11521AFD-AB6D-B341-B514-7062F98556DE}" type="presOf" srcId="{1F621E9D-BEF3-434C-B6AA-E67B23F07F5B}" destId="{565FCF51-683E-CA47-9F25-F00BD91AC460}" srcOrd="0" destOrd="0" presId="urn:microsoft.com/office/officeart/2005/8/layout/pyramid1"/>
    <dgm:cxn modelId="{2E85B456-D031-D24E-9671-7025BCC1B48F}" type="presOf" srcId="{EFCC4FE4-DC68-43F5-A4AA-2531F0AB790D}" destId="{EEA5674F-033A-A143-AC15-99E7BD1E5B09}" srcOrd="1" destOrd="0" presId="urn:microsoft.com/office/officeart/2005/8/layout/pyramid1"/>
    <dgm:cxn modelId="{657C151D-5C93-C14D-851C-81A29F086E21}" type="presOf" srcId="{3929A187-39F8-4C4C-93FF-0CE7F1A1CC27}" destId="{428DE1D3-E794-494F-AF06-A6158ACDC803}" srcOrd="1" destOrd="0" presId="urn:microsoft.com/office/officeart/2005/8/layout/pyramid1"/>
    <dgm:cxn modelId="{93ADDB29-31EF-3245-B189-3C6398F19CF9}" type="presOf" srcId="{1F621E9D-BEF3-434C-B6AA-E67B23F07F5B}" destId="{C98BC26E-E720-C94C-870F-E41E7B4ED9CF}" srcOrd="1" destOrd="0" presId="urn:microsoft.com/office/officeart/2005/8/layout/pyramid1"/>
    <dgm:cxn modelId="{CE4E0E8E-850E-2F4D-95A0-DCD2B579E9FB}" srcId="{AA2DA677-D2B7-4B2E-955D-D2B49E5F4EE0}" destId="{5C10EE65-D19D-0647-8343-37F7FCEBDBD1}" srcOrd="0" destOrd="0" parTransId="{F64F1C3F-9FDA-EC41-9D20-88CB04D6F677}" sibTransId="{3ECFBAB2-146A-0C4C-8353-E7748192B9D6}"/>
    <dgm:cxn modelId="{E8580EE2-2A7F-456C-BD45-330893562D76}" srcId="{AA2DA677-D2B7-4B2E-955D-D2B49E5F4EE0}" destId="{1F621E9D-BEF3-434C-B6AA-E67B23F07F5B}" srcOrd="4" destOrd="0" parTransId="{1545514B-1C74-4103-8CD5-C8C5F0C9DE5E}" sibTransId="{D22750FC-F3D2-4184-8B90-C1C06D841666}"/>
    <dgm:cxn modelId="{43E8D84A-9672-444F-B059-6D4FDFFEF5B5}" srcId="{AA2DA677-D2B7-4B2E-955D-D2B49E5F4EE0}" destId="{EFCC4FE4-DC68-43F5-A4AA-2531F0AB790D}" srcOrd="2" destOrd="0" parTransId="{C2D9FA7C-2220-4A04-8B19-5C621E621B03}" sibTransId="{0C658BA8-9082-43EB-ADB4-86DC2E0DA664}"/>
    <dgm:cxn modelId="{32340064-F48F-AF41-AAED-3279F8513153}" type="presOf" srcId="{3929A187-39F8-4C4C-93FF-0CE7F1A1CC27}" destId="{BA8B498C-E075-6C4A-99A5-9A1FA7079779}" srcOrd="0" destOrd="0" presId="urn:microsoft.com/office/officeart/2005/8/layout/pyramid1"/>
    <dgm:cxn modelId="{AC63E83F-983D-1B4A-B7F3-F41A98736825}" srcId="{AA2DA677-D2B7-4B2E-955D-D2B49E5F4EE0}" destId="{C4B1BCCD-4F02-E249-9A8A-7D42CBF3A371}" srcOrd="1" destOrd="0" parTransId="{BBC5A90E-FA5E-2B4B-885B-DAA0449BBCD3}" sibTransId="{9A840A0D-62EA-334E-B6A3-981B28D170FD}"/>
    <dgm:cxn modelId="{B65D0134-FA9C-774F-AC3E-D73FF401DD1D}" type="presOf" srcId="{5C10EE65-D19D-0647-8343-37F7FCEBDBD1}" destId="{FF9AF64E-30EB-B146-BAE0-67DECF238BD8}" srcOrd="1" destOrd="0" presId="urn:microsoft.com/office/officeart/2005/8/layout/pyramid1"/>
    <dgm:cxn modelId="{8DCF8F9B-19E0-4142-A826-D680651A52DE}" type="presOf" srcId="{EFCC4FE4-DC68-43F5-A4AA-2531F0AB790D}" destId="{05AFC805-D5AB-DE49-A2C5-C390785A3781}" srcOrd="0" destOrd="0" presId="urn:microsoft.com/office/officeart/2005/8/layout/pyramid1"/>
    <dgm:cxn modelId="{74BDC8DE-96B8-D74C-A5A9-9AEDAC3247E5}" type="presParOf" srcId="{ACE35A4D-78C1-994F-8AF0-E22300C640D4}" destId="{6D8866CD-215D-3D45-B7FE-1789298468D2}" srcOrd="0" destOrd="0" presId="urn:microsoft.com/office/officeart/2005/8/layout/pyramid1"/>
    <dgm:cxn modelId="{39B0A21D-6C4F-1E47-A548-AE43DBF86B68}" type="presParOf" srcId="{6D8866CD-215D-3D45-B7FE-1789298468D2}" destId="{6833664D-ABAF-DB4D-BFD4-F795CCE0575A}" srcOrd="0" destOrd="0" presId="urn:microsoft.com/office/officeart/2005/8/layout/pyramid1"/>
    <dgm:cxn modelId="{08F6C5ED-9CFE-0740-AD5B-724310616CF3}" type="presParOf" srcId="{6D8866CD-215D-3D45-B7FE-1789298468D2}" destId="{FF9AF64E-30EB-B146-BAE0-67DECF238BD8}" srcOrd="1" destOrd="0" presId="urn:microsoft.com/office/officeart/2005/8/layout/pyramid1"/>
    <dgm:cxn modelId="{77EA2221-0F7A-024F-B6BA-B58E14A5EE33}" type="presParOf" srcId="{ACE35A4D-78C1-994F-8AF0-E22300C640D4}" destId="{3DA7581E-7BBF-304B-B7E3-326B4FC7176A}" srcOrd="1" destOrd="0" presId="urn:microsoft.com/office/officeart/2005/8/layout/pyramid1"/>
    <dgm:cxn modelId="{9A359655-9465-6A4A-ABB0-10C52856D09D}" type="presParOf" srcId="{3DA7581E-7BBF-304B-B7E3-326B4FC7176A}" destId="{6AC2AF31-C065-5446-845C-2E1A2DF55766}" srcOrd="0" destOrd="0" presId="urn:microsoft.com/office/officeart/2005/8/layout/pyramid1"/>
    <dgm:cxn modelId="{7375C22A-FC6B-174A-8890-4B116D407D92}" type="presParOf" srcId="{3DA7581E-7BBF-304B-B7E3-326B4FC7176A}" destId="{C03B6BA2-22A1-6141-A92E-6DBF1C61778E}" srcOrd="1" destOrd="0" presId="urn:microsoft.com/office/officeart/2005/8/layout/pyramid1"/>
    <dgm:cxn modelId="{8C1C674C-884D-4145-B351-CC789E3AB65E}" type="presParOf" srcId="{ACE35A4D-78C1-994F-8AF0-E22300C640D4}" destId="{C4D4C7AB-3E81-DB45-A206-8980B7E05B80}" srcOrd="2" destOrd="0" presId="urn:microsoft.com/office/officeart/2005/8/layout/pyramid1"/>
    <dgm:cxn modelId="{6AF66C48-4018-904A-94BD-23A186C7E083}" type="presParOf" srcId="{C4D4C7AB-3E81-DB45-A206-8980B7E05B80}" destId="{05AFC805-D5AB-DE49-A2C5-C390785A3781}" srcOrd="0" destOrd="0" presId="urn:microsoft.com/office/officeart/2005/8/layout/pyramid1"/>
    <dgm:cxn modelId="{79CA27E9-7F85-2547-9B0D-3391F4FC02EC}" type="presParOf" srcId="{C4D4C7AB-3E81-DB45-A206-8980B7E05B80}" destId="{EEA5674F-033A-A143-AC15-99E7BD1E5B09}" srcOrd="1" destOrd="0" presId="urn:microsoft.com/office/officeart/2005/8/layout/pyramid1"/>
    <dgm:cxn modelId="{F1EACFC0-A0CB-3E4D-B25B-AFD2A5F43518}" type="presParOf" srcId="{ACE35A4D-78C1-994F-8AF0-E22300C640D4}" destId="{A2295735-B0C6-0941-8D36-F50443FC3511}" srcOrd="3" destOrd="0" presId="urn:microsoft.com/office/officeart/2005/8/layout/pyramid1"/>
    <dgm:cxn modelId="{D5B959C3-096C-C34D-BC81-910C334B2ED4}" type="presParOf" srcId="{A2295735-B0C6-0941-8D36-F50443FC3511}" destId="{BA8B498C-E075-6C4A-99A5-9A1FA7079779}" srcOrd="0" destOrd="0" presId="urn:microsoft.com/office/officeart/2005/8/layout/pyramid1"/>
    <dgm:cxn modelId="{468FD7E8-81EA-0844-8F38-FEFD0158AA97}" type="presParOf" srcId="{A2295735-B0C6-0941-8D36-F50443FC3511}" destId="{428DE1D3-E794-494F-AF06-A6158ACDC803}" srcOrd="1" destOrd="0" presId="urn:microsoft.com/office/officeart/2005/8/layout/pyramid1"/>
    <dgm:cxn modelId="{BA283C4D-68F9-0C49-A2BC-BCE378650273}" type="presParOf" srcId="{ACE35A4D-78C1-994F-8AF0-E22300C640D4}" destId="{C0571915-4B59-CA44-8EA0-D506502F7BF0}" srcOrd="4" destOrd="0" presId="urn:microsoft.com/office/officeart/2005/8/layout/pyramid1"/>
    <dgm:cxn modelId="{D8B2E49C-B6AA-E745-AB2D-E0D3DC48DFA4}" type="presParOf" srcId="{C0571915-4B59-CA44-8EA0-D506502F7BF0}" destId="{565FCF51-683E-CA47-9F25-F00BD91AC460}" srcOrd="0" destOrd="0" presId="urn:microsoft.com/office/officeart/2005/8/layout/pyramid1"/>
    <dgm:cxn modelId="{C290E39C-DAED-C44A-946F-E19DA47B3ECE}" type="presParOf" srcId="{C0571915-4B59-CA44-8EA0-D506502F7BF0}" destId="{C98BC26E-E720-C94C-870F-E41E7B4ED9C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3664D-ABAF-DB4D-BFD4-F795CCE0575A}">
      <dsp:nvSpPr>
        <dsp:cNvPr id="0" name=""/>
        <dsp:cNvSpPr/>
      </dsp:nvSpPr>
      <dsp:spPr>
        <a:xfrm>
          <a:off x="2196141" y="0"/>
          <a:ext cx="1080325" cy="993710"/>
        </a:xfrm>
        <a:prstGeom prst="trapezoid">
          <a:avLst>
            <a:gd name="adj" fmla="val 55072"/>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en-US" sz="1600" kern="1200" dirty="0" smtClean="0">
            <a:solidFill>
              <a:schemeClr val="tx2"/>
            </a:solidFill>
          </a:endParaRPr>
        </a:p>
        <a:p>
          <a:pPr lvl="0" algn="ctr" defTabSz="711200">
            <a:lnSpc>
              <a:spcPct val="90000"/>
            </a:lnSpc>
            <a:spcBef>
              <a:spcPct val="0"/>
            </a:spcBef>
            <a:spcAft>
              <a:spcPct val="35000"/>
            </a:spcAft>
          </a:pPr>
          <a:r>
            <a:rPr lang="en-US" sz="1800" kern="1200" dirty="0" smtClean="0">
              <a:solidFill>
                <a:srgbClr val="00B0F0"/>
              </a:solidFill>
            </a:rPr>
            <a:t>Operator Policy</a:t>
          </a:r>
        </a:p>
      </dsp:txBody>
      <dsp:txXfrm>
        <a:off x="2196141" y="0"/>
        <a:ext cx="1080325" cy="993710"/>
      </dsp:txXfrm>
    </dsp:sp>
    <dsp:sp modelId="{6AC2AF31-C065-5446-845C-2E1A2DF55766}">
      <dsp:nvSpPr>
        <dsp:cNvPr id="0" name=""/>
        <dsp:cNvSpPr/>
      </dsp:nvSpPr>
      <dsp:spPr>
        <a:xfrm>
          <a:off x="1641782" y="993710"/>
          <a:ext cx="2189043" cy="993710"/>
        </a:xfrm>
        <a:prstGeom prst="trapezoid">
          <a:avLst>
            <a:gd name="adj" fmla="val 55072"/>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1">
          <a:noAutofit/>
        </a:bodyPr>
        <a:lstStyle/>
        <a:p>
          <a:pPr lvl="0" algn="ctr" defTabSz="800100">
            <a:lnSpc>
              <a:spcPct val="90000"/>
            </a:lnSpc>
            <a:spcBef>
              <a:spcPct val="0"/>
            </a:spcBef>
            <a:spcAft>
              <a:spcPct val="35000"/>
            </a:spcAft>
          </a:pPr>
          <a:r>
            <a:rPr lang="en-US" sz="1800" kern="1200" dirty="0" smtClean="0">
              <a:solidFill>
                <a:schemeClr val="accent4">
                  <a:lumMod val="75000"/>
                </a:schemeClr>
              </a:solidFill>
            </a:rPr>
            <a:t>Online </a:t>
          </a:r>
          <a:br>
            <a:rPr lang="en-US" sz="1800" kern="1200" dirty="0" smtClean="0">
              <a:solidFill>
                <a:schemeClr val="accent4">
                  <a:lumMod val="75000"/>
                </a:schemeClr>
              </a:solidFill>
            </a:rPr>
          </a:br>
          <a:r>
            <a:rPr lang="en-US" sz="1800" kern="1200" dirty="0" smtClean="0">
              <a:solidFill>
                <a:schemeClr val="accent4">
                  <a:lumMod val="75000"/>
                </a:schemeClr>
              </a:solidFill>
            </a:rPr>
            <a:t>Sign-up</a:t>
          </a:r>
          <a:endParaRPr lang="en-US" sz="1800" i="1" kern="1200" dirty="0">
            <a:solidFill>
              <a:schemeClr val="accent4">
                <a:lumMod val="75000"/>
              </a:schemeClr>
            </a:solidFill>
          </a:endParaRPr>
        </a:p>
      </dsp:txBody>
      <dsp:txXfrm>
        <a:off x="2024864" y="993710"/>
        <a:ext cx="1422878" cy="993710"/>
      </dsp:txXfrm>
    </dsp:sp>
    <dsp:sp modelId="{05AFC805-D5AB-DE49-A2C5-C390785A3781}">
      <dsp:nvSpPr>
        <dsp:cNvPr id="0" name=""/>
        <dsp:cNvSpPr/>
      </dsp:nvSpPr>
      <dsp:spPr>
        <a:xfrm>
          <a:off x="1094521" y="1987420"/>
          <a:ext cx="3283564" cy="993710"/>
        </a:xfrm>
        <a:prstGeom prst="trapezoid">
          <a:avLst>
            <a:gd name="adj" fmla="val 55072"/>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Network Selection – ANQP</a:t>
          </a:r>
          <a:endParaRPr lang="en-US" sz="1800" i="1" kern="1200" dirty="0">
            <a:solidFill>
              <a:schemeClr val="tx1"/>
            </a:solidFill>
          </a:endParaRPr>
        </a:p>
      </dsp:txBody>
      <dsp:txXfrm>
        <a:off x="1669145" y="1987420"/>
        <a:ext cx="2134317" cy="993710"/>
      </dsp:txXfrm>
    </dsp:sp>
    <dsp:sp modelId="{BA8B498C-E075-6C4A-99A5-9A1FA7079779}">
      <dsp:nvSpPr>
        <dsp:cNvPr id="0" name=""/>
        <dsp:cNvSpPr/>
      </dsp:nvSpPr>
      <dsp:spPr>
        <a:xfrm>
          <a:off x="547260" y="2981131"/>
          <a:ext cx="4378086" cy="993710"/>
        </a:xfrm>
        <a:prstGeom prst="trapezoid">
          <a:avLst>
            <a:gd name="adj" fmla="val 55072"/>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800000"/>
              </a:solidFill>
            </a:rPr>
            <a:t> </a:t>
          </a:r>
          <a:r>
            <a:rPr lang="en-US" sz="1800" kern="1200" dirty="0" smtClean="0">
              <a:solidFill>
                <a:schemeClr val="tx1"/>
              </a:solidFill>
            </a:rPr>
            <a:t>Network Selection – Priority selection of Wi-Fi Networks by SSID</a:t>
          </a:r>
        </a:p>
      </dsp:txBody>
      <dsp:txXfrm>
        <a:off x="1313425" y="2981131"/>
        <a:ext cx="2845756" cy="993710"/>
      </dsp:txXfrm>
    </dsp:sp>
    <dsp:sp modelId="{565FCF51-683E-CA47-9F25-F00BD91AC460}">
      <dsp:nvSpPr>
        <dsp:cNvPr id="0" name=""/>
        <dsp:cNvSpPr/>
      </dsp:nvSpPr>
      <dsp:spPr>
        <a:xfrm>
          <a:off x="0" y="3974841"/>
          <a:ext cx="5472608" cy="993710"/>
        </a:xfrm>
        <a:prstGeom prst="trapezoid">
          <a:avLst>
            <a:gd name="adj" fmla="val 55072"/>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Hotspot Security and Automatic Login – WPA2 Enterprise</a:t>
          </a:r>
          <a:endParaRPr lang="en-US" sz="1800" i="1" kern="1200" dirty="0">
            <a:solidFill>
              <a:schemeClr val="tx1"/>
            </a:solidFill>
          </a:endParaRPr>
        </a:p>
      </dsp:txBody>
      <dsp:txXfrm>
        <a:off x="957706" y="3974841"/>
        <a:ext cx="3557195" cy="9937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de-D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de-DE"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de-D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de-DE"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err="1" smtClean="0"/>
              <a:t>omniran-13</a:t>
            </a:r>
            <a:r>
              <a:rPr lang="en-US" sz="1400" b="1" dirty="0" smtClean="0"/>
              <a:t>-0063-00-0000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wmf"/><Relationship Id="rId9" Type="http://schemas.openxmlformats.org/officeDocument/2006/relationships/image" Target="../media/image7.png"/><Relationship Id="rId10"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18312647"/>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262505"/>
                <a:gridCol w="1890210"/>
                <a:gridCol w="2868471"/>
              </a:tblGrid>
              <a:tr h="399499">
                <a:tc gridSpan="4">
                  <a:txBody>
                    <a:bodyPr/>
                    <a:lstStyle/>
                    <a:p>
                      <a:pPr algn="ctr"/>
                      <a:r>
                        <a:rPr lang="en-US" sz="2000" baseline="0" dirty="0" smtClean="0">
                          <a:solidFill>
                            <a:schemeClr val="tx2"/>
                          </a:solidFill>
                          <a:latin typeface="+mj-lt"/>
                        </a:rPr>
                        <a:t>IEEE 802 Enhanced </a:t>
                      </a:r>
                      <a:r>
                        <a:rPr lang="en-US" sz="2000" dirty="0" smtClean="0">
                          <a:solidFill>
                            <a:schemeClr val="tx2"/>
                          </a:solidFill>
                          <a:latin typeface="+mj-lt"/>
                        </a:rPr>
                        <a:t>Network</a:t>
                      </a:r>
                      <a:r>
                        <a:rPr lang="en-US" sz="2000" baseline="0" dirty="0" smtClean="0">
                          <a:solidFill>
                            <a:schemeClr val="tx2"/>
                          </a:solidFill>
                          <a:latin typeface="+mj-lt"/>
                        </a:rPr>
                        <a:t> Detection and Selection</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2013-08-26</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a:t>Max Riegel</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a:t>NSN</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a:t>+49 173 293 8240</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a:t>maximilian.riegel@nsn.com</a:t>
                      </a:r>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a:latin typeface="+mn-lt"/>
              </a:rPr>
              <a:t>The presentation introduces enhanced requirements for IEEE 802 access network detection and selection aligned to recent work in IEEE 802.11 and Wi-Fi Alliance on public Wi-Fi access (Hotspot 2.0).</a:t>
            </a:r>
          </a:p>
          <a:p>
            <a:r>
              <a:rPr lang="en-US" sz="1600" dirty="0">
                <a:latin typeface="+mn-lt"/>
              </a:rPr>
              <a:t>IEEE 802.11u introduced an Access Network Query Protocol (ANQP), which supports more comprehensive network selection functionalities and builds the base for the Hotspot 2.0 access procedures, which might be well suited for deployments of other IEEE 802 access technologies.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Announcements provided by </a:t>
            </a:r>
            <a:br>
              <a:rPr lang="en-US"/>
            </a:br>
            <a:r>
              <a:rPr lang="en-US"/>
              <a:t>IEEE 802.1X-2010</a:t>
            </a:r>
          </a:p>
        </p:txBody>
      </p:sp>
      <p:sp>
        <p:nvSpPr>
          <p:cNvPr id="3" name="Content Placeholder 2"/>
          <p:cNvSpPr>
            <a:spLocks noGrp="1"/>
          </p:cNvSpPr>
          <p:nvPr>
            <p:ph idx="1"/>
          </p:nvPr>
        </p:nvSpPr>
        <p:spPr>
          <a:xfrm>
            <a:off x="457200" y="1600201"/>
            <a:ext cx="8229600" cy="1333744"/>
          </a:xfrm>
        </p:spPr>
        <p:txBody>
          <a:bodyPr>
            <a:normAutofit fontScale="40000" lnSpcReduction="20000"/>
          </a:bodyPr>
          <a:lstStyle/>
          <a:p>
            <a:r>
              <a:rPr lang="en-US"/>
              <a:t>What network(s) or network service(s) are available </a:t>
            </a:r>
          </a:p>
          <a:p>
            <a:r>
              <a:rPr lang="en-US"/>
              <a:t>Is access to that network already available, or is authentication or secured connectivity required </a:t>
            </a:r>
          </a:p>
          <a:p>
            <a:r>
              <a:rPr lang="en-US"/>
              <a:t>What authentication and secure connectivity mechanisms are required or available</a:t>
            </a:r>
          </a:p>
          <a:p>
            <a:r>
              <a:rPr lang="en-US"/>
              <a:t>What credentials should be presented if EAP is to be used</a:t>
            </a:r>
          </a:p>
          <a:p>
            <a:r>
              <a:rPr lang="en-US"/>
              <a:t>What cached CAKs can be used with a reasonable chance of success</a:t>
            </a:r>
          </a:p>
          <a:p>
            <a:r>
              <a:rPr lang="en-US"/>
              <a:t>What level of access (authorization) is or may be provided</a:t>
            </a:r>
          </a:p>
        </p:txBody>
      </p:sp>
      <p:pic>
        <p:nvPicPr>
          <p:cNvPr id="4" name="Picture 3"/>
          <p:cNvPicPr>
            <a:picLocks noChangeAspect="1"/>
          </p:cNvPicPr>
          <p:nvPr/>
        </p:nvPicPr>
        <p:blipFill>
          <a:blip r:embed="rId2"/>
          <a:stretch>
            <a:fillRect/>
          </a:stretch>
        </p:blipFill>
        <p:spPr>
          <a:xfrm>
            <a:off x="1276802" y="2888940"/>
            <a:ext cx="6580563" cy="3600400"/>
          </a:xfrm>
          <a:prstGeom prst="rect">
            <a:avLst/>
          </a:prstGeom>
        </p:spPr>
      </p:pic>
    </p:spTree>
    <p:extLst>
      <p:ext uri="{BB962C8B-B14F-4D97-AF65-F5344CB8AC3E}">
        <p14:creationId xmlns:p14="http://schemas.microsoft.com/office/powerpoint/2010/main" val="373933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 Information per NID</a:t>
            </a:r>
          </a:p>
        </p:txBody>
      </p:sp>
      <p:pic>
        <p:nvPicPr>
          <p:cNvPr id="6" name="Content Placeholder 5"/>
          <p:cNvPicPr>
            <a:picLocks noGrp="1" noChangeAspect="1"/>
          </p:cNvPicPr>
          <p:nvPr>
            <p:ph idx="1"/>
          </p:nvPr>
        </p:nvPicPr>
        <p:blipFill>
          <a:blip r:embed="rId2"/>
          <a:srcRect l="-3829" r="-3829"/>
          <a:stretch>
            <a:fillRect/>
          </a:stretch>
        </p:blipFill>
        <p:spPr/>
      </p:pic>
    </p:spTree>
    <p:extLst>
      <p:ext uri="{BB962C8B-B14F-4D97-AF65-F5344CB8AC3E}">
        <p14:creationId xmlns:p14="http://schemas.microsoft.com/office/powerpoint/2010/main" val="214386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normAutofit fontScale="70000" lnSpcReduction="20000"/>
          </a:bodyPr>
          <a:lstStyle/>
          <a:p>
            <a:r>
              <a:rPr lang="en-US"/>
              <a:t>Network Announcements according to IEEE 802.1X-2010 provide basic information for network detection and selection</a:t>
            </a:r>
          </a:p>
          <a:p>
            <a:pPr lvl="1"/>
            <a:r>
              <a:rPr lang="en-US"/>
              <a:t>However missing capabilities to serve more complex access network scenarios</a:t>
            </a:r>
          </a:p>
          <a:p>
            <a:r>
              <a:rPr lang="en-US"/>
              <a:t>IEEE 802.11u introduced by ANQP a query/response protocol to handle even very complex scenarios</a:t>
            </a:r>
          </a:p>
          <a:p>
            <a:pPr lvl="1"/>
            <a:r>
              <a:rPr lang="en-US"/>
              <a:t>Supporting complex roaming scenarios with roaming brokers</a:t>
            </a:r>
          </a:p>
          <a:p>
            <a:pPr lvl="1"/>
            <a:r>
              <a:rPr lang="en-US"/>
              <a:t>Allowing for pre-authentication service discovery</a:t>
            </a:r>
          </a:p>
          <a:p>
            <a:pPr lvl="1"/>
            <a:r>
              <a:rPr lang="en-US"/>
              <a:t>Enabling powerful Hotspot 2.0 access procedures</a:t>
            </a:r>
          </a:p>
          <a:p>
            <a:pPr lvl="1"/>
            <a:endParaRPr lang="en-US"/>
          </a:p>
          <a:p>
            <a:r>
              <a:rPr lang="en-US"/>
              <a:t>It seems to be desirable to consider implementation of ANQP within other IEEE 802 access technologies, e.g. IEEE 802.3</a:t>
            </a:r>
          </a:p>
          <a:p>
            <a:pPr lvl="1"/>
            <a:r>
              <a:rPr lang="en-US"/>
              <a:t>Potentially allowing to deploy enhanced Hotspot 2.0 procedures like provisioning or on-line sign-up also on wired Ethernet</a:t>
            </a:r>
          </a:p>
        </p:txBody>
      </p:sp>
    </p:spTree>
    <p:extLst>
      <p:ext uri="{BB962C8B-B14F-4D97-AF65-F5344CB8AC3E}">
        <p14:creationId xmlns:p14="http://schemas.microsoft.com/office/powerpoint/2010/main" val="266851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IEEE 802 Enhanced Network Detection and Selection</a:t>
            </a:r>
          </a:p>
        </p:txBody>
      </p:sp>
      <p:sp>
        <p:nvSpPr>
          <p:cNvPr id="3" name="Subtitle 2"/>
          <p:cNvSpPr>
            <a:spLocks noGrp="1"/>
          </p:cNvSpPr>
          <p:nvPr>
            <p:ph type="subTitle" idx="1"/>
          </p:nvPr>
        </p:nvSpPr>
        <p:spPr/>
        <p:txBody>
          <a:bodyPr/>
          <a:lstStyle/>
          <a:p>
            <a:r>
              <a:rPr lang="en-US" i="1" dirty="0"/>
              <a:t>(OmniRAN Gap Analysis)</a:t>
            </a:r>
          </a:p>
          <a:p>
            <a:r>
              <a:rPr lang="en-US" dirty="0"/>
              <a:t>Max Riegel</a:t>
            </a:r>
          </a:p>
          <a:p>
            <a:r>
              <a:rPr lang="en-US" dirty="0"/>
              <a:t>NSN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a:t>
            </a:r>
          </a:p>
        </p:txBody>
      </p:sp>
      <p:sp>
        <p:nvSpPr>
          <p:cNvPr id="6" name="Content Placeholder 5"/>
          <p:cNvSpPr>
            <a:spLocks noGrp="1"/>
          </p:cNvSpPr>
          <p:nvPr>
            <p:ph idx="1"/>
          </p:nvPr>
        </p:nvSpPr>
        <p:spPr/>
        <p:txBody>
          <a:bodyPr>
            <a:normAutofit fontScale="92500" lnSpcReduction="10000"/>
          </a:bodyPr>
          <a:lstStyle/>
          <a:p>
            <a:r>
              <a:rPr lang="en-US" dirty="0"/>
              <a:t>The Access Network Selection Challenge</a:t>
            </a:r>
          </a:p>
          <a:p>
            <a:r>
              <a:rPr lang="en-US" dirty="0"/>
              <a:t>The IEEE 802.11 approach</a:t>
            </a:r>
          </a:p>
          <a:p>
            <a:pPr lvl="1"/>
            <a:r>
              <a:rPr lang="en-US" dirty="0"/>
              <a:t>ANQP Usage by Hotspot 2.0</a:t>
            </a:r>
          </a:p>
          <a:p>
            <a:pPr lvl="1"/>
            <a:r>
              <a:rPr lang="en-US" dirty="0"/>
              <a:t>E.g. ANQP Information Elements</a:t>
            </a:r>
          </a:p>
          <a:p>
            <a:pPr lvl="1"/>
            <a:r>
              <a:rPr lang="en-US" dirty="0"/>
              <a:t>Upcoming Hotspot 2.0 Functionalities</a:t>
            </a:r>
          </a:p>
          <a:p>
            <a:r>
              <a:rPr lang="en-US" dirty="0"/>
              <a:t>ANQP would fit into any IEEE 802 technology</a:t>
            </a:r>
          </a:p>
          <a:p>
            <a:r>
              <a:rPr lang="en-US"/>
              <a:t>IEEE 802.1X-2010 Network Announcements</a:t>
            </a:r>
          </a:p>
          <a:p>
            <a:pPr lvl="1"/>
            <a:r>
              <a:rPr lang="en-US"/>
              <a:t>Access Information per NID</a:t>
            </a:r>
            <a:endParaRPr lang="en-US" dirty="0"/>
          </a:p>
          <a:p>
            <a:r>
              <a:rPr lang="en-US" dirty="0"/>
              <a:t>Conclusion</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MC900432683.PN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6545" y="3924055"/>
            <a:ext cx="585065" cy="585065"/>
          </a:xfrm>
          <a:prstGeom prst="rect">
            <a:avLst/>
          </a:prstGeom>
        </p:spPr>
      </p:pic>
      <p:sp>
        <p:nvSpPr>
          <p:cNvPr id="2" name="Title 1"/>
          <p:cNvSpPr>
            <a:spLocks noGrp="1"/>
          </p:cNvSpPr>
          <p:nvPr>
            <p:ph type="title"/>
          </p:nvPr>
        </p:nvSpPr>
        <p:spPr/>
        <p:txBody>
          <a:bodyPr/>
          <a:lstStyle/>
          <a:p>
            <a:r>
              <a:rPr lang="en-US"/>
              <a:t>The Access Network Selection Challenge</a:t>
            </a:r>
          </a:p>
        </p:txBody>
      </p:sp>
      <p:sp>
        <p:nvSpPr>
          <p:cNvPr id="3" name="Content Placeholder 2"/>
          <p:cNvSpPr>
            <a:spLocks noGrp="1"/>
          </p:cNvSpPr>
          <p:nvPr>
            <p:ph idx="1"/>
          </p:nvPr>
        </p:nvSpPr>
        <p:spPr>
          <a:xfrm>
            <a:off x="457200" y="1600201"/>
            <a:ext cx="8229600" cy="2098829"/>
          </a:xfrm>
        </p:spPr>
        <p:txBody>
          <a:bodyPr>
            <a:normAutofit fontScale="85000" lnSpcReduction="10000"/>
          </a:bodyPr>
          <a:lstStyle/>
          <a:p>
            <a:r>
              <a:rPr lang="en-US"/>
              <a:t>Challenges in access network selection occur with</a:t>
            </a:r>
          </a:p>
          <a:p>
            <a:pPr lvl="1"/>
            <a:r>
              <a:rPr lang="en-US"/>
              <a:t>Multiple different access networks</a:t>
            </a:r>
          </a:p>
          <a:p>
            <a:pPr lvl="1"/>
            <a:r>
              <a:rPr lang="en-US"/>
              <a:t>Multiple subscriptions</a:t>
            </a:r>
          </a:p>
          <a:p>
            <a:pPr lvl="1"/>
            <a:r>
              <a:rPr lang="en-US"/>
              <a:t>Specific service requirements</a:t>
            </a:r>
          </a:p>
          <a:p>
            <a:pPr lvl="1"/>
            <a:r>
              <a:rPr lang="en-US"/>
              <a:t>No a-priori knowledge about offered services</a:t>
            </a:r>
          </a:p>
        </p:txBody>
      </p:sp>
      <p:pic>
        <p:nvPicPr>
          <p:cNvPr id="5" name="Picture 4" descr="j0223598.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45" y="5114532"/>
            <a:ext cx="900100" cy="831672"/>
          </a:xfrm>
          <a:prstGeom prst="rect">
            <a:avLst/>
          </a:prstGeom>
        </p:spPr>
      </p:pic>
      <p:sp>
        <p:nvSpPr>
          <p:cNvPr id="15" name="Cloud 14"/>
          <p:cNvSpPr/>
          <p:nvPr/>
        </p:nvSpPr>
        <p:spPr bwMode="auto">
          <a:xfrm>
            <a:off x="2636785" y="4419110"/>
            <a:ext cx="1890210" cy="945104"/>
          </a:xfrm>
          <a:prstGeom prst="cloud">
            <a:avLst/>
          </a:prstGeom>
          <a:solidFill>
            <a:schemeClr val="accent5"/>
          </a:solidFill>
          <a:ln w="12700" cap="flat" cmpd="sng" algn="ctr">
            <a:solidFill>
              <a:schemeClr val="tx1"/>
            </a:solidFill>
            <a:prstDash val="solid"/>
            <a:round/>
            <a:headEnd type="none" w="sm" len="sm"/>
            <a:tailEnd type="none" w="sm" len="sm"/>
          </a:ln>
          <a:effectLst/>
        </p:spPr>
        <p:txBody>
          <a:bodyPr lIns="0" rIns="0"/>
          <a:lstStyle/>
          <a:p>
            <a:pPr algn="ctr"/>
            <a:r>
              <a:rPr lang="en-US">
                <a:latin typeface="+mn-lt"/>
              </a:rPr>
              <a:t>Access Network</a:t>
            </a:r>
          </a:p>
          <a:p>
            <a:pPr algn="ctr"/>
            <a:r>
              <a:rPr lang="en-US" sz="1600">
                <a:latin typeface="+mn-lt"/>
              </a:rPr>
              <a:t>&gt;1&lt;</a:t>
            </a:r>
          </a:p>
        </p:txBody>
      </p:sp>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44722" y1="74167" x2="46111" y2="74444"/>
                        <a14:backgroundMark x1="28333" y1="62222" x2="47500" y2="75556"/>
                      </a14:backgroundRemoval>
                    </a14:imgEffect>
                  </a14:imgLayer>
                </a14:imgProps>
              </a:ext>
            </a:extLst>
          </a:blip>
          <a:srcRect l="19516" t="17511" r="19267" b="23163"/>
          <a:stretch/>
        </p:blipFill>
        <p:spPr>
          <a:xfrm flipH="1">
            <a:off x="2636785" y="4776547"/>
            <a:ext cx="467082" cy="452653"/>
          </a:xfrm>
          <a:prstGeom prst="rect">
            <a:avLst/>
          </a:prstGeom>
        </p:spPr>
      </p:pic>
      <p:sp>
        <p:nvSpPr>
          <p:cNvPr id="17" name="Cloud 16"/>
          <p:cNvSpPr/>
          <p:nvPr/>
        </p:nvSpPr>
        <p:spPr bwMode="auto">
          <a:xfrm>
            <a:off x="2771800" y="5499230"/>
            <a:ext cx="1890210" cy="945104"/>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lIns="0" rIns="0"/>
          <a:lstStyle/>
          <a:p>
            <a:pPr algn="ctr"/>
            <a:r>
              <a:rPr lang="en-US">
                <a:latin typeface="+mn-lt"/>
              </a:rPr>
              <a:t>Access Network</a:t>
            </a:r>
          </a:p>
          <a:p>
            <a:pPr algn="ctr"/>
            <a:r>
              <a:rPr lang="en-US" sz="1600">
                <a:latin typeface="+mn-lt"/>
              </a:rPr>
              <a:t>&gt;2&lt;</a:t>
            </a: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44722" y1="74167" x2="46111" y2="74444"/>
                        <a14:backgroundMark x1="28333" y1="62222" x2="47500" y2="75556"/>
                      </a14:backgroundRemoval>
                    </a14:imgEffect>
                  </a14:imgLayer>
                </a14:imgProps>
              </a:ext>
            </a:extLst>
          </a:blip>
          <a:srcRect l="19516" t="17511" r="19267" b="23163"/>
          <a:stretch/>
        </p:blipFill>
        <p:spPr>
          <a:xfrm flipH="1">
            <a:off x="2771800" y="5859270"/>
            <a:ext cx="467082" cy="452653"/>
          </a:xfrm>
          <a:prstGeom prst="rect">
            <a:avLst/>
          </a:prstGeom>
        </p:spPr>
      </p:pic>
      <p:sp>
        <p:nvSpPr>
          <p:cNvPr id="18" name="Cloud 17"/>
          <p:cNvSpPr/>
          <p:nvPr/>
        </p:nvSpPr>
        <p:spPr bwMode="auto">
          <a:xfrm>
            <a:off x="6372200" y="4014065"/>
            <a:ext cx="1035115" cy="990109"/>
          </a:xfrm>
          <a:prstGeom prst="cloud">
            <a:avLst/>
          </a:prstGeom>
          <a:solidFill>
            <a:schemeClr val="accent2"/>
          </a:solidFill>
          <a:ln w="12700" cap="flat" cmpd="sng" algn="ctr">
            <a:solidFill>
              <a:schemeClr val="tx1"/>
            </a:solidFill>
            <a:prstDash val="solid"/>
            <a:round/>
            <a:headEnd type="none" w="sm" len="sm"/>
            <a:tailEnd type="none" w="sm" len="sm"/>
          </a:ln>
          <a:effectLst/>
        </p:spPr>
        <p:txBody>
          <a:bodyPr lIns="0" tIns="0" rIns="0"/>
          <a:lstStyle/>
          <a:p>
            <a:r>
              <a:rPr lang="en-US">
                <a:latin typeface="+mn-lt"/>
              </a:rPr>
              <a:t>SSP</a:t>
            </a:r>
          </a:p>
          <a:p>
            <a:r>
              <a:rPr lang="en-US" sz="1600">
                <a:latin typeface="+mn-lt"/>
              </a:rPr>
              <a:t>A</a:t>
            </a:r>
          </a:p>
        </p:txBody>
      </p:sp>
      <p:pic>
        <p:nvPicPr>
          <p:cNvPr id="19" name="Picture 18"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4480" y="4194085"/>
            <a:ext cx="942855" cy="852845"/>
          </a:xfrm>
          <a:prstGeom prst="rect">
            <a:avLst/>
          </a:prstGeom>
        </p:spPr>
      </p:pic>
      <p:sp>
        <p:nvSpPr>
          <p:cNvPr id="20" name="Cloud 19"/>
          <p:cNvSpPr/>
          <p:nvPr/>
        </p:nvSpPr>
        <p:spPr bwMode="auto">
          <a:xfrm>
            <a:off x="7585085" y="4824155"/>
            <a:ext cx="1035115" cy="990109"/>
          </a:xfrm>
          <a:prstGeom prst="cloud">
            <a:avLst/>
          </a:prstGeom>
          <a:solidFill>
            <a:schemeClr val="accent6"/>
          </a:solidFill>
          <a:ln w="12700" cap="flat" cmpd="sng" algn="ctr">
            <a:solidFill>
              <a:schemeClr val="tx1"/>
            </a:solidFill>
            <a:prstDash val="solid"/>
            <a:round/>
            <a:headEnd type="none" w="sm" len="sm"/>
            <a:tailEnd type="none" w="sm" len="sm"/>
          </a:ln>
          <a:effectLst/>
        </p:spPr>
        <p:txBody>
          <a:bodyPr lIns="0" tIns="0" rIns="0"/>
          <a:lstStyle/>
          <a:p>
            <a:r>
              <a:rPr lang="en-US">
                <a:latin typeface="+mn-lt"/>
              </a:rPr>
              <a:t>SSP</a:t>
            </a:r>
          </a:p>
          <a:p>
            <a:r>
              <a:rPr lang="en-US" sz="1600">
                <a:latin typeface="+mn-lt"/>
              </a:rPr>
              <a:t>B</a:t>
            </a:r>
          </a:p>
        </p:txBody>
      </p:sp>
      <p:pic>
        <p:nvPicPr>
          <p:cNvPr id="21" name="Picture 20"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7365" y="5004175"/>
            <a:ext cx="942855" cy="852845"/>
          </a:xfrm>
          <a:prstGeom prst="rect">
            <a:avLst/>
          </a:prstGeom>
        </p:spPr>
      </p:pic>
      <p:sp>
        <p:nvSpPr>
          <p:cNvPr id="22" name="Cloud 21"/>
          <p:cNvSpPr/>
          <p:nvPr/>
        </p:nvSpPr>
        <p:spPr bwMode="auto">
          <a:xfrm>
            <a:off x="6372200" y="5454225"/>
            <a:ext cx="1035115" cy="990109"/>
          </a:xfrm>
          <a:prstGeom prst="cloud">
            <a:avLst/>
          </a:prstGeom>
          <a:solidFill>
            <a:schemeClr val="accent4"/>
          </a:solidFill>
          <a:ln w="12700" cap="flat" cmpd="sng" algn="ctr">
            <a:solidFill>
              <a:schemeClr val="tx1"/>
            </a:solidFill>
            <a:prstDash val="solid"/>
            <a:round/>
            <a:headEnd type="none" w="sm" len="sm"/>
            <a:tailEnd type="none" w="sm" len="sm"/>
          </a:ln>
          <a:effectLst/>
        </p:spPr>
        <p:txBody>
          <a:bodyPr lIns="0" tIns="0" rIns="0"/>
          <a:lstStyle/>
          <a:p>
            <a:r>
              <a:rPr lang="en-US">
                <a:latin typeface="+mn-lt"/>
              </a:rPr>
              <a:t>SSP</a:t>
            </a:r>
          </a:p>
          <a:p>
            <a:r>
              <a:rPr lang="en-US" sz="1600">
                <a:latin typeface="+mn-lt"/>
              </a:rPr>
              <a:t>C</a:t>
            </a:r>
          </a:p>
        </p:txBody>
      </p:sp>
      <p:pic>
        <p:nvPicPr>
          <p:cNvPr id="23" name="Picture 22"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4480" y="5634245"/>
            <a:ext cx="942855" cy="852845"/>
          </a:xfrm>
          <a:prstGeom prst="rect">
            <a:avLst/>
          </a:prstGeom>
        </p:spPr>
      </p:pic>
      <p:pic>
        <p:nvPicPr>
          <p:cNvPr id="24" name="Picture 23"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3879050"/>
            <a:ext cx="942855" cy="852845"/>
          </a:xfrm>
          <a:prstGeom prst="rect">
            <a:avLst/>
          </a:prstGeom>
        </p:spPr>
      </p:pic>
      <p:grpSp>
        <p:nvGrpSpPr>
          <p:cNvPr id="28" name="Group 27"/>
          <p:cNvGrpSpPr/>
          <p:nvPr/>
        </p:nvGrpSpPr>
        <p:grpSpPr>
          <a:xfrm rot="748511">
            <a:off x="1449874" y="5435824"/>
            <a:ext cx="471480" cy="138671"/>
            <a:chOff x="1511660" y="4014065"/>
            <a:chExt cx="900643" cy="270031"/>
          </a:xfrm>
        </p:grpSpPr>
        <p:pic>
          <p:nvPicPr>
            <p:cNvPr id="25" name="Picture 24"/>
            <p:cNvPicPr>
              <a:picLocks noChangeAspect="1"/>
            </p:cNvPicPr>
            <p:nvPr/>
          </p:nvPicPr>
          <p:blipFill>
            <a:blip r:embed="rId7">
              <a:duotone>
                <a:prstClr val="black"/>
                <a:schemeClr val="accent2">
                  <a:tint val="45000"/>
                  <a:satMod val="400000"/>
                </a:schemeClr>
              </a:duotone>
            </a:blip>
            <a:stretch>
              <a:fillRect/>
            </a:stretch>
          </p:blipFill>
          <p:spPr>
            <a:xfrm>
              <a:off x="1511660" y="4014066"/>
              <a:ext cx="270573" cy="270030"/>
            </a:xfrm>
            <a:prstGeom prst="rect">
              <a:avLst/>
            </a:prstGeom>
            <a:solidFill>
              <a:schemeClr val="accent6"/>
            </a:solidFill>
          </p:spPr>
        </p:pic>
        <p:pic>
          <p:nvPicPr>
            <p:cNvPr id="26" name="Picture 25"/>
            <p:cNvPicPr>
              <a:picLocks noChangeAspect="1"/>
            </p:cNvPicPr>
            <p:nvPr/>
          </p:nvPicPr>
          <p:blipFill>
            <a:blip r:embed="rId7">
              <a:duotone>
                <a:prstClr val="black"/>
                <a:schemeClr val="accent6">
                  <a:tint val="45000"/>
                  <a:satMod val="400000"/>
                </a:schemeClr>
              </a:duotone>
            </a:blip>
            <a:stretch>
              <a:fillRect/>
            </a:stretch>
          </p:blipFill>
          <p:spPr>
            <a:xfrm>
              <a:off x="1826695" y="4014065"/>
              <a:ext cx="270573" cy="270030"/>
            </a:xfrm>
            <a:prstGeom prst="rect">
              <a:avLst/>
            </a:prstGeom>
            <a:solidFill>
              <a:schemeClr val="accent6"/>
            </a:solidFill>
          </p:spPr>
        </p:pic>
        <p:pic>
          <p:nvPicPr>
            <p:cNvPr id="27" name="Picture 26"/>
            <p:cNvPicPr>
              <a:picLocks noChangeAspect="1"/>
            </p:cNvPicPr>
            <p:nvPr/>
          </p:nvPicPr>
          <p:blipFill>
            <a:blip r:embed="rId7">
              <a:duotone>
                <a:prstClr val="black"/>
                <a:schemeClr val="accent4">
                  <a:tint val="45000"/>
                  <a:satMod val="400000"/>
                </a:schemeClr>
              </a:duotone>
            </a:blip>
            <a:stretch>
              <a:fillRect/>
            </a:stretch>
          </p:blipFill>
          <p:spPr>
            <a:xfrm>
              <a:off x="2141730" y="4014065"/>
              <a:ext cx="270573" cy="270030"/>
            </a:xfrm>
            <a:prstGeom prst="rect">
              <a:avLst/>
            </a:prstGeom>
            <a:solidFill>
              <a:schemeClr val="accent6"/>
            </a:solidFill>
          </p:spPr>
        </p:pic>
      </p:grpSp>
      <p:pic>
        <p:nvPicPr>
          <p:cNvPr id="4" name="Picture 3"/>
          <p:cNvPicPr>
            <a:picLocks noChangeAspect="1"/>
          </p:cNvPicPr>
          <p:nvPr/>
        </p:nvPicPr>
        <p:blipFill>
          <a:blip r:embed="rId8"/>
          <a:stretch>
            <a:fillRect/>
          </a:stretch>
        </p:blipFill>
        <p:spPr>
          <a:xfrm flipH="1">
            <a:off x="573835" y="4149080"/>
            <a:ext cx="937825" cy="2289180"/>
          </a:xfrm>
          <a:prstGeom prst="rect">
            <a:avLst/>
          </a:prstGeom>
        </p:spPr>
      </p:pic>
      <p:pic>
        <p:nvPicPr>
          <p:cNvPr id="31" name="Picture 30"/>
          <p:cNvPicPr>
            <a:picLocks noChangeAspect="1"/>
          </p:cNvPicPr>
          <p:nvPr/>
        </p:nvPicPr>
        <p:blipFill>
          <a:blip r:embed="rId9">
            <a:extLst>
              <a:ext uri="{BEBA8EAE-BF5A-486C-A8C5-ECC9F3942E4B}">
                <a14:imgProps xmlns:a14="http://schemas.microsoft.com/office/drawing/2010/main">
                  <a14:imgLayer r:embed="rId10">
                    <a14:imgEffect>
                      <a14:backgroundRemoval t="9524" b="92857" l="3627" r="95337"/>
                    </a14:imgEffect>
                  </a14:imgLayer>
                </a14:imgProps>
              </a:ext>
            </a:extLst>
          </a:blip>
          <a:stretch>
            <a:fillRect/>
          </a:stretch>
        </p:blipFill>
        <p:spPr>
          <a:xfrm>
            <a:off x="3941930" y="5769260"/>
            <a:ext cx="765085" cy="667016"/>
          </a:xfrm>
          <a:prstGeom prst="rect">
            <a:avLst/>
          </a:prstGeom>
        </p:spPr>
      </p:pic>
      <p:cxnSp>
        <p:nvCxnSpPr>
          <p:cNvPr id="33" name="Straight Connector 32"/>
          <p:cNvCxnSpPr/>
          <p:nvPr/>
        </p:nvCxnSpPr>
        <p:spPr bwMode="auto">
          <a:xfrm>
            <a:off x="4436985" y="4779150"/>
            <a:ext cx="3240360" cy="63007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4617005" y="5859270"/>
            <a:ext cx="1800200" cy="18002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5517105" y="4599130"/>
            <a:ext cx="900100" cy="144016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5517105" y="4599130"/>
            <a:ext cx="945105"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flipH="1">
            <a:off x="4617005" y="4644135"/>
            <a:ext cx="540060" cy="121513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flipH="1">
            <a:off x="4436986" y="4644135"/>
            <a:ext cx="720079" cy="13501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5578585" y="3834045"/>
            <a:ext cx="800520" cy="461665"/>
          </a:xfrm>
          <a:prstGeom prst="rect">
            <a:avLst/>
          </a:prstGeom>
          <a:noFill/>
        </p:spPr>
        <p:txBody>
          <a:bodyPr wrap="none" rtlCol="0">
            <a:spAutoFit/>
          </a:bodyPr>
          <a:lstStyle/>
          <a:p>
            <a:r>
              <a:rPr lang="en-US">
                <a:latin typeface="+mn-lt"/>
              </a:rPr>
              <a:t>Roaming</a:t>
            </a:r>
          </a:p>
          <a:p>
            <a:r>
              <a:rPr lang="en-US">
                <a:latin typeface="+mn-lt"/>
              </a:rPr>
              <a:t>Broker</a:t>
            </a:r>
          </a:p>
        </p:txBody>
      </p:sp>
      <p:sp>
        <p:nvSpPr>
          <p:cNvPr id="55" name="TextBox 54"/>
          <p:cNvSpPr txBox="1"/>
          <p:nvPr/>
        </p:nvSpPr>
        <p:spPr>
          <a:xfrm>
            <a:off x="5847089" y="6444335"/>
            <a:ext cx="2685351" cy="276999"/>
          </a:xfrm>
          <a:prstGeom prst="rect">
            <a:avLst/>
          </a:prstGeom>
          <a:noFill/>
        </p:spPr>
        <p:txBody>
          <a:bodyPr wrap="none" rtlCol="0">
            <a:spAutoFit/>
          </a:bodyPr>
          <a:lstStyle/>
          <a:p>
            <a:r>
              <a:rPr lang="en-US">
                <a:latin typeface="+mn-lt"/>
              </a:rPr>
              <a:t>SSP = Subscription Service Provider</a:t>
            </a:r>
          </a:p>
        </p:txBody>
      </p:sp>
    </p:spTree>
    <p:extLst>
      <p:ext uri="{BB962C8B-B14F-4D97-AF65-F5344CB8AC3E}">
        <p14:creationId xmlns:p14="http://schemas.microsoft.com/office/powerpoint/2010/main" val="102429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IEEE 802.11 Approach</a:t>
            </a:r>
          </a:p>
        </p:txBody>
      </p:sp>
      <p:sp>
        <p:nvSpPr>
          <p:cNvPr id="3" name="Content Placeholder 2"/>
          <p:cNvSpPr>
            <a:spLocks noGrp="1"/>
          </p:cNvSpPr>
          <p:nvPr>
            <p:ph idx="1"/>
          </p:nvPr>
        </p:nvSpPr>
        <p:spPr>
          <a:xfrm>
            <a:off x="457200" y="1600200"/>
            <a:ext cx="8229600" cy="4844135"/>
          </a:xfrm>
        </p:spPr>
        <p:txBody>
          <a:bodyPr>
            <a:normAutofit fontScale="55000" lnSpcReduction="20000"/>
          </a:bodyPr>
          <a:lstStyle/>
          <a:p>
            <a:r>
              <a:rPr lang="en-US" dirty="0"/>
              <a:t>A Wi-Fi terminal scans the air for finding the near-by access points</a:t>
            </a:r>
          </a:p>
          <a:p>
            <a:pPr lvl="1"/>
            <a:r>
              <a:rPr lang="en-US" dirty="0"/>
              <a:t>Either by passive scanning (Beacon)</a:t>
            </a:r>
          </a:p>
          <a:p>
            <a:pPr lvl="1"/>
            <a:r>
              <a:rPr lang="en-US" dirty="0"/>
              <a:t>or by active scanning (Probe Request &amp; Probe Response)</a:t>
            </a:r>
          </a:p>
          <a:p>
            <a:r>
              <a:rPr lang="en-US" dirty="0"/>
              <a:t>Questions arising when discovering an access point: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r>
              <a:rPr lang="en-US" dirty="0"/>
              <a:t>The information in the beacon or probe response is often not sufficient to make the appropriate decision</a:t>
            </a:r>
          </a:p>
          <a:p>
            <a:r>
              <a:rPr lang="en-US" dirty="0"/>
              <a:t>IEEE802.11u defines a protocol allowing to query additional information about the Wi-Fi access before initiating the association and authentication</a:t>
            </a:r>
          </a:p>
          <a:p>
            <a:r>
              <a:rPr lang="en-US" dirty="0"/>
              <a:t>GAS (Generic Advertisement Service) provides a container for the ANQP (Access Network Query Protocol), which provides more information about the Wi-Fi access</a:t>
            </a:r>
          </a:p>
        </p:txBody>
      </p:sp>
      <p:grpSp>
        <p:nvGrpSpPr>
          <p:cNvPr id="6" name="Group 5"/>
          <p:cNvGrpSpPr/>
          <p:nvPr/>
        </p:nvGrpSpPr>
        <p:grpSpPr>
          <a:xfrm>
            <a:off x="903491" y="2753924"/>
            <a:ext cx="6728849" cy="1575176"/>
            <a:chOff x="791579" y="2843935"/>
            <a:chExt cx="6728849" cy="1575176"/>
          </a:xfrm>
        </p:grpSpPr>
        <p:sp>
          <p:nvSpPr>
            <p:cNvPr id="7" name="TextBox 6"/>
            <p:cNvSpPr txBox="1"/>
            <p:nvPr/>
          </p:nvSpPr>
          <p:spPr>
            <a:xfrm>
              <a:off x="3806915" y="2888940"/>
              <a:ext cx="2981898" cy="1490151"/>
            </a:xfrm>
            <a:prstGeom prst="rect">
              <a:avLst/>
            </a:prstGeom>
            <a:noFill/>
          </p:spPr>
          <p:txBody>
            <a:bodyPr wrap="none" rtlCol="0">
              <a:spAutoFit/>
            </a:bodyPr>
            <a:lstStyle/>
            <a:p>
              <a:pPr>
                <a:lnSpc>
                  <a:spcPct val="90000"/>
                </a:lnSpc>
                <a:spcBef>
                  <a:spcPts val="600"/>
                </a:spcBef>
              </a:pPr>
              <a:r>
                <a:rPr lang="en-US" sz="1400" i="1">
                  <a:latin typeface="+mn-lt"/>
                </a:rPr>
                <a:t>Is this my Home Service Provider?</a:t>
              </a:r>
            </a:p>
            <a:p>
              <a:pPr>
                <a:lnSpc>
                  <a:spcPct val="90000"/>
                </a:lnSpc>
                <a:spcBef>
                  <a:spcPts val="600"/>
                </a:spcBef>
              </a:pPr>
              <a:r>
                <a:rPr lang="en-US" sz="1400" i="1">
                  <a:latin typeface="+mn-lt"/>
                </a:rPr>
                <a:t>Is this a Visited Service Provider?</a:t>
              </a:r>
            </a:p>
            <a:p>
              <a:pPr>
                <a:lnSpc>
                  <a:spcPct val="90000"/>
                </a:lnSpc>
                <a:spcBef>
                  <a:spcPts val="600"/>
                </a:spcBef>
              </a:pPr>
              <a:r>
                <a:rPr lang="en-US" sz="1400" i="1">
                  <a:latin typeface="+mn-lt"/>
                </a:rPr>
                <a:t>Will this Service Provider support</a:t>
              </a:r>
              <a:br>
                <a:rPr lang="en-US" sz="1400" i="1">
                  <a:latin typeface="+mn-lt"/>
                </a:rPr>
              </a:br>
              <a:r>
                <a:rPr lang="en-US" sz="1400" i="1">
                  <a:latin typeface="+mn-lt"/>
                </a:rPr>
                <a:t>the service I am looking for?</a:t>
              </a:r>
            </a:p>
            <a:p>
              <a:pPr>
                <a:lnSpc>
                  <a:spcPct val="90000"/>
                </a:lnSpc>
                <a:spcBef>
                  <a:spcPts val="600"/>
                </a:spcBef>
              </a:pPr>
              <a:r>
                <a:rPr lang="en-US" sz="1400" i="1">
                  <a:latin typeface="+mn-lt"/>
                </a:rPr>
                <a:t>Do I need any special provisioning</a:t>
              </a:r>
              <a:br>
                <a:rPr lang="en-US" sz="1400" i="1">
                  <a:latin typeface="+mn-lt"/>
                </a:rPr>
              </a:br>
              <a:r>
                <a:rPr lang="en-US" sz="1400" i="1">
                  <a:latin typeface="+mn-lt"/>
                </a:rPr>
                <a:t>for this Service Provider?</a:t>
              </a:r>
            </a:p>
          </p:txBody>
        </p:sp>
        <p:pic>
          <p:nvPicPr>
            <p:cNvPr id="8" name="Picture 7" descr="MC900439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9" y="2843935"/>
              <a:ext cx="1575176" cy="1575176"/>
            </a:xfrm>
            <a:prstGeom prst="rect">
              <a:avLst/>
            </a:prstGeom>
          </p:spPr>
        </p:pic>
        <p:sp>
          <p:nvSpPr>
            <p:cNvPr id="9" name="Right Arrow 8"/>
            <p:cNvSpPr/>
            <p:nvPr/>
          </p:nvSpPr>
          <p:spPr bwMode="auto">
            <a:xfrm>
              <a:off x="2591780" y="3248980"/>
              <a:ext cx="855095" cy="765085"/>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0" name="TextBox 9"/>
            <p:cNvSpPr txBox="1"/>
            <p:nvPr/>
          </p:nvSpPr>
          <p:spPr>
            <a:xfrm>
              <a:off x="6822250" y="2933945"/>
              <a:ext cx="698178" cy="1200329"/>
            </a:xfrm>
            <a:prstGeom prst="rect">
              <a:avLst/>
            </a:prstGeom>
            <a:noFill/>
          </p:spPr>
          <p:txBody>
            <a:bodyPr wrap="none" rtlCol="0">
              <a:spAutoFit/>
            </a:bodyPr>
            <a:lstStyle/>
            <a:p>
              <a:r>
                <a:rPr lang="en-US" sz="7200">
                  <a:latin typeface="+mn-lt"/>
                </a:rPr>
                <a:t>?</a:t>
              </a:r>
            </a:p>
          </p:txBody>
        </p:sp>
      </p:grpSp>
    </p:spTree>
    <p:extLst>
      <p:ext uri="{BB962C8B-B14F-4D97-AF65-F5344CB8AC3E}">
        <p14:creationId xmlns:p14="http://schemas.microsoft.com/office/powerpoint/2010/main" val="2588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746575" y="3550889"/>
            <a:ext cx="7605845" cy="1395155"/>
          </a:xfrm>
          <a:prstGeom prst="roundRect">
            <a:avLst/>
          </a:prstGeom>
          <a:solidFill>
            <a:schemeClr val="accent6">
              <a:lumMod val="40000"/>
              <a:lumOff val="60000"/>
            </a:schemeClr>
          </a:solidFill>
          <a:ln w="19050" cap="flat" cmpd="sng" algn="ctr">
            <a:solidFill>
              <a:schemeClr val="accent6">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a:t>ANQP Usage by Hotspot 2.0</a:t>
            </a:r>
          </a:p>
        </p:txBody>
      </p:sp>
      <p:sp>
        <p:nvSpPr>
          <p:cNvPr id="3" name="Rectangle 2"/>
          <p:cNvSpPr/>
          <p:nvPr/>
        </p:nvSpPr>
        <p:spPr>
          <a:xfrm>
            <a:off x="1016605" y="1570668"/>
            <a:ext cx="7110790" cy="810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Hotspot 2.0 capable AP Beacons and Probe Response</a:t>
            </a:r>
          </a:p>
          <a:p>
            <a:pPr>
              <a:defRPr/>
            </a:pPr>
            <a:r>
              <a:rPr lang="en-US" sz="1200" dirty="0">
                <a:solidFill>
                  <a:schemeClr val="tx1"/>
                </a:solidFill>
              </a:rPr>
              <a:t>RSN IE(WPA2), Interworking Element (includes HESSID and Venue Information), Advertisement Protocol Element (Indicates ANQP), Roaming Consortium Element(A list of roaming consortium identifier), The Hotspot 2.0 Indication element</a:t>
            </a:r>
          </a:p>
        </p:txBody>
      </p:sp>
      <p:sp>
        <p:nvSpPr>
          <p:cNvPr id="4" name="Rectangle 3"/>
          <p:cNvSpPr/>
          <p:nvPr/>
        </p:nvSpPr>
        <p:spPr>
          <a:xfrm>
            <a:off x="1106615" y="2425764"/>
            <a:ext cx="6930770" cy="1035116"/>
          </a:xfrm>
          <a:prstGeom prst="rect">
            <a:avLst/>
          </a:prstGeom>
          <a:ln/>
        </p:spPr>
        <p:style>
          <a:lnRef idx="1">
            <a:schemeClr val="accent1"/>
          </a:lnRef>
          <a:fillRef idx="2">
            <a:schemeClr val="accent1"/>
          </a:fillRef>
          <a:effectRef idx="1">
            <a:schemeClr val="accent1"/>
          </a:effectRef>
          <a:fontRef idx="minor">
            <a:schemeClr val="dk1"/>
          </a:fontRef>
        </p:style>
        <p:txBody>
          <a:bodyPr lIns="72000" tIns="72000" rIns="72000" bIns="72000" anchor="ctr"/>
          <a:lstStyle/>
          <a:p>
            <a:pPr marL="171450" indent="-171450">
              <a:buFont typeface="Arial"/>
              <a:buChar char="•"/>
              <a:defRPr/>
            </a:pPr>
            <a:r>
              <a:rPr lang="en-US" sz="1200" dirty="0">
                <a:solidFill>
                  <a:schemeClr val="tx1"/>
                </a:solidFill>
              </a:rPr>
              <a:t>Hotspot 2.0 capable STAs scan for networks and discover an AP advertising Hotspot 2.0 capability.</a:t>
            </a:r>
          </a:p>
          <a:p>
            <a:pPr marL="171450" indent="-171450">
              <a:buFont typeface="Arial"/>
              <a:buChar char="•"/>
              <a:defRPr/>
            </a:pPr>
            <a:r>
              <a:rPr lang="en-US" dirty="0">
                <a:solidFill>
                  <a:schemeClr val="tx1"/>
                </a:solidFill>
              </a:rPr>
              <a:t>Hotspot 2.0 capable STA uses ANQP to the AP to determine properties of the Hotspot 2.0 Access Network. The Hotspot capable STA selects the ANQP query elements it requires to query the Hotspot 2.0 network for Interworking Service information.</a:t>
            </a:r>
          </a:p>
        </p:txBody>
      </p:sp>
      <p:sp>
        <p:nvSpPr>
          <p:cNvPr id="6" name="TextBox 5"/>
          <p:cNvSpPr txBox="1">
            <a:spLocks noChangeArrowheads="1"/>
          </p:cNvSpPr>
          <p:nvPr/>
        </p:nvSpPr>
        <p:spPr bwMode="auto">
          <a:xfrm>
            <a:off x="971600" y="3623399"/>
            <a:ext cx="7290810" cy="677108"/>
          </a:xfrm>
          <a:prstGeom prst="rect">
            <a:avLst/>
          </a:prstGeom>
          <a:noFill/>
          <a:ln w="9525">
            <a:noFill/>
            <a:miter lim="800000"/>
            <a:headEnd/>
            <a:tailEnd/>
          </a:ln>
        </p:spPr>
        <p:txBody>
          <a:bodyPr wrap="square">
            <a:spAutoFit/>
          </a:bodyPr>
          <a:lstStyle/>
          <a:p>
            <a:r>
              <a:rPr lang="en-US" sz="1400" b="1">
                <a:latin typeface="+mn-lt"/>
              </a:rPr>
              <a:t>GAS Initial Request Frame</a:t>
            </a:r>
            <a:r>
              <a:rPr lang="en-US" sz="1400">
                <a:latin typeface="+mn-lt"/>
              </a:rPr>
              <a:t>( Advertisement Protocol = ANQP; </a:t>
            </a:r>
          </a:p>
          <a:p>
            <a:r>
              <a:rPr lang="en-US">
                <a:latin typeface="+mn-lt"/>
              </a:rPr>
              <a:t>ANQP Query = {Venue Name, Network Auth, Roaming Consortium, IP Address Type, NAI Realm, 3GPP Cellular information, Domain Name; Operator Friendly Name, WAN Metrics, Connection Capability}</a:t>
            </a:r>
          </a:p>
        </p:txBody>
      </p:sp>
      <p:sp>
        <p:nvSpPr>
          <p:cNvPr id="7" name="TextBox 6"/>
          <p:cNvSpPr txBox="1">
            <a:spLocks noChangeArrowheads="1"/>
          </p:cNvSpPr>
          <p:nvPr/>
        </p:nvSpPr>
        <p:spPr bwMode="auto">
          <a:xfrm>
            <a:off x="965060" y="4254708"/>
            <a:ext cx="7258050" cy="677108"/>
          </a:xfrm>
          <a:prstGeom prst="rect">
            <a:avLst/>
          </a:prstGeom>
          <a:noFill/>
          <a:ln w="9525">
            <a:noFill/>
            <a:miter lim="800000"/>
            <a:headEnd/>
            <a:tailEnd/>
          </a:ln>
        </p:spPr>
        <p:txBody>
          <a:bodyPr>
            <a:spAutoFit/>
          </a:bodyPr>
          <a:lstStyle/>
          <a:p>
            <a:r>
              <a:rPr lang="en-US" sz="1400" b="1">
                <a:latin typeface="+mn-lt"/>
              </a:rPr>
              <a:t>GAS Initial Response Frame</a:t>
            </a:r>
            <a:r>
              <a:rPr lang="en-US" sz="1400">
                <a:latin typeface="+mn-lt"/>
              </a:rPr>
              <a:t>( Advertisement Protocol = ANQP; </a:t>
            </a:r>
          </a:p>
          <a:p>
            <a:r>
              <a:rPr lang="en-US">
                <a:latin typeface="+mn-lt"/>
              </a:rPr>
              <a:t>(Venue Name; Network Auth; Roaming Consortium; IP Address Type; NAI Realm; 3GPP Cellular information; Domain Name; Operator Friendly Name,; WAN Metrics; Connection Capability)</a:t>
            </a:r>
          </a:p>
        </p:txBody>
      </p:sp>
      <p:sp>
        <p:nvSpPr>
          <p:cNvPr id="8" name="Rectangle 7"/>
          <p:cNvSpPr/>
          <p:nvPr/>
        </p:nvSpPr>
        <p:spPr>
          <a:xfrm>
            <a:off x="1106615" y="5043797"/>
            <a:ext cx="6930770" cy="51491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171450" indent="-171450">
              <a:buFont typeface="Arial"/>
              <a:buChar char="•"/>
              <a:defRPr/>
            </a:pPr>
            <a:r>
              <a:rPr lang="en-US" sz="1200" dirty="0">
                <a:solidFill>
                  <a:schemeClr val="tx1"/>
                </a:solidFill>
              </a:rPr>
              <a:t>Hotspot 2.0 capable STA evaluates the response based on its Hotspot 2.0 subscription information and associated policy and choose to associate to the AP. </a:t>
            </a:r>
          </a:p>
        </p:txBody>
      </p:sp>
      <p:cxnSp>
        <p:nvCxnSpPr>
          <p:cNvPr id="10" name="Straight Arrow Connector 9"/>
          <p:cNvCxnSpPr>
            <a:cxnSpLocks noChangeShapeType="1"/>
          </p:cNvCxnSpPr>
          <p:nvPr/>
        </p:nvCxnSpPr>
        <p:spPr bwMode="auto">
          <a:xfrm>
            <a:off x="881590" y="3685904"/>
            <a:ext cx="7335815" cy="0"/>
          </a:xfrm>
          <a:prstGeom prst="straightConnector1">
            <a:avLst/>
          </a:prstGeom>
          <a:noFill/>
          <a:ln w="9525" algn="ctr">
            <a:solidFill>
              <a:schemeClr val="tx1"/>
            </a:solidFill>
            <a:round/>
            <a:headEnd/>
            <a:tailEnd type="stealth" w="lg" len="lg"/>
          </a:ln>
        </p:spPr>
      </p:cxnSp>
      <p:cxnSp>
        <p:nvCxnSpPr>
          <p:cNvPr id="11" name="Straight Arrow Connector 10"/>
          <p:cNvCxnSpPr>
            <a:cxnSpLocks noChangeShapeType="1"/>
          </p:cNvCxnSpPr>
          <p:nvPr/>
        </p:nvCxnSpPr>
        <p:spPr bwMode="auto">
          <a:xfrm flipH="1">
            <a:off x="881590" y="4315974"/>
            <a:ext cx="7335815" cy="0"/>
          </a:xfrm>
          <a:prstGeom prst="straightConnector1">
            <a:avLst/>
          </a:prstGeom>
          <a:noFill/>
          <a:ln w="9525" algn="ctr">
            <a:solidFill>
              <a:schemeClr val="tx1"/>
            </a:solidFill>
            <a:round/>
            <a:headEnd/>
            <a:tailEnd type="stealth" w="lg" len="lg"/>
          </a:ln>
        </p:spPr>
      </p:cxnSp>
      <p:cxnSp>
        <p:nvCxnSpPr>
          <p:cNvPr id="12" name="Straight Connector 21"/>
          <p:cNvCxnSpPr>
            <a:cxnSpLocks noChangeShapeType="1"/>
          </p:cNvCxnSpPr>
          <p:nvPr/>
        </p:nvCxnSpPr>
        <p:spPr bwMode="auto">
          <a:xfrm>
            <a:off x="560248" y="1930709"/>
            <a:ext cx="0" cy="4264025"/>
          </a:xfrm>
          <a:prstGeom prst="line">
            <a:avLst/>
          </a:prstGeom>
          <a:noFill/>
          <a:ln w="25400" algn="ctr">
            <a:solidFill>
              <a:schemeClr val="tx1"/>
            </a:solidFill>
            <a:round/>
            <a:headEnd type="none"/>
            <a:tailEnd type="triangle" w="lg" len="lg"/>
          </a:ln>
        </p:spPr>
      </p:cxnSp>
      <p:cxnSp>
        <p:nvCxnSpPr>
          <p:cNvPr id="13" name="Straight Connector 24"/>
          <p:cNvCxnSpPr>
            <a:cxnSpLocks noChangeShapeType="1"/>
          </p:cNvCxnSpPr>
          <p:nvPr/>
        </p:nvCxnSpPr>
        <p:spPr bwMode="auto">
          <a:xfrm>
            <a:off x="8545373" y="1942159"/>
            <a:ext cx="0" cy="4264025"/>
          </a:xfrm>
          <a:prstGeom prst="line">
            <a:avLst/>
          </a:prstGeom>
          <a:noFill/>
          <a:ln w="25400" algn="ctr">
            <a:solidFill>
              <a:schemeClr val="tx1"/>
            </a:solidFill>
            <a:round/>
            <a:headEnd/>
            <a:tailEnd type="triangle" w="lg" len="lg"/>
          </a:ln>
        </p:spPr>
      </p:cxnSp>
      <p:cxnSp>
        <p:nvCxnSpPr>
          <p:cNvPr id="14" name="Straight Arrow Connector 13"/>
          <p:cNvCxnSpPr>
            <a:cxnSpLocks noChangeShapeType="1"/>
          </p:cNvCxnSpPr>
          <p:nvPr/>
        </p:nvCxnSpPr>
        <p:spPr bwMode="auto">
          <a:xfrm>
            <a:off x="881590" y="5738734"/>
            <a:ext cx="7335815" cy="0"/>
          </a:xfrm>
          <a:prstGeom prst="straightConnector1">
            <a:avLst/>
          </a:prstGeom>
          <a:noFill/>
          <a:ln w="9525" algn="ctr">
            <a:solidFill>
              <a:schemeClr val="tx1"/>
            </a:solidFill>
            <a:round/>
            <a:headEnd type="stealth" w="lg" len="lg"/>
            <a:tailEnd type="stealth" w="lg" len="lg"/>
          </a:ln>
        </p:spPr>
      </p:cxnSp>
      <p:sp>
        <p:nvSpPr>
          <p:cNvPr id="15" name="TextBox 14"/>
          <p:cNvSpPr txBox="1"/>
          <p:nvPr/>
        </p:nvSpPr>
        <p:spPr>
          <a:xfrm>
            <a:off x="1061610" y="5673382"/>
            <a:ext cx="5741713" cy="307777"/>
          </a:xfrm>
          <a:prstGeom prst="rect">
            <a:avLst/>
          </a:prstGeom>
          <a:noFill/>
        </p:spPr>
        <p:txBody>
          <a:bodyPr wrap="square">
            <a:spAutoFit/>
          </a:bodyPr>
          <a:lstStyle/>
          <a:p>
            <a:pPr>
              <a:defRPr/>
            </a:pPr>
            <a:r>
              <a:rPr lang="en-US" sz="1400" b="1" dirty="0">
                <a:latin typeface="+mn-lt"/>
              </a:rPr>
              <a:t>Associate and WPA2 EAP Authentication</a:t>
            </a:r>
          </a:p>
        </p:txBody>
      </p:sp>
      <p:sp>
        <p:nvSpPr>
          <p:cNvPr id="16" name="TextBox 15"/>
          <p:cNvSpPr txBox="1"/>
          <p:nvPr/>
        </p:nvSpPr>
        <p:spPr>
          <a:xfrm>
            <a:off x="1061610" y="6078427"/>
            <a:ext cx="4989737" cy="307777"/>
          </a:xfrm>
          <a:prstGeom prst="rect">
            <a:avLst/>
          </a:prstGeom>
          <a:noFill/>
        </p:spPr>
        <p:txBody>
          <a:bodyPr wrap="square">
            <a:spAutoFit/>
          </a:bodyPr>
          <a:lstStyle/>
          <a:p>
            <a:pPr>
              <a:defRPr/>
            </a:pPr>
            <a:r>
              <a:rPr lang="en-US" sz="1400" b="1" dirty="0">
                <a:latin typeface="+mn-lt"/>
              </a:rPr>
              <a:t>Secure WPA2 Data Connectivity</a:t>
            </a:r>
          </a:p>
        </p:txBody>
      </p:sp>
      <p:cxnSp>
        <p:nvCxnSpPr>
          <p:cNvPr id="17" name="Straight Arrow Connector 16"/>
          <p:cNvCxnSpPr>
            <a:cxnSpLocks noChangeShapeType="1"/>
          </p:cNvCxnSpPr>
          <p:nvPr/>
        </p:nvCxnSpPr>
        <p:spPr bwMode="auto">
          <a:xfrm>
            <a:off x="881590" y="6143779"/>
            <a:ext cx="7335815" cy="0"/>
          </a:xfrm>
          <a:prstGeom prst="straightConnector1">
            <a:avLst/>
          </a:prstGeom>
          <a:noFill/>
          <a:ln w="9525" algn="ctr">
            <a:solidFill>
              <a:schemeClr val="tx1"/>
            </a:solidFill>
            <a:round/>
            <a:headEnd type="stealth" w="lg" len="lg"/>
            <a:tailEnd type="stealth" w="lg" len="lg"/>
          </a:ln>
        </p:spPr>
      </p:cxnSp>
      <p:pic>
        <p:nvPicPr>
          <p:cNvPr id="19" name="Picture 18" descr="MC900439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 y="892019"/>
            <a:ext cx="993685" cy="993685"/>
          </a:xfrm>
          <a:prstGeom prst="rect">
            <a:avLst/>
          </a:prstGeom>
        </p:spPr>
      </p:pic>
      <p:pic>
        <p:nvPicPr>
          <p:cNvPr id="20" name="Picture 19" descr="j0398499.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301" y="863715"/>
            <a:ext cx="1114199" cy="1021989"/>
          </a:xfrm>
          <a:prstGeom prst="rect">
            <a:avLst/>
          </a:prstGeom>
        </p:spPr>
      </p:pic>
      <p:cxnSp>
        <p:nvCxnSpPr>
          <p:cNvPr id="22" name="Straight Arrow Connector 21"/>
          <p:cNvCxnSpPr>
            <a:cxnSpLocks noChangeShapeType="1"/>
          </p:cNvCxnSpPr>
          <p:nvPr/>
        </p:nvCxnSpPr>
        <p:spPr bwMode="auto">
          <a:xfrm flipH="1" flipV="1">
            <a:off x="881590" y="1390649"/>
            <a:ext cx="7159226" cy="1"/>
          </a:xfrm>
          <a:prstGeom prst="straightConnector1">
            <a:avLst/>
          </a:prstGeom>
          <a:noFill/>
          <a:ln w="9525" algn="ctr">
            <a:solidFill>
              <a:schemeClr val="tx1"/>
            </a:solidFill>
            <a:round/>
            <a:headEnd/>
            <a:tailEnd type="stealth" w="lg" len="lg"/>
          </a:ln>
        </p:spPr>
      </p:cxnSp>
      <p:cxnSp>
        <p:nvCxnSpPr>
          <p:cNvPr id="23" name="Straight Arrow Connector 22"/>
          <p:cNvCxnSpPr>
            <a:cxnSpLocks noChangeShapeType="1"/>
          </p:cNvCxnSpPr>
          <p:nvPr/>
        </p:nvCxnSpPr>
        <p:spPr bwMode="auto">
          <a:xfrm>
            <a:off x="1016605" y="1525664"/>
            <a:ext cx="6930770" cy="0"/>
          </a:xfrm>
          <a:prstGeom prst="straightConnector1">
            <a:avLst/>
          </a:prstGeom>
          <a:noFill/>
          <a:ln w="9525" algn="ctr">
            <a:solidFill>
              <a:schemeClr val="tx1"/>
            </a:solidFill>
            <a:round/>
            <a:headEnd type="stealth" w="lg" len="lg"/>
            <a:tailEnd type="stealth" w="lg" len="lg"/>
          </a:ln>
        </p:spPr>
      </p:cxnSp>
    </p:spTree>
    <p:extLst>
      <p:ext uri="{BB962C8B-B14F-4D97-AF65-F5344CB8AC3E}">
        <p14:creationId xmlns:p14="http://schemas.microsoft.com/office/powerpoint/2010/main" val="4123916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p:bldP spid="8"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E.g. ANQP Information Elements</a:t>
            </a:r>
            <a:endParaRPr lang="en-US"/>
          </a:p>
        </p:txBody>
      </p:sp>
      <p:sp>
        <p:nvSpPr>
          <p:cNvPr id="4" name="Content Placeholder 3"/>
          <p:cNvSpPr>
            <a:spLocks noGrp="1"/>
          </p:cNvSpPr>
          <p:nvPr>
            <p:ph sz="half" idx="1"/>
          </p:nvPr>
        </p:nvSpPr>
        <p:spPr>
          <a:xfrm>
            <a:off x="457200" y="1088740"/>
            <a:ext cx="4038600" cy="5490610"/>
          </a:xfrm>
        </p:spPr>
        <p:txBody>
          <a:bodyPr>
            <a:normAutofit fontScale="47500" lnSpcReduction="20000"/>
          </a:bodyPr>
          <a:lstStyle/>
          <a:p>
            <a:pPr marL="0" indent="0">
              <a:buNone/>
            </a:pPr>
            <a:r>
              <a:rPr lang="en-US" sz="3200" b="1" dirty="0"/>
              <a:t>IEEE 802.11 ANQP Information Elements</a:t>
            </a:r>
          </a:p>
          <a:p>
            <a:r>
              <a:rPr lang="en-US" dirty="0"/>
              <a:t>Venue Name</a:t>
            </a:r>
          </a:p>
          <a:p>
            <a:pPr lvl="1"/>
            <a:r>
              <a:rPr lang="en-US"/>
              <a:t>Provides zero or more venue names associated with the BSS to support the user’s selection.</a:t>
            </a:r>
            <a:endParaRPr lang="en-US" dirty="0"/>
          </a:p>
          <a:p>
            <a:r>
              <a:rPr lang="en-US" dirty="0"/>
              <a:t>Network Authentication Type</a:t>
            </a:r>
          </a:p>
          <a:p>
            <a:pPr lvl="1"/>
            <a:r>
              <a:rPr lang="en-US"/>
              <a:t>Provides a list of authentication types carrying additional information like support for online enrollment or redirection URL.</a:t>
            </a:r>
            <a:endParaRPr lang="en-US" dirty="0"/>
          </a:p>
          <a:p>
            <a:r>
              <a:rPr lang="en-US" dirty="0"/>
              <a:t>Roaming Consortium</a:t>
            </a:r>
          </a:p>
          <a:p>
            <a:pPr lvl="1"/>
            <a:r>
              <a:rPr lang="en-US"/>
              <a:t>Provides a list of information about the Roaming Consortium and/or SSPs whose networks are accessible via this AP. </a:t>
            </a:r>
            <a:endParaRPr lang="en-US" dirty="0"/>
          </a:p>
          <a:p>
            <a:r>
              <a:rPr lang="en-US" dirty="0"/>
              <a:t>IP Address Type Availability</a:t>
            </a:r>
          </a:p>
          <a:p>
            <a:pPr lvl="1"/>
            <a:r>
              <a:rPr lang="en-US"/>
              <a:t>Provides STA with the information about the availability of IP address version and type that could be allocated to the STA after successful association. </a:t>
            </a:r>
            <a:endParaRPr lang="en-US" dirty="0"/>
          </a:p>
          <a:p>
            <a:r>
              <a:rPr lang="en-US" dirty="0"/>
              <a:t>NAI Realm</a:t>
            </a:r>
          </a:p>
          <a:p>
            <a:pPr lvl="1"/>
            <a:r>
              <a:rPr lang="en-US"/>
              <a:t>Provides a list of network access identifier (NAI) realms corresponding to SSPs or other entities whose networks or services are accessible via this AP; optionally amended by the list of EAP Method, which are supported by the SSPs.</a:t>
            </a:r>
            <a:endParaRPr lang="en-US" dirty="0"/>
          </a:p>
          <a:p>
            <a:r>
              <a:rPr lang="en-US" dirty="0"/>
              <a:t>3GPP Cellular Network</a:t>
            </a:r>
          </a:p>
          <a:p>
            <a:pPr lvl="1"/>
            <a:r>
              <a:rPr lang="en-US"/>
              <a:t>Contains cellular information such as network advertisement information e.g., network codes and country codes to assist a 3GPP non-AP STA in selecting an AP to access 3GPP networks. </a:t>
            </a:r>
            <a:endParaRPr lang="en-US" dirty="0"/>
          </a:p>
          <a:p>
            <a:r>
              <a:rPr lang="en-US" dirty="0"/>
              <a:t>Domain Name</a:t>
            </a:r>
          </a:p>
          <a:p>
            <a:pPr lvl="1"/>
            <a:r>
              <a:rPr lang="en-US"/>
              <a:t>Provides a list of one or more domain names of the entity operating the IEEE 802.11 access network.</a:t>
            </a:r>
            <a:endParaRPr lang="en-US" dirty="0"/>
          </a:p>
        </p:txBody>
      </p:sp>
      <p:sp>
        <p:nvSpPr>
          <p:cNvPr id="5" name="Content Placeholder 4"/>
          <p:cNvSpPr>
            <a:spLocks noGrp="1"/>
          </p:cNvSpPr>
          <p:nvPr>
            <p:ph sz="half" idx="2"/>
          </p:nvPr>
        </p:nvSpPr>
        <p:spPr>
          <a:xfrm>
            <a:off x="4648200" y="1088740"/>
            <a:ext cx="4038600" cy="5310590"/>
          </a:xfrm>
        </p:spPr>
        <p:txBody>
          <a:bodyPr>
            <a:normAutofit fontScale="47500" lnSpcReduction="20000"/>
          </a:bodyPr>
          <a:lstStyle/>
          <a:p>
            <a:pPr marL="0" indent="0">
              <a:buNone/>
            </a:pPr>
            <a:r>
              <a:rPr lang="en-US" sz="3200" b="1" dirty="0"/>
              <a:t>Hotspot 2.0 ANQP Information Elements</a:t>
            </a:r>
          </a:p>
          <a:p>
            <a:r>
              <a:rPr lang="en-US" dirty="0"/>
              <a:t>HS Query list</a:t>
            </a:r>
          </a:p>
          <a:p>
            <a:pPr lvl="1"/>
            <a:r>
              <a:rPr lang="en-US" dirty="0"/>
              <a:t>Provides a list of identifiers of HS 2.0 ANQP elements for which the requesting mobile device is querying in a HS ANQP Query. </a:t>
            </a:r>
          </a:p>
          <a:p>
            <a:r>
              <a:rPr lang="en-US" dirty="0"/>
              <a:t>HS Capability list</a:t>
            </a:r>
          </a:p>
          <a:p>
            <a:pPr lvl="1"/>
            <a:r>
              <a:rPr lang="en-US" dirty="0"/>
              <a:t>Provides a list of information/ capabilities that has been configured on an AP. The HS Capability list element is returned in response to a GAS Query Request. </a:t>
            </a:r>
          </a:p>
          <a:p>
            <a:r>
              <a:rPr lang="en-US" dirty="0"/>
              <a:t>Operator Friendly Name</a:t>
            </a:r>
          </a:p>
          <a:p>
            <a:pPr lvl="1"/>
            <a:r>
              <a:rPr lang="en-US" dirty="0"/>
              <a:t>Zero or more operator names operating the IEEE 802.11 AN. </a:t>
            </a:r>
            <a:endParaRPr lang="en-US" altLang="zh-TW" dirty="0"/>
          </a:p>
          <a:p>
            <a:r>
              <a:rPr lang="en-US" dirty="0"/>
              <a:t>WAN Metrics</a:t>
            </a:r>
          </a:p>
          <a:p>
            <a:pPr lvl="1"/>
            <a:r>
              <a:rPr lang="en-US" dirty="0"/>
              <a:t>Information about the WAN link connecting a IEEE 802.11 AN and the Internet. </a:t>
            </a:r>
          </a:p>
          <a:p>
            <a:r>
              <a:rPr lang="en-US" dirty="0"/>
              <a:t>Connection Capability</a:t>
            </a:r>
          </a:p>
          <a:p>
            <a:pPr lvl="1"/>
            <a:r>
              <a:rPr lang="en-US" dirty="0"/>
              <a:t>Provides connection status of the most commonly used communications protocols and ports.</a:t>
            </a:r>
          </a:p>
          <a:p>
            <a:r>
              <a:rPr lang="en-US" altLang="zh-TW" dirty="0"/>
              <a:t>NAI Home Realm Query</a:t>
            </a:r>
          </a:p>
          <a:p>
            <a:pPr lvl="1"/>
            <a:r>
              <a:rPr lang="en-US" altLang="zh-TW" dirty="0"/>
              <a:t>Used by the STA to determine if the NAI realms for which it has security credentials are realms corresponding to SPs or other entities whose networks or services are accessible via this BSS</a:t>
            </a:r>
          </a:p>
          <a:p>
            <a:r>
              <a:rPr lang="en-US" dirty="0"/>
              <a:t>Operating Class Indication</a:t>
            </a:r>
          </a:p>
          <a:p>
            <a:pPr lvl="1"/>
            <a:r>
              <a:rPr lang="en-US" dirty="0"/>
              <a:t>Provides information on the groups of channels in the frequency band(s) the Wi-Fi access network is using</a:t>
            </a:r>
          </a:p>
        </p:txBody>
      </p:sp>
    </p:spTree>
    <p:extLst>
      <p:ext uri="{BB962C8B-B14F-4D97-AF65-F5344CB8AC3E}">
        <p14:creationId xmlns:p14="http://schemas.microsoft.com/office/powerpoint/2010/main" val="88358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530" y="274638"/>
            <a:ext cx="8460940" cy="1143000"/>
          </a:xfrm>
        </p:spPr>
        <p:txBody>
          <a:bodyPr>
            <a:normAutofit fontScale="90000"/>
          </a:bodyPr>
          <a:lstStyle/>
          <a:p>
            <a:r>
              <a:rPr lang="en-US"/>
              <a:t>Upcoming Hotspot 2.0 Release 2 adds powerful functions for IEEE 802 access networks</a:t>
            </a:r>
          </a:p>
        </p:txBody>
      </p:sp>
      <p:graphicFrame>
        <p:nvGraphicFramePr>
          <p:cNvPr id="5" name="Content Placeholder 3"/>
          <p:cNvGraphicFramePr>
            <a:graphicFrameLocks/>
          </p:cNvGraphicFramePr>
          <p:nvPr>
            <p:extLst>
              <p:ext uri="{D42A27DB-BD31-4B8C-83A1-F6EECF244321}">
                <p14:modId xmlns:p14="http://schemas.microsoft.com/office/powerpoint/2010/main" val="908522243"/>
              </p:ext>
            </p:extLst>
          </p:nvPr>
        </p:nvGraphicFramePr>
        <p:xfrm>
          <a:off x="1241630" y="1655803"/>
          <a:ext cx="54726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19797" y="3528011"/>
            <a:ext cx="1066800" cy="523220"/>
          </a:xfrm>
          <a:prstGeom prst="rect">
            <a:avLst/>
          </a:prstGeom>
          <a:noFill/>
        </p:spPr>
        <p:txBody>
          <a:bodyPr wrap="square" rtlCol="0">
            <a:spAutoFit/>
          </a:bodyPr>
          <a:lstStyle/>
          <a:p>
            <a:pPr lvl="0"/>
            <a:r>
              <a:rPr lang="en-US" sz="1400" b="1" i="1" dirty="0" smtClean="0"/>
              <a:t>Release 1</a:t>
            </a:r>
            <a:br>
              <a:rPr lang="en-US" sz="1400" b="1" i="1" dirty="0" smtClean="0"/>
            </a:br>
            <a:r>
              <a:rPr lang="en-US" sz="1400" b="1" i="1" dirty="0" smtClean="0"/>
              <a:t>Q3 2012</a:t>
            </a:r>
            <a:endParaRPr lang="en-US" sz="1400" b="1" i="1" dirty="0"/>
          </a:p>
        </p:txBody>
      </p:sp>
      <p:sp>
        <p:nvSpPr>
          <p:cNvPr id="7" name="TextBox 6"/>
          <p:cNvSpPr txBox="1"/>
          <p:nvPr/>
        </p:nvSpPr>
        <p:spPr>
          <a:xfrm>
            <a:off x="665566" y="1583795"/>
            <a:ext cx="1066800" cy="523220"/>
          </a:xfrm>
          <a:prstGeom prst="rect">
            <a:avLst/>
          </a:prstGeom>
          <a:noFill/>
        </p:spPr>
        <p:txBody>
          <a:bodyPr wrap="square" rtlCol="0">
            <a:spAutoFit/>
          </a:bodyPr>
          <a:lstStyle/>
          <a:p>
            <a:pPr lvl="0"/>
            <a:r>
              <a:rPr lang="en-US" sz="1400" b="1" i="1" dirty="0" smtClean="0"/>
              <a:t>Release 2</a:t>
            </a:r>
            <a:br>
              <a:rPr lang="en-US" sz="1400" b="1" i="1" dirty="0" smtClean="0"/>
            </a:br>
            <a:r>
              <a:rPr lang="en-US" sz="1400" b="1" i="1" dirty="0" smtClean="0"/>
              <a:t>Q1 2014 </a:t>
            </a:r>
            <a:endParaRPr lang="en-US" sz="1400" b="1" i="1" dirty="0"/>
          </a:p>
        </p:txBody>
      </p:sp>
      <p:sp>
        <p:nvSpPr>
          <p:cNvPr id="8" name="Rectangle 7"/>
          <p:cNvSpPr/>
          <p:nvPr/>
        </p:nvSpPr>
        <p:spPr bwMode="auto">
          <a:xfrm>
            <a:off x="665566" y="3600019"/>
            <a:ext cx="144016" cy="3024336"/>
          </a:xfrm>
          <a:prstGeom prst="rect">
            <a:avLst/>
          </a:prstGeom>
          <a:gradFill flip="none" rotWithShape="1">
            <a:gsLst>
              <a:gs pos="0">
                <a:srgbClr val="FFCC00"/>
              </a:gs>
              <a:gs pos="100000">
                <a:srgbClr val="FFE066"/>
              </a:gs>
            </a:gsLst>
            <a:lin ang="16200000" scaled="1"/>
            <a:tileRect/>
          </a:gradFill>
          <a:ln w="28575"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90000"/>
              </a:lnSpc>
              <a:spcBef>
                <a:spcPct val="30000"/>
              </a:spcBef>
              <a:buClr>
                <a:schemeClr val="accent1"/>
              </a:buClr>
              <a:buSzTx/>
              <a:buFontTx/>
              <a:buNone/>
              <a:tabLst/>
            </a:pPr>
            <a:endParaRPr kumimoji="0" lang="en-US" sz="1600" i="0" u="none" strike="noStrike" cap="none" normalizeH="0" baseline="0" dirty="0" smtClean="0">
              <a:ln>
                <a:noFill/>
              </a:ln>
              <a:solidFill>
                <a:srgbClr val="000000"/>
              </a:solidFill>
              <a:effectLst/>
              <a:latin typeface="Arial"/>
            </a:endParaRPr>
          </a:p>
        </p:txBody>
      </p:sp>
      <p:sp>
        <p:nvSpPr>
          <p:cNvPr id="9" name="Rectangle 8"/>
          <p:cNvSpPr/>
          <p:nvPr/>
        </p:nvSpPr>
        <p:spPr bwMode="auto">
          <a:xfrm>
            <a:off x="521550" y="1655803"/>
            <a:ext cx="144016" cy="4968552"/>
          </a:xfrm>
          <a:prstGeom prst="rect">
            <a:avLst/>
          </a:prstGeom>
          <a:solidFill>
            <a:schemeClr val="accent4">
              <a:lumMod val="60000"/>
              <a:lumOff val="40000"/>
            </a:schemeClr>
          </a:solidFill>
          <a:ln w="28575" cap="flat" cmpd="sng" algn="ctr">
            <a:solidFill>
              <a:srgbClr val="7F10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90000"/>
              </a:lnSpc>
              <a:spcBef>
                <a:spcPct val="30000"/>
              </a:spcBef>
              <a:buClr>
                <a:schemeClr val="accent1"/>
              </a:buClr>
              <a:buSzTx/>
              <a:buFontTx/>
              <a:buNone/>
              <a:tabLst/>
            </a:pPr>
            <a:endParaRPr kumimoji="0" lang="en-US" sz="1600" i="0" u="none" strike="noStrike" cap="none" normalizeH="0" baseline="0" dirty="0" smtClean="0">
              <a:ln>
                <a:noFill/>
              </a:ln>
              <a:solidFill>
                <a:srgbClr val="000000"/>
              </a:solidFill>
              <a:effectLst/>
              <a:latin typeface="Arial"/>
            </a:endParaRPr>
          </a:p>
        </p:txBody>
      </p:sp>
      <p:cxnSp>
        <p:nvCxnSpPr>
          <p:cNvPr id="10" name="Straight Arrow Connector 9"/>
          <p:cNvCxnSpPr/>
          <p:nvPr/>
        </p:nvCxnSpPr>
        <p:spPr bwMode="auto">
          <a:xfrm flipH="1">
            <a:off x="4481990" y="1943835"/>
            <a:ext cx="1260140" cy="432048"/>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a:off x="4842030" y="3023955"/>
            <a:ext cx="945105" cy="72008"/>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12" name="Content Placeholder 2"/>
          <p:cNvSpPr txBox="1">
            <a:spLocks/>
          </p:cNvSpPr>
          <p:nvPr/>
        </p:nvSpPr>
        <p:spPr>
          <a:xfrm>
            <a:off x="5292080" y="1538790"/>
            <a:ext cx="3735415" cy="2952328"/>
          </a:xfrm>
          <a:prstGeom prst="rect">
            <a:avLst/>
          </a:prstGeom>
        </p:spPr>
        <p:txBody>
          <a:bodyPr>
            <a:normAutofit fontScale="55000" lnSpcReduction="20000"/>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lvl="1">
              <a:buFontTx/>
              <a:buNone/>
            </a:pPr>
            <a:r>
              <a:rPr lang="en-US" b="1" dirty="0" smtClean="0"/>
              <a:t>Release 2 adds to Release 1:</a:t>
            </a:r>
          </a:p>
          <a:p>
            <a:pPr lvl="1">
              <a:buFont typeface="Arial" pitchFamily="34" charset="0"/>
              <a:buChar char="•"/>
            </a:pPr>
            <a:r>
              <a:rPr lang="en-US" dirty="0" smtClean="0"/>
              <a:t>Provisioning</a:t>
            </a:r>
          </a:p>
          <a:p>
            <a:pPr lvl="2">
              <a:buFont typeface="Arial" pitchFamily="34" charset="0"/>
              <a:buChar char="•"/>
            </a:pPr>
            <a:r>
              <a:rPr lang="en-US" dirty="0" smtClean="0"/>
              <a:t>Mainly provisioning of operator policies for automatic selection of preferred Wi-Fi access networks</a:t>
            </a:r>
          </a:p>
          <a:p>
            <a:pPr lvl="2">
              <a:buFont typeface="Arial" pitchFamily="34" charset="0"/>
              <a:buChar char="•"/>
            </a:pPr>
            <a:r>
              <a:rPr lang="en-US" dirty="0" smtClean="0"/>
              <a:t>Management Object different to ANDSF</a:t>
            </a:r>
          </a:p>
          <a:p>
            <a:pPr lvl="1">
              <a:buFont typeface="Arial" pitchFamily="34" charset="0"/>
              <a:buChar char="•"/>
            </a:pPr>
            <a:r>
              <a:rPr lang="en-US" dirty="0" smtClean="0"/>
              <a:t>Registration</a:t>
            </a:r>
          </a:p>
          <a:p>
            <a:pPr lvl="2">
              <a:buFont typeface="Arial" pitchFamily="34" charset="0"/>
              <a:buChar char="•"/>
            </a:pPr>
            <a:r>
              <a:rPr lang="en-US" dirty="0" smtClean="0"/>
              <a:t>Procedure to establish ‘online’ a new subscription</a:t>
            </a:r>
          </a:p>
          <a:p>
            <a:pPr lvl="2">
              <a:buFont typeface="Arial" pitchFamily="34" charset="0"/>
              <a:buChar char="•"/>
            </a:pPr>
            <a:r>
              <a:rPr lang="en-US" dirty="0" smtClean="0"/>
              <a:t>Mainly replacement of the legacy captive portal</a:t>
            </a:r>
          </a:p>
        </p:txBody>
      </p:sp>
    </p:spTree>
    <p:extLst>
      <p:ext uri="{BB962C8B-B14F-4D97-AF65-F5344CB8AC3E}">
        <p14:creationId xmlns:p14="http://schemas.microsoft.com/office/powerpoint/2010/main" val="313259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3987001" y="2123855"/>
            <a:ext cx="1485099" cy="315035"/>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a:xfrm>
            <a:off x="297000" y="274638"/>
            <a:ext cx="8550000" cy="1143000"/>
          </a:xfrm>
        </p:spPr>
        <p:txBody>
          <a:bodyPr/>
          <a:lstStyle/>
          <a:p>
            <a:r>
              <a:rPr lang="en-US" dirty="0" smtClean="0"/>
              <a:t> ANQP would fit into any IEEE 802 technology</a:t>
            </a:r>
            <a:endParaRPr lang="en-US" dirty="0"/>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2322000" y="6174000"/>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Access Technology</a:t>
            </a:r>
          </a:p>
        </p:txBody>
      </p:sp>
      <p:sp>
        <p:nvSpPr>
          <p:cNvPr id="244" name="TextBox 243"/>
          <p:cNvSpPr txBox="1"/>
          <p:nvPr/>
        </p:nvSpPr>
        <p:spPr>
          <a:xfrm>
            <a:off x="4077000" y="6174000"/>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a:latin typeface="+mn-lt"/>
              </a:rPr>
              <a:t>Control I/f</a:t>
            </a: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2" name="Rounded Rectangle 1"/>
          <p:cNvSpPr/>
          <p:nvPr/>
        </p:nvSpPr>
        <p:spPr bwMode="auto">
          <a:xfrm>
            <a:off x="251520" y="2123854"/>
            <a:ext cx="5265585" cy="315035"/>
          </a:xfrm>
          <a:prstGeom prst="roundRect">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0379666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omniran_template.potx</Template>
  <TotalTime>479</TotalTime>
  <Words>1428</Words>
  <Application>Microsoft Macintosh PowerPoint</Application>
  <PresentationFormat>On-screen Show (4:3)</PresentationFormat>
  <Paragraphs>175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omniran_template</vt:lpstr>
      <vt:lpstr>PowerPoint Presentation</vt:lpstr>
      <vt:lpstr>IEEE 802 Enhanced Network Detection and Selection</vt:lpstr>
      <vt:lpstr>ToC</vt:lpstr>
      <vt:lpstr>The Access Network Selection Challenge</vt:lpstr>
      <vt:lpstr>The IEEE 802.11 Approach</vt:lpstr>
      <vt:lpstr>ANQP Usage by Hotspot 2.0</vt:lpstr>
      <vt:lpstr>E.g. ANQP Information Elements</vt:lpstr>
      <vt:lpstr>Upcoming Hotspot 2.0 Release 2 adds powerful functions for IEEE 802 access networks</vt:lpstr>
      <vt:lpstr> ANQP would fit into any IEEE 802 technology</vt:lpstr>
      <vt:lpstr>Network Announcements provided by  IEEE 802.1X-2010</vt:lpstr>
      <vt:lpstr>Access Information per NID</vt:lpstr>
      <vt:lpstr>Conclusion</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35</cp:revision>
  <cp:lastPrinted>1998-02-10T13:28:06Z</cp:lastPrinted>
  <dcterms:created xsi:type="dcterms:W3CDTF">2013-03-11T14:14:17Z</dcterms:created>
  <dcterms:modified xsi:type="dcterms:W3CDTF">2013-08-27T19:39:11Z</dcterms:modified>
</cp:coreProperties>
</file>