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4" r:id="rId2"/>
    <p:sldId id="311" r:id="rId3"/>
    <p:sldId id="323" r:id="rId4"/>
    <p:sldId id="341" r:id="rId5"/>
    <p:sldId id="342" r:id="rId6"/>
    <p:sldId id="340" r:id="rId7"/>
    <p:sldId id="343" r:id="rId8"/>
    <p:sldId id="330" r:id="rId9"/>
    <p:sldId id="304" r:id="rId10"/>
    <p:sldId id="322" r:id="rId11"/>
    <p:sldId id="348" r:id="rId12"/>
    <p:sldId id="349" r:id="rId13"/>
    <p:sldId id="331" r:id="rId14"/>
    <p:sldId id="335" r:id="rId15"/>
    <p:sldId id="337" r:id="rId16"/>
    <p:sldId id="332" r:id="rId17"/>
    <p:sldId id="336" r:id="rId18"/>
    <p:sldId id="339" r:id="rId19"/>
    <p:sldId id="338" r:id="rId20"/>
    <p:sldId id="347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9900FF"/>
    <a:srgbClr val="7600A0"/>
    <a:srgbClr val="9900CC"/>
    <a:srgbClr val="6600CC"/>
    <a:srgbClr val="A50021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5" autoAdjust="0"/>
    <p:restoredTop sz="99233" autoAdjust="0"/>
  </p:normalViewPr>
  <p:slideViewPr>
    <p:cSldViewPr>
      <p:cViewPr varScale="1">
        <p:scale>
          <a:sx n="83" d="100"/>
          <a:sy n="83" d="100"/>
        </p:scale>
        <p:origin x="-68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6080363" cy="460803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27969" y="76200"/>
            <a:ext cx="20874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OmniRAN-13-0067-0000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IPR/copyrightpolicy.html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guides/bylaws/sect6-7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59667526"/>
              </p:ext>
            </p:extLst>
          </p:nvPr>
        </p:nvGraphicFramePr>
        <p:xfrm>
          <a:off x="533400" y="483090"/>
          <a:ext cx="8077201" cy="32529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622545"/>
                <a:gridCol w="1845205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IEEE 802 </a:t>
                      </a:r>
                      <a:r>
                        <a:rPr lang="en-US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OmniRAN</a:t>
                      </a:r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 Architecture Proposal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</a:t>
                      </a:r>
                      <a:r>
                        <a:rPr lang="en-US" sz="1200" dirty="0" smtClean="0"/>
                        <a:t>2013-09-16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Yonggang</a:t>
                      </a:r>
                      <a:r>
                        <a:rPr lang="en-US" sz="1200" baseline="0" dirty="0" smtClean="0"/>
                        <a:t> Fang</a:t>
                      </a:r>
                      <a:endParaRPr lang="en-US" sz="12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ZTETX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yfang@ztetx.com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 Sun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hlinkClick r:id="rId2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ZhiQiang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Han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ZTE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han.zhiqiang@zte.com.cn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contributors,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contribution </a:t>
            </a:r>
            <a:r>
              <a:rPr lang="en-US" sz="1600" dirty="0" smtClean="0">
                <a:latin typeface="+mn-lt"/>
              </a:rPr>
              <a:t>suggests </a:t>
            </a:r>
            <a:r>
              <a:rPr lang="en-US" sz="1600" dirty="0" smtClean="0">
                <a:latin typeface="+mn-lt"/>
              </a:rPr>
              <a:t>to separate different planes in reference points to support  various use case aspects in </a:t>
            </a:r>
            <a:r>
              <a:rPr lang="en-US" sz="1600" dirty="0" err="1" smtClean="0">
                <a:latin typeface="+mn-lt"/>
              </a:rPr>
              <a:t>OmniRAN</a:t>
            </a:r>
            <a:r>
              <a:rPr lang="en-US" sz="1600" dirty="0" smtClean="0">
                <a:latin typeface="+mn-lt"/>
              </a:rPr>
              <a:t> to foster interoperability and integration into unified common network infrastructures.</a:t>
            </a:r>
          </a:p>
          <a:p>
            <a:endParaRPr lang="en-US" sz="16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Protocol Stacks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07000" y="4149000"/>
            <a:ext cx="8640000" cy="405000"/>
          </a:xfrm>
        </p:spPr>
        <p:txBody>
          <a:bodyPr vert="horz">
            <a:normAutofit lnSpcReduction="10000"/>
          </a:bodyPr>
          <a:lstStyle/>
          <a:p>
            <a:pPr marL="0" indent="0">
              <a:buNone/>
            </a:pPr>
            <a:r>
              <a:rPr lang="en-US" sz="2200" dirty="0" err="1">
                <a:solidFill>
                  <a:srgbClr val="0070C0"/>
                </a:solidFill>
              </a:rPr>
              <a:t>OmniRAN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smtClean="0">
                <a:solidFill>
                  <a:srgbClr val="0070C0"/>
                </a:solidFill>
              </a:rPr>
              <a:t>Data Plane Protocol Stack</a:t>
            </a:r>
            <a:endParaRPr lang="en-US" sz="2200" dirty="0">
              <a:solidFill>
                <a:srgbClr val="0070C0"/>
              </a:solidFill>
            </a:endParaRPr>
          </a:p>
        </p:txBody>
      </p:sp>
      <p:sp>
        <p:nvSpPr>
          <p:cNvPr id="310" name="Rectangle 309"/>
          <p:cNvSpPr/>
          <p:nvPr/>
        </p:nvSpPr>
        <p:spPr bwMode="auto">
          <a:xfrm>
            <a:off x="251520" y="4734000"/>
            <a:ext cx="8640960" cy="172199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49022" y="6296694"/>
            <a:ext cx="2147977" cy="102306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997000" y="6310802"/>
            <a:ext cx="1890000" cy="88198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829866" y="5409000"/>
            <a:ext cx="708533" cy="5989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29867" y="6007904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29867" y="5122402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IPv4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/6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29867" y="4821886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Application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50614" y="5409000"/>
            <a:ext cx="544303" cy="5989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450614" y="6007904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2994918" y="5708621"/>
            <a:ext cx="542082" cy="29290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2994915" y="6005846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4" name="Rectangle 233"/>
          <p:cNvSpPr/>
          <p:nvPr/>
        </p:nvSpPr>
        <p:spPr bwMode="auto">
          <a:xfrm>
            <a:off x="7667162" y="6005846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L1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35" name="Rectangle 234"/>
          <p:cNvSpPr/>
          <p:nvPr/>
        </p:nvSpPr>
        <p:spPr bwMode="auto">
          <a:xfrm>
            <a:off x="7667162" y="5415511"/>
            <a:ext cx="708532" cy="57848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36" name="Rectangle 235"/>
          <p:cNvSpPr/>
          <p:nvPr/>
        </p:nvSpPr>
        <p:spPr bwMode="auto">
          <a:xfrm>
            <a:off x="7667162" y="5120344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+mn-lt"/>
              </a:rPr>
              <a:t>IPv4</a:t>
            </a:r>
            <a:r>
              <a:rPr lang="en-US" dirty="0" smtClean="0">
                <a:latin typeface="+mn-lt"/>
              </a:rPr>
              <a:t>/6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37" name="Rectangle 236"/>
          <p:cNvSpPr/>
          <p:nvPr/>
        </p:nvSpPr>
        <p:spPr bwMode="auto">
          <a:xfrm>
            <a:off x="7667162" y="4819828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Application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6030948" y="5415512"/>
            <a:ext cx="544304" cy="3088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4824737" y="6303071"/>
            <a:ext cx="1772263" cy="90874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6437594" y="6305129"/>
            <a:ext cx="1930051" cy="8881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4382471" y="5723281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4382471" y="6012019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4926775" y="5723282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IP/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UDP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4926772" y="6009962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r>
              <a:rPr lang="en-US" dirty="0" smtClean="0">
                <a:latin typeface="Arial Narrow" panose="020B0606020202030204" pitchFamily="34" charset="0"/>
              </a:rPr>
              <a:t>/</a:t>
            </a: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6035699" y="5724391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IP/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UDP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6035699" y="6013129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r>
              <a:rPr lang="en-US" dirty="0" smtClean="0">
                <a:latin typeface="Arial Narrow" panose="020B0606020202030204" pitchFamily="34" charset="0"/>
              </a:rPr>
              <a:t>/</a:t>
            </a: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580003" y="5409000"/>
            <a:ext cx="542082" cy="5977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580000" y="6011071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972000" y="6392001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STA</a:t>
            </a:r>
            <a:endParaRPr lang="en-US" b="1" dirty="0"/>
          </a:p>
        </p:txBody>
      </p:sp>
      <p:sp>
        <p:nvSpPr>
          <p:cNvPr id="179" name="TextBox 178"/>
          <p:cNvSpPr txBox="1"/>
          <p:nvPr/>
        </p:nvSpPr>
        <p:spPr>
          <a:xfrm>
            <a:off x="2787150" y="639200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180" name="TextBox 179"/>
          <p:cNvSpPr txBox="1"/>
          <p:nvPr/>
        </p:nvSpPr>
        <p:spPr>
          <a:xfrm>
            <a:off x="4658461" y="6392001"/>
            <a:ext cx="552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WAG</a:t>
            </a:r>
            <a:endParaRPr lang="en-US" b="1" dirty="0"/>
          </a:p>
        </p:txBody>
      </p:sp>
      <p:sp>
        <p:nvSpPr>
          <p:cNvPr id="181" name="TextBox 180"/>
          <p:cNvSpPr txBox="1"/>
          <p:nvPr/>
        </p:nvSpPr>
        <p:spPr>
          <a:xfrm>
            <a:off x="6176133" y="6392001"/>
            <a:ext cx="8258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PDN-GW</a:t>
            </a:r>
            <a:endParaRPr lang="en-US" b="1" dirty="0"/>
          </a:p>
        </p:txBody>
      </p:sp>
      <p:sp>
        <p:nvSpPr>
          <p:cNvPr id="182" name="TextBox 181"/>
          <p:cNvSpPr txBox="1"/>
          <p:nvPr/>
        </p:nvSpPr>
        <p:spPr>
          <a:xfrm>
            <a:off x="7616133" y="6392001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APP-</a:t>
            </a:r>
            <a:r>
              <a:rPr lang="en-US" b="1" dirty="0" err="1" smtClean="0"/>
              <a:t>SVR</a:t>
            </a:r>
            <a:endParaRPr lang="en-US" b="1" dirty="0"/>
          </a:p>
        </p:txBody>
      </p:sp>
      <p:sp>
        <p:nvSpPr>
          <p:cNvPr id="183" name="Rectangle 182"/>
          <p:cNvSpPr/>
          <p:nvPr/>
        </p:nvSpPr>
        <p:spPr bwMode="auto">
          <a:xfrm>
            <a:off x="4918018" y="5412007"/>
            <a:ext cx="553982" cy="3119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Arial Narrow" panose="020B0606020202030204" pitchFamily="34" charset="0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251520" y="2770059"/>
            <a:ext cx="8640960" cy="1019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6371935" y="3061931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Core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7728894" y="3069134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3" name="Oval 292"/>
          <p:cNvSpPr/>
          <p:nvPr/>
        </p:nvSpPr>
        <p:spPr bwMode="auto">
          <a:xfrm>
            <a:off x="4145257" y="314880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4002382" y="2844000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5" name="Straight Connector 294"/>
          <p:cNvCxnSpPr/>
          <p:nvPr/>
        </p:nvCxnSpPr>
        <p:spPr bwMode="auto">
          <a:xfrm flipV="1">
            <a:off x="1476664" y="3204000"/>
            <a:ext cx="4895336" cy="13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6" name="Straight Connector 295"/>
          <p:cNvCxnSpPr/>
          <p:nvPr/>
        </p:nvCxnSpPr>
        <p:spPr bwMode="auto">
          <a:xfrm>
            <a:off x="1476664" y="3451731"/>
            <a:ext cx="96714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97" name="Group 95"/>
          <p:cNvGrpSpPr/>
          <p:nvPr/>
        </p:nvGrpSpPr>
        <p:grpSpPr>
          <a:xfrm>
            <a:off x="1693884" y="3376800"/>
            <a:ext cx="445956" cy="426422"/>
            <a:chOff x="1524000" y="2209800"/>
            <a:chExt cx="445956" cy="426422"/>
          </a:xfrm>
        </p:grpSpPr>
        <p:sp>
          <p:nvSpPr>
            <p:cNvPr id="308" name="Oval 307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9" name="TextBox 308"/>
            <p:cNvSpPr txBox="1"/>
            <p:nvPr/>
          </p:nvSpPr>
          <p:spPr>
            <a:xfrm>
              <a:off x="1524000" y="2297668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98" name="Straight Connector 297"/>
          <p:cNvCxnSpPr/>
          <p:nvPr/>
        </p:nvCxnSpPr>
        <p:spPr bwMode="auto">
          <a:xfrm>
            <a:off x="3942000" y="3474000"/>
            <a:ext cx="243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9" name="Straight Connector 298"/>
          <p:cNvCxnSpPr>
            <a:stCxn id="291" idx="3"/>
            <a:endCxn id="292" idx="1"/>
          </p:cNvCxnSpPr>
          <p:nvPr/>
        </p:nvCxnSpPr>
        <p:spPr bwMode="auto">
          <a:xfrm>
            <a:off x="6957000" y="3354464"/>
            <a:ext cx="771894" cy="72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00" name="Group 95"/>
          <p:cNvGrpSpPr/>
          <p:nvPr/>
        </p:nvGrpSpPr>
        <p:grpSpPr>
          <a:xfrm>
            <a:off x="3987000" y="3368647"/>
            <a:ext cx="445956" cy="426422"/>
            <a:chOff x="1524000" y="2209800"/>
            <a:chExt cx="445956" cy="426422"/>
          </a:xfrm>
        </p:grpSpPr>
        <p:sp>
          <p:nvSpPr>
            <p:cNvPr id="306" name="Oval 305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1524000" y="2297668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1" name="TextBox 300"/>
          <p:cNvSpPr txBox="1"/>
          <p:nvPr/>
        </p:nvSpPr>
        <p:spPr>
          <a:xfrm>
            <a:off x="216991" y="2724751"/>
            <a:ext cx="2690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OmniRAN Architecture</a:t>
            </a:r>
          </a:p>
        </p:txBody>
      </p:sp>
      <p:sp>
        <p:nvSpPr>
          <p:cNvPr id="302" name="Rectangle 301"/>
          <p:cNvSpPr/>
          <p:nvPr/>
        </p:nvSpPr>
        <p:spPr bwMode="auto">
          <a:xfrm>
            <a:off x="2232000" y="3072103"/>
            <a:ext cx="1710000" cy="574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AN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303" name="Straight Connector 302"/>
          <p:cNvCxnSpPr/>
          <p:nvPr/>
        </p:nvCxnSpPr>
        <p:spPr bwMode="auto">
          <a:xfrm>
            <a:off x="2232000" y="3215585"/>
            <a:ext cx="288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04" name="Rectangle 303"/>
          <p:cNvSpPr/>
          <p:nvPr/>
        </p:nvSpPr>
        <p:spPr bwMode="auto">
          <a:xfrm>
            <a:off x="837000" y="3068915"/>
            <a:ext cx="765000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STA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5201935" y="3069000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>
                <a:latin typeface="+mn-lt"/>
              </a:rPr>
              <a:t>GW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3641010" y="5447001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tunnel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4387697" y="5409000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997000" y="5409000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5486010" y="5447001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tunnel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2997000" y="5409000"/>
            <a:ext cx="1935000" cy="315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25" name="组合 424"/>
          <p:cNvGrpSpPr/>
          <p:nvPr/>
        </p:nvGrpSpPr>
        <p:grpSpPr>
          <a:xfrm>
            <a:off x="746575" y="1539001"/>
            <a:ext cx="7650076" cy="891684"/>
            <a:chOff x="746575" y="1539001"/>
            <a:chExt cx="7650076" cy="891684"/>
          </a:xfrm>
        </p:grpSpPr>
        <p:grpSp>
          <p:nvGrpSpPr>
            <p:cNvPr id="426" name="组合 194"/>
            <p:cNvGrpSpPr/>
            <p:nvPr/>
          </p:nvGrpSpPr>
          <p:grpSpPr>
            <a:xfrm>
              <a:off x="746575" y="1539001"/>
              <a:ext cx="7650076" cy="855000"/>
              <a:chOff x="746575" y="1539001"/>
              <a:chExt cx="7650076" cy="855000"/>
            </a:xfrm>
          </p:grpSpPr>
          <p:grpSp>
            <p:nvGrpSpPr>
              <p:cNvPr id="433" name="Group 92"/>
              <p:cNvGrpSpPr>
                <a:grpSpLocks/>
              </p:cNvGrpSpPr>
              <p:nvPr/>
            </p:nvGrpSpPr>
            <p:grpSpPr bwMode="auto">
              <a:xfrm>
                <a:off x="2228762" y="1539001"/>
                <a:ext cx="1758238" cy="855000"/>
                <a:chOff x="2124075" y="4445726"/>
                <a:chExt cx="1000125" cy="990600"/>
              </a:xfrm>
            </p:grpSpPr>
            <p:sp>
              <p:nvSpPr>
                <p:cNvPr id="510" name="AutoShape 154"/>
                <p:cNvSpPr>
                  <a:spLocks noChangeArrowheads="1"/>
                </p:cNvSpPr>
                <p:nvPr/>
              </p:nvSpPr>
              <p:spPr bwMode="auto">
                <a:xfrm>
                  <a:off x="2124075" y="4445726"/>
                  <a:ext cx="1000125" cy="990600"/>
                </a:xfrm>
                <a:prstGeom prst="flowChartAlternateProcess">
                  <a:avLst/>
                </a:prstGeom>
                <a:solidFill>
                  <a:srgbClr val="A7E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anchor="ctr"/>
                <a:lstStyle/>
                <a:p>
                  <a:endParaRPr lang="en-US" sz="1600">
                    <a:cs typeface="Arial" pitchFamily="34" charset="0"/>
                  </a:endParaRPr>
                </a:p>
              </p:txBody>
            </p:sp>
            <p:sp>
              <p:nvSpPr>
                <p:cNvPr id="511" name="Rectangle 187"/>
                <p:cNvSpPr>
                  <a:spLocks noChangeArrowheads="1"/>
                </p:cNvSpPr>
                <p:nvPr/>
              </p:nvSpPr>
              <p:spPr bwMode="auto">
                <a:xfrm>
                  <a:off x="2182812" y="4495800"/>
                  <a:ext cx="863600" cy="838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Ctr="1"/>
                <a:lstStyle/>
                <a:p>
                  <a:pPr algn="ctr" eaLnBrk="0" hangingPunct="0">
                    <a:lnSpc>
                      <a:spcPct val="90000"/>
                    </a:lnSpc>
                  </a:pPr>
                  <a:r>
                    <a:rPr lang="de-DE" sz="1600" dirty="0" smtClean="0">
                      <a:cs typeface="Arial" pitchFamily="34" charset="0"/>
                    </a:rPr>
                    <a:t>WLAN</a:t>
                  </a:r>
                  <a:endParaRPr lang="en-US" sz="1600" dirty="0">
                    <a:cs typeface="Arial" pitchFamily="34" charset="0"/>
                  </a:endParaRPr>
                </a:p>
              </p:txBody>
            </p:sp>
            <p:pic>
              <p:nvPicPr>
                <p:cNvPr id="512" name="Picture 95" descr="Wireless Gateway.png"/>
                <p:cNvPicPr>
                  <a:picLocks noChangeAspect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2411760" y="4710893"/>
                  <a:ext cx="180020" cy="1582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513" name="Picture 96" descr="Wireless Gateway.pn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726795" y="4824155"/>
                  <a:ext cx="270030" cy="2374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514" name="Picture 97" descr="Wireless Gateway.png"/>
                <p:cNvPicPr>
                  <a:picLocks noChangeAspect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2186735" y="4869160"/>
                  <a:ext cx="512022" cy="4501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434" name="Rounded Rectangle 257"/>
              <p:cNvSpPr/>
              <p:nvPr/>
            </p:nvSpPr>
            <p:spPr bwMode="auto">
              <a:xfrm>
                <a:off x="7569069" y="1585005"/>
                <a:ext cx="827582" cy="785730"/>
              </a:xfrm>
              <a:prstGeom prst="roundRect">
                <a:avLst>
                  <a:gd name="adj" fmla="val 12403"/>
                </a:avLst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35" name="AutoShape 11"/>
              <p:cNvSpPr>
                <a:spLocks noChangeArrowheads="1"/>
              </p:cNvSpPr>
              <p:nvPr/>
            </p:nvSpPr>
            <p:spPr bwMode="auto">
              <a:xfrm>
                <a:off x="746575" y="1585006"/>
                <a:ext cx="881834" cy="785730"/>
              </a:xfrm>
              <a:prstGeom prst="flowChartAlternateProcess">
                <a:avLst/>
              </a:prstGeom>
              <a:solidFill>
                <a:srgbClr val="6DC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dirty="0"/>
              </a:p>
            </p:txBody>
          </p:sp>
          <p:sp>
            <p:nvSpPr>
              <p:cNvPr id="436" name="AutoShape 13"/>
              <p:cNvSpPr>
                <a:spLocks noChangeArrowheads="1"/>
              </p:cNvSpPr>
              <p:nvPr/>
            </p:nvSpPr>
            <p:spPr bwMode="auto">
              <a:xfrm>
                <a:off x="5247000" y="1585005"/>
                <a:ext cx="1665000" cy="78573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dirty="0"/>
              </a:p>
            </p:txBody>
          </p:sp>
          <p:sp>
            <p:nvSpPr>
              <p:cNvPr id="437" name="Freeform 14"/>
              <p:cNvSpPr>
                <a:spLocks/>
              </p:cNvSpPr>
              <p:nvPr/>
            </p:nvSpPr>
            <p:spPr bwMode="auto">
              <a:xfrm>
                <a:off x="5823848" y="1988865"/>
                <a:ext cx="560632" cy="1479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dirty="0"/>
              </a:p>
            </p:txBody>
          </p:sp>
          <p:sp>
            <p:nvSpPr>
              <p:cNvPr id="438" name="Line 20"/>
              <p:cNvSpPr>
                <a:spLocks noChangeShapeType="1"/>
              </p:cNvSpPr>
              <p:nvPr/>
            </p:nvSpPr>
            <p:spPr bwMode="auto">
              <a:xfrm flipV="1">
                <a:off x="3762000" y="2194885"/>
                <a:ext cx="4026179" cy="1911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439" name="AutoShape 22"/>
              <p:cNvSpPr>
                <a:spLocks noChangeArrowheads="1"/>
              </p:cNvSpPr>
              <p:nvPr/>
            </p:nvSpPr>
            <p:spPr bwMode="auto">
              <a:xfrm>
                <a:off x="5630371" y="1776848"/>
                <a:ext cx="360362" cy="260331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 dirty="0">
                  <a:ea typeface="ＭＳ Ｐゴシック" pitchFamily="34" charset="-128"/>
                </a:endParaRPr>
              </a:p>
            </p:txBody>
          </p:sp>
          <p:pic>
            <p:nvPicPr>
              <p:cNvPr id="440" name="Picture 23" descr="x_big_image2"/>
              <p:cNvPicPr>
                <a:picLocks noChangeAspect="1" noChangeArrowheads="1"/>
              </p:cNvPicPr>
              <p:nvPr/>
            </p:nvPicPr>
            <p:blipFill>
              <a:blip r:embed="rId5">
                <a:lum bright="10000" contrast="40000"/>
              </a:blip>
              <a:srcRect/>
              <a:stretch>
                <a:fillRect/>
              </a:stretch>
            </p:blipFill>
            <p:spPr bwMode="auto">
              <a:xfrm>
                <a:off x="849023" y="1806295"/>
                <a:ext cx="548641" cy="584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441" name="Group 53"/>
              <p:cNvGrpSpPr>
                <a:grpSpLocks noChangeAspect="1"/>
              </p:cNvGrpSpPr>
              <p:nvPr/>
            </p:nvGrpSpPr>
            <p:grpSpPr bwMode="auto">
              <a:xfrm flipH="1">
                <a:off x="2390724" y="1617452"/>
                <a:ext cx="206807" cy="249108"/>
                <a:chOff x="5" y="2480"/>
                <a:chExt cx="237" cy="430"/>
              </a:xfrm>
            </p:grpSpPr>
            <p:grpSp>
              <p:nvGrpSpPr>
                <p:cNvPr id="483" name="Group 54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487" name="Group 5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495" name="Group 5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503" name="Line 5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504" name="Line 5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505" name="Line 5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506" name="Line 60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507" name="Line 6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508" name="Line 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509" name="Line 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</p:grpSp>
                <p:sp>
                  <p:nvSpPr>
                    <p:cNvPr id="496" name="Line 6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497" name="Line 6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498" name="Line 66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499" name="Line 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500" name="Line 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501" name="Line 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502" name="Line 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</p:grpSp>
              <p:grpSp>
                <p:nvGrpSpPr>
                  <p:cNvPr id="488" name="Group 7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490" name="Line 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491" name="Line 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492" name="Line 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493" name="Line 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494" name="Line 7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</p:grpSp>
              <p:sp>
                <p:nvSpPr>
                  <p:cNvPr id="489" name="Oval 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84" name="Arc 78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85" name="Arc 79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86" name="Arc 80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442" name="Group 85"/>
              <p:cNvGrpSpPr>
                <a:grpSpLocks/>
              </p:cNvGrpSpPr>
              <p:nvPr/>
            </p:nvGrpSpPr>
            <p:grpSpPr bwMode="auto">
              <a:xfrm>
                <a:off x="7749244" y="1784444"/>
                <a:ext cx="269875" cy="460375"/>
                <a:chOff x="4120" y="2308"/>
                <a:chExt cx="305" cy="415"/>
              </a:xfrm>
            </p:grpSpPr>
            <p:sp>
              <p:nvSpPr>
                <p:cNvPr id="472" name="Freeform 86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73" name="Rectangle 87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74" name="Oval 88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grpSp>
              <p:nvGrpSpPr>
                <p:cNvPr id="475" name="Group 89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79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480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481" name="Line 9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482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76" name="Freeform 94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77" name="Oval 95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78" name="Oval 96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443" name="Group 109"/>
              <p:cNvGrpSpPr>
                <a:grpSpLocks/>
              </p:cNvGrpSpPr>
              <p:nvPr/>
            </p:nvGrpSpPr>
            <p:grpSpPr bwMode="auto">
              <a:xfrm>
                <a:off x="7974114" y="1857159"/>
                <a:ext cx="269875" cy="460375"/>
                <a:chOff x="4120" y="2308"/>
                <a:chExt cx="305" cy="415"/>
              </a:xfrm>
            </p:grpSpPr>
            <p:sp>
              <p:nvSpPr>
                <p:cNvPr id="461" name="Freeform 110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62" name="Rectangle 111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63" name="Oval 112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grpSp>
              <p:nvGrpSpPr>
                <p:cNvPr id="464" name="Group 113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68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469" name="Line 1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470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471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65" name="Freeform 118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66" name="Oval 119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67" name="Oval 120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444" name="Group 122"/>
              <p:cNvGrpSpPr>
                <a:grpSpLocks/>
              </p:cNvGrpSpPr>
              <p:nvPr/>
            </p:nvGrpSpPr>
            <p:grpSpPr bwMode="auto">
              <a:xfrm>
                <a:off x="6264420" y="1722144"/>
                <a:ext cx="269875" cy="390062"/>
                <a:chOff x="4120" y="2308"/>
                <a:chExt cx="305" cy="415"/>
              </a:xfrm>
            </p:grpSpPr>
            <p:sp>
              <p:nvSpPr>
                <p:cNvPr id="450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51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52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grpSp>
              <p:nvGrpSpPr>
                <p:cNvPr id="453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57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458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459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460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54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55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56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pic>
            <p:nvPicPr>
              <p:cNvPr id="445" name="Picture 29"/>
              <p:cNvPicPr>
                <a:picLocks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5868816" y="2076750"/>
                <a:ext cx="478302" cy="23210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446" name="Text Box 82"/>
              <p:cNvSpPr txBox="1">
                <a:spLocks noChangeArrowheads="1"/>
              </p:cNvSpPr>
              <p:nvPr/>
            </p:nvSpPr>
            <p:spPr bwMode="auto">
              <a:xfrm>
                <a:off x="1016965" y="1584930"/>
                <a:ext cx="345736" cy="2046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ctr" eaLnBrk="0" hangingPunct="0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STA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447" name="Picture 372" descr="switch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312000" y="2054506"/>
                <a:ext cx="503237" cy="252412"/>
              </a:xfrm>
              <a:prstGeom prst="rect">
                <a:avLst/>
              </a:prstGeom>
              <a:noFill/>
            </p:spPr>
          </p:pic>
          <p:sp>
            <p:nvSpPr>
              <p:cNvPr id="448" name="Text Box 82"/>
              <p:cNvSpPr txBox="1">
                <a:spLocks noChangeArrowheads="1"/>
              </p:cNvSpPr>
              <p:nvPr/>
            </p:nvSpPr>
            <p:spPr bwMode="auto">
              <a:xfrm>
                <a:off x="5855654" y="1584125"/>
                <a:ext cx="408766" cy="2046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ctr" eaLnBrk="0" hangingPunct="0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9" name="Text Box 82"/>
              <p:cNvSpPr txBox="1">
                <a:spLocks noChangeArrowheads="1"/>
              </p:cNvSpPr>
              <p:nvPr/>
            </p:nvSpPr>
            <p:spPr bwMode="auto">
              <a:xfrm>
                <a:off x="7663733" y="1584000"/>
                <a:ext cx="637996" cy="2046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ctr" eaLnBrk="0" hangingPunct="0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Service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7" name="Group 136"/>
            <p:cNvGrpSpPr>
              <a:grpSpLocks/>
            </p:cNvGrpSpPr>
            <p:nvPr/>
          </p:nvGrpSpPr>
          <p:grpSpPr bwMode="auto">
            <a:xfrm rot="7624109" flipV="1">
              <a:off x="1637518" y="1859958"/>
              <a:ext cx="603964" cy="276909"/>
              <a:chOff x="2870" y="2211"/>
              <a:chExt cx="690" cy="728"/>
            </a:xfrm>
          </p:grpSpPr>
          <p:sp>
            <p:nvSpPr>
              <p:cNvPr id="431" name="Freeform 137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32" name="Freeform 138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428" name="Group 136"/>
            <p:cNvGrpSpPr>
              <a:grpSpLocks/>
            </p:cNvGrpSpPr>
            <p:nvPr/>
          </p:nvGrpSpPr>
          <p:grpSpPr bwMode="auto">
            <a:xfrm rot="7624109" flipV="1">
              <a:off x="1655314" y="1971906"/>
              <a:ext cx="523369" cy="394189"/>
              <a:chOff x="2870" y="2211"/>
              <a:chExt cx="690" cy="728"/>
            </a:xfrm>
          </p:grpSpPr>
          <p:sp>
            <p:nvSpPr>
              <p:cNvPr id="429" name="Freeform 137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30" name="Freeform 138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515" name="TextBox 514"/>
          <p:cNvSpPr txBox="1"/>
          <p:nvPr/>
        </p:nvSpPr>
        <p:spPr>
          <a:xfrm>
            <a:off x="6005287" y="5447001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GTP-U</a:t>
            </a:r>
            <a:endParaRPr lang="en-US" dirty="0"/>
          </a:p>
        </p:txBody>
      </p:sp>
      <p:sp>
        <p:nvSpPr>
          <p:cNvPr id="516" name="TextBox 515"/>
          <p:cNvSpPr txBox="1"/>
          <p:nvPr/>
        </p:nvSpPr>
        <p:spPr>
          <a:xfrm>
            <a:off x="4887000" y="5447001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GTP-U</a:t>
            </a:r>
            <a:endParaRPr lang="en-US" dirty="0"/>
          </a:p>
        </p:txBody>
      </p:sp>
      <p:sp>
        <p:nvSpPr>
          <p:cNvPr id="186" name="Rectangle 185"/>
          <p:cNvSpPr/>
          <p:nvPr/>
        </p:nvSpPr>
        <p:spPr bwMode="auto">
          <a:xfrm>
            <a:off x="4932000" y="5409000"/>
            <a:ext cx="1665000" cy="315000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7" name="TextBox 516"/>
          <p:cNvSpPr txBox="1"/>
          <p:nvPr/>
        </p:nvSpPr>
        <p:spPr>
          <a:xfrm>
            <a:off x="4532184" y="5447001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j-lt"/>
              </a:rPr>
              <a:t>?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18" name="TextBox 517"/>
          <p:cNvSpPr txBox="1"/>
          <p:nvPr/>
        </p:nvSpPr>
        <p:spPr>
          <a:xfrm>
            <a:off x="3122756" y="5454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j-lt"/>
              </a:rPr>
              <a:t>?</a:t>
            </a: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80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Protocol Stacks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07000" y="4149000"/>
            <a:ext cx="8640000" cy="405000"/>
          </a:xfrm>
        </p:spPr>
        <p:txBody>
          <a:bodyPr vert="horz">
            <a:normAutofit lnSpcReduction="10000"/>
          </a:bodyPr>
          <a:lstStyle/>
          <a:p>
            <a:pPr marL="0" indent="0">
              <a:buNone/>
            </a:pPr>
            <a:r>
              <a:rPr lang="en-US" sz="2200" dirty="0" err="1">
                <a:solidFill>
                  <a:srgbClr val="0070C0"/>
                </a:solidFill>
              </a:rPr>
              <a:t>OmniRAN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smtClean="0">
                <a:solidFill>
                  <a:srgbClr val="0070C0"/>
                </a:solidFill>
              </a:rPr>
              <a:t>Control Plane Protocol Stack</a:t>
            </a:r>
            <a:endParaRPr lang="en-US" sz="2200" dirty="0">
              <a:solidFill>
                <a:srgbClr val="0070C0"/>
              </a:solidFill>
            </a:endParaRPr>
          </a:p>
        </p:txBody>
      </p:sp>
      <p:sp>
        <p:nvSpPr>
          <p:cNvPr id="310" name="Rectangle 309"/>
          <p:cNvSpPr/>
          <p:nvPr/>
        </p:nvSpPr>
        <p:spPr bwMode="auto">
          <a:xfrm>
            <a:off x="251520" y="4734000"/>
            <a:ext cx="8640960" cy="172199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49022" y="6296694"/>
            <a:ext cx="2147977" cy="102306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997000" y="6310802"/>
            <a:ext cx="1890000" cy="88198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829866" y="5409000"/>
            <a:ext cx="708533" cy="5989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29867" y="6007904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29867" y="5122402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C-Signal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50614" y="5409000"/>
            <a:ext cx="544303" cy="5989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450614" y="6007904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2994918" y="5708621"/>
            <a:ext cx="542082" cy="29290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2994915" y="6005846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6030948" y="5415512"/>
            <a:ext cx="544304" cy="3088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4824737" y="6303071"/>
            <a:ext cx="1772263" cy="90874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6437594" y="6305129"/>
            <a:ext cx="1930051" cy="8881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4382471" y="5723281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4382471" y="6012019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4926775" y="5723282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IP/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UDP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4926772" y="6009962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r>
              <a:rPr lang="en-US" dirty="0" smtClean="0">
                <a:latin typeface="Arial Narrow" panose="020B0606020202030204" pitchFamily="34" charset="0"/>
              </a:rPr>
              <a:t>/</a:t>
            </a: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6035699" y="5724391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IP/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UDP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6035699" y="6013129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r>
              <a:rPr lang="en-US" dirty="0" smtClean="0">
                <a:latin typeface="Arial Narrow" panose="020B0606020202030204" pitchFamily="34" charset="0"/>
              </a:rPr>
              <a:t>/</a:t>
            </a: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580003" y="5409000"/>
            <a:ext cx="542082" cy="5977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580000" y="6011071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972000" y="6392001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STA</a:t>
            </a:r>
            <a:endParaRPr lang="en-US" b="1" dirty="0"/>
          </a:p>
        </p:txBody>
      </p:sp>
      <p:sp>
        <p:nvSpPr>
          <p:cNvPr id="179" name="TextBox 178"/>
          <p:cNvSpPr txBox="1"/>
          <p:nvPr/>
        </p:nvSpPr>
        <p:spPr>
          <a:xfrm>
            <a:off x="2787150" y="639200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180" name="TextBox 179"/>
          <p:cNvSpPr txBox="1"/>
          <p:nvPr/>
        </p:nvSpPr>
        <p:spPr>
          <a:xfrm>
            <a:off x="4704287" y="6392001"/>
            <a:ext cx="542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WAC</a:t>
            </a:r>
            <a:endParaRPr lang="en-US" b="1" dirty="0"/>
          </a:p>
        </p:txBody>
      </p:sp>
      <p:sp>
        <p:nvSpPr>
          <p:cNvPr id="181" name="TextBox 180"/>
          <p:cNvSpPr txBox="1"/>
          <p:nvPr/>
        </p:nvSpPr>
        <p:spPr>
          <a:xfrm>
            <a:off x="6300935" y="6392001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CTRL</a:t>
            </a:r>
            <a:endParaRPr lang="en-US" b="1" dirty="0"/>
          </a:p>
        </p:txBody>
      </p:sp>
      <p:sp>
        <p:nvSpPr>
          <p:cNvPr id="182" name="TextBox 181"/>
          <p:cNvSpPr txBox="1"/>
          <p:nvPr/>
        </p:nvSpPr>
        <p:spPr>
          <a:xfrm>
            <a:off x="7616133" y="6392001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APP-</a:t>
            </a:r>
            <a:r>
              <a:rPr lang="en-US" b="1" dirty="0" err="1" smtClean="0"/>
              <a:t>SVR</a:t>
            </a:r>
            <a:endParaRPr lang="en-US" b="1" dirty="0"/>
          </a:p>
        </p:txBody>
      </p:sp>
      <p:sp>
        <p:nvSpPr>
          <p:cNvPr id="183" name="Rectangle 182"/>
          <p:cNvSpPr/>
          <p:nvPr/>
        </p:nvSpPr>
        <p:spPr bwMode="auto">
          <a:xfrm>
            <a:off x="4918018" y="5412007"/>
            <a:ext cx="553982" cy="3119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Arial Narrow" panose="020B0606020202030204" pitchFamily="34" charset="0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4932000" y="5409000"/>
            <a:ext cx="1620000" cy="315000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251520" y="2770059"/>
            <a:ext cx="8640960" cy="1019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6371935" y="3061931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Core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7728894" y="3069134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3" name="Oval 292"/>
          <p:cNvSpPr/>
          <p:nvPr/>
        </p:nvSpPr>
        <p:spPr bwMode="auto">
          <a:xfrm>
            <a:off x="4145257" y="314880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4002382" y="2844000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5" name="Straight Connector 294"/>
          <p:cNvCxnSpPr/>
          <p:nvPr/>
        </p:nvCxnSpPr>
        <p:spPr bwMode="auto">
          <a:xfrm flipV="1">
            <a:off x="1476664" y="3204000"/>
            <a:ext cx="4895336" cy="13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6" name="Straight Connector 295"/>
          <p:cNvCxnSpPr/>
          <p:nvPr/>
        </p:nvCxnSpPr>
        <p:spPr bwMode="auto">
          <a:xfrm>
            <a:off x="1476664" y="3451731"/>
            <a:ext cx="96714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7" name="Group 95"/>
          <p:cNvGrpSpPr/>
          <p:nvPr/>
        </p:nvGrpSpPr>
        <p:grpSpPr>
          <a:xfrm>
            <a:off x="1693884" y="3376800"/>
            <a:ext cx="445956" cy="426422"/>
            <a:chOff x="1524000" y="2209800"/>
            <a:chExt cx="445956" cy="426422"/>
          </a:xfrm>
        </p:grpSpPr>
        <p:sp>
          <p:nvSpPr>
            <p:cNvPr id="308" name="Oval 307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9" name="TextBox 308"/>
            <p:cNvSpPr txBox="1"/>
            <p:nvPr/>
          </p:nvSpPr>
          <p:spPr>
            <a:xfrm>
              <a:off x="1524000" y="2297668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98" name="Straight Connector 297"/>
          <p:cNvCxnSpPr/>
          <p:nvPr/>
        </p:nvCxnSpPr>
        <p:spPr bwMode="auto">
          <a:xfrm>
            <a:off x="3942000" y="3474000"/>
            <a:ext cx="243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9" name="Straight Connector 298"/>
          <p:cNvCxnSpPr>
            <a:stCxn id="291" idx="3"/>
            <a:endCxn id="292" idx="1"/>
          </p:cNvCxnSpPr>
          <p:nvPr/>
        </p:nvCxnSpPr>
        <p:spPr bwMode="auto">
          <a:xfrm>
            <a:off x="6957000" y="3354464"/>
            <a:ext cx="771894" cy="72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8" name="Group 95"/>
          <p:cNvGrpSpPr/>
          <p:nvPr/>
        </p:nvGrpSpPr>
        <p:grpSpPr>
          <a:xfrm>
            <a:off x="3987000" y="3368647"/>
            <a:ext cx="445956" cy="426422"/>
            <a:chOff x="1524000" y="2209800"/>
            <a:chExt cx="445956" cy="426422"/>
          </a:xfrm>
        </p:grpSpPr>
        <p:sp>
          <p:nvSpPr>
            <p:cNvPr id="306" name="Oval 305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1524000" y="2297668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1" name="TextBox 300"/>
          <p:cNvSpPr txBox="1"/>
          <p:nvPr/>
        </p:nvSpPr>
        <p:spPr>
          <a:xfrm>
            <a:off x="216991" y="2724751"/>
            <a:ext cx="2690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OmniRAN Architecture</a:t>
            </a:r>
          </a:p>
        </p:txBody>
      </p:sp>
      <p:sp>
        <p:nvSpPr>
          <p:cNvPr id="302" name="Rectangle 301"/>
          <p:cNvSpPr/>
          <p:nvPr/>
        </p:nvSpPr>
        <p:spPr bwMode="auto">
          <a:xfrm>
            <a:off x="2232000" y="3072103"/>
            <a:ext cx="1710000" cy="574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AN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303" name="Straight Connector 302"/>
          <p:cNvCxnSpPr/>
          <p:nvPr/>
        </p:nvCxnSpPr>
        <p:spPr bwMode="auto">
          <a:xfrm>
            <a:off x="2232000" y="3215585"/>
            <a:ext cx="288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04" name="Rectangle 303"/>
          <p:cNvSpPr/>
          <p:nvPr/>
        </p:nvSpPr>
        <p:spPr bwMode="auto">
          <a:xfrm>
            <a:off x="837000" y="3068915"/>
            <a:ext cx="765000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STA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5201935" y="3069000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>
                <a:latin typeface="+mn-lt"/>
              </a:rPr>
              <a:t>GW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3641010" y="5447001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tunnel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4387697" y="5409000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?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997000" y="5409000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</a:rPr>
              <a:t>?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5486010" y="5447001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tunnel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2997000" y="5409000"/>
            <a:ext cx="1935000" cy="315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6023468" y="5113833"/>
            <a:ext cx="573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5967000" y="5113833"/>
            <a:ext cx="708532" cy="29516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C-Signal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4403468" y="5113833"/>
            <a:ext cx="106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4347000" y="5113833"/>
            <a:ext cx="1125000" cy="29516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C-Signal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2457000" y="5113833"/>
            <a:ext cx="106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412000" y="5113833"/>
            <a:ext cx="1125000" cy="29516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C-Signal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  <p:grpSp>
        <p:nvGrpSpPr>
          <p:cNvPr id="406" name="组合 405"/>
          <p:cNvGrpSpPr/>
          <p:nvPr/>
        </p:nvGrpSpPr>
        <p:grpSpPr>
          <a:xfrm>
            <a:off x="746575" y="1539001"/>
            <a:ext cx="7650076" cy="891684"/>
            <a:chOff x="746575" y="1539001"/>
            <a:chExt cx="7650076" cy="891684"/>
          </a:xfrm>
        </p:grpSpPr>
        <p:grpSp>
          <p:nvGrpSpPr>
            <p:cNvPr id="195" name="组合 194"/>
            <p:cNvGrpSpPr/>
            <p:nvPr/>
          </p:nvGrpSpPr>
          <p:grpSpPr>
            <a:xfrm>
              <a:off x="746575" y="1539001"/>
              <a:ext cx="7650076" cy="855000"/>
              <a:chOff x="746575" y="1539001"/>
              <a:chExt cx="7650076" cy="855000"/>
            </a:xfrm>
          </p:grpSpPr>
          <p:grpSp>
            <p:nvGrpSpPr>
              <p:cNvPr id="196" name="Group 92"/>
              <p:cNvGrpSpPr>
                <a:grpSpLocks/>
              </p:cNvGrpSpPr>
              <p:nvPr/>
            </p:nvGrpSpPr>
            <p:grpSpPr bwMode="auto">
              <a:xfrm>
                <a:off x="2228762" y="1539001"/>
                <a:ext cx="1758238" cy="855000"/>
                <a:chOff x="2124075" y="4445726"/>
                <a:chExt cx="1000125" cy="990600"/>
              </a:xfrm>
            </p:grpSpPr>
            <p:sp>
              <p:nvSpPr>
                <p:cNvPr id="387" name="AutoShape 154"/>
                <p:cNvSpPr>
                  <a:spLocks noChangeArrowheads="1"/>
                </p:cNvSpPr>
                <p:nvPr/>
              </p:nvSpPr>
              <p:spPr bwMode="auto">
                <a:xfrm>
                  <a:off x="2124075" y="4445726"/>
                  <a:ext cx="1000125" cy="990600"/>
                </a:xfrm>
                <a:prstGeom prst="flowChartAlternateProcess">
                  <a:avLst/>
                </a:prstGeom>
                <a:solidFill>
                  <a:srgbClr val="A7E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anchor="ctr"/>
                <a:lstStyle/>
                <a:p>
                  <a:endParaRPr lang="en-US" sz="1600">
                    <a:cs typeface="Arial" pitchFamily="34" charset="0"/>
                  </a:endParaRPr>
                </a:p>
              </p:txBody>
            </p:sp>
            <p:sp>
              <p:nvSpPr>
                <p:cNvPr id="402" name="Rectangle 187"/>
                <p:cNvSpPr>
                  <a:spLocks noChangeArrowheads="1"/>
                </p:cNvSpPr>
                <p:nvPr/>
              </p:nvSpPr>
              <p:spPr bwMode="auto">
                <a:xfrm>
                  <a:off x="2182812" y="4495800"/>
                  <a:ext cx="863600" cy="838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Ctr="1"/>
                <a:lstStyle/>
                <a:p>
                  <a:pPr algn="ctr" eaLnBrk="0" hangingPunct="0">
                    <a:lnSpc>
                      <a:spcPct val="90000"/>
                    </a:lnSpc>
                  </a:pPr>
                  <a:r>
                    <a:rPr lang="de-DE" sz="1600" dirty="0" smtClean="0">
                      <a:cs typeface="Arial" pitchFamily="34" charset="0"/>
                    </a:rPr>
                    <a:t>WLAN</a:t>
                  </a:r>
                  <a:endParaRPr lang="en-US" sz="1600" dirty="0">
                    <a:cs typeface="Arial" pitchFamily="34" charset="0"/>
                  </a:endParaRPr>
                </a:p>
              </p:txBody>
            </p:sp>
            <p:pic>
              <p:nvPicPr>
                <p:cNvPr id="403" name="Picture 95" descr="Wireless Gateway.png"/>
                <p:cNvPicPr>
                  <a:picLocks noChangeAspect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2411760" y="4710893"/>
                  <a:ext cx="180020" cy="1582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4" name="Picture 96" descr="Wireless Gateway.pn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726795" y="4824155"/>
                  <a:ext cx="270030" cy="2374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5" name="Picture 97" descr="Wireless Gateway.png"/>
                <p:cNvPicPr>
                  <a:picLocks noChangeAspect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2186735" y="4869160"/>
                  <a:ext cx="512022" cy="4501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197" name="Rounded Rectangle 257"/>
              <p:cNvSpPr/>
              <p:nvPr/>
            </p:nvSpPr>
            <p:spPr bwMode="auto">
              <a:xfrm>
                <a:off x="7569069" y="1585005"/>
                <a:ext cx="827582" cy="785730"/>
              </a:xfrm>
              <a:prstGeom prst="roundRect">
                <a:avLst>
                  <a:gd name="adj" fmla="val 12403"/>
                </a:avLst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98" name="AutoShape 11"/>
              <p:cNvSpPr>
                <a:spLocks noChangeArrowheads="1"/>
              </p:cNvSpPr>
              <p:nvPr/>
            </p:nvSpPr>
            <p:spPr bwMode="auto">
              <a:xfrm>
                <a:off x="746575" y="1585006"/>
                <a:ext cx="881834" cy="785730"/>
              </a:xfrm>
              <a:prstGeom prst="flowChartAlternateProcess">
                <a:avLst/>
              </a:prstGeom>
              <a:solidFill>
                <a:srgbClr val="6DC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dirty="0"/>
              </a:p>
            </p:txBody>
          </p:sp>
          <p:sp>
            <p:nvSpPr>
              <p:cNvPr id="199" name="AutoShape 13"/>
              <p:cNvSpPr>
                <a:spLocks noChangeArrowheads="1"/>
              </p:cNvSpPr>
              <p:nvPr/>
            </p:nvSpPr>
            <p:spPr bwMode="auto">
              <a:xfrm>
                <a:off x="5247000" y="1585005"/>
                <a:ext cx="1665000" cy="78573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dirty="0"/>
              </a:p>
            </p:txBody>
          </p:sp>
          <p:sp>
            <p:nvSpPr>
              <p:cNvPr id="200" name="Freeform 14"/>
              <p:cNvSpPr>
                <a:spLocks/>
              </p:cNvSpPr>
              <p:nvPr/>
            </p:nvSpPr>
            <p:spPr bwMode="auto">
              <a:xfrm>
                <a:off x="5823848" y="1988865"/>
                <a:ext cx="560632" cy="1479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dirty="0"/>
              </a:p>
            </p:txBody>
          </p:sp>
          <p:sp>
            <p:nvSpPr>
              <p:cNvPr id="201" name="Line 20"/>
              <p:cNvSpPr>
                <a:spLocks noChangeShapeType="1"/>
              </p:cNvSpPr>
              <p:nvPr/>
            </p:nvSpPr>
            <p:spPr bwMode="auto">
              <a:xfrm flipV="1">
                <a:off x="3762000" y="2194885"/>
                <a:ext cx="4026179" cy="1911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02" name="AutoShape 22"/>
              <p:cNvSpPr>
                <a:spLocks noChangeArrowheads="1"/>
              </p:cNvSpPr>
              <p:nvPr/>
            </p:nvSpPr>
            <p:spPr bwMode="auto">
              <a:xfrm>
                <a:off x="5630371" y="1776848"/>
                <a:ext cx="360362" cy="260331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 dirty="0">
                  <a:ea typeface="ＭＳ Ｐゴシック" pitchFamily="34" charset="-128"/>
                </a:endParaRPr>
              </a:p>
            </p:txBody>
          </p:sp>
          <p:pic>
            <p:nvPicPr>
              <p:cNvPr id="203" name="Picture 23" descr="x_big_image2"/>
              <p:cNvPicPr>
                <a:picLocks noChangeAspect="1" noChangeArrowheads="1"/>
              </p:cNvPicPr>
              <p:nvPr/>
            </p:nvPicPr>
            <p:blipFill>
              <a:blip r:embed="rId5">
                <a:lum bright="10000" contrast="40000"/>
              </a:blip>
              <a:srcRect/>
              <a:stretch>
                <a:fillRect/>
              </a:stretch>
            </p:blipFill>
            <p:spPr bwMode="auto">
              <a:xfrm>
                <a:off x="849023" y="1806295"/>
                <a:ext cx="548641" cy="584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04" name="Group 53"/>
              <p:cNvGrpSpPr>
                <a:grpSpLocks noChangeAspect="1"/>
              </p:cNvGrpSpPr>
              <p:nvPr/>
            </p:nvGrpSpPr>
            <p:grpSpPr bwMode="auto">
              <a:xfrm flipH="1">
                <a:off x="2390724" y="1617452"/>
                <a:ext cx="206807" cy="249108"/>
                <a:chOff x="5" y="2480"/>
                <a:chExt cx="237" cy="430"/>
              </a:xfrm>
            </p:grpSpPr>
            <p:grpSp>
              <p:nvGrpSpPr>
                <p:cNvPr id="265" name="Group 54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273" name="Group 5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285" name="Group 5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348" name="Line 5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352" name="Line 5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353" name="Line 5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360" name="Line 60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375" name="Line 6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379" name="Line 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380" name="Line 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</p:grpSp>
                <p:sp>
                  <p:nvSpPr>
                    <p:cNvPr id="297" name="Line 6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300" name="Line 6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314" name="Line 66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315" name="Line 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318" name="Line 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329" name="Line 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340" name="Line 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</p:grpSp>
              <p:grpSp>
                <p:nvGrpSpPr>
                  <p:cNvPr id="274" name="Group 7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279" name="Line 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280" name="Line 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282" name="Line 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283" name="Line 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284" name="Line 7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</p:grpSp>
              <p:sp>
                <p:nvSpPr>
                  <p:cNvPr id="275" name="Oval 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266" name="Arc 78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68" name="Arc 79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70" name="Arc 80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205" name="Group 85"/>
              <p:cNvGrpSpPr>
                <a:grpSpLocks/>
              </p:cNvGrpSpPr>
              <p:nvPr/>
            </p:nvGrpSpPr>
            <p:grpSpPr bwMode="auto">
              <a:xfrm>
                <a:off x="7749244" y="1784444"/>
                <a:ext cx="269875" cy="460375"/>
                <a:chOff x="4120" y="2308"/>
                <a:chExt cx="305" cy="415"/>
              </a:xfrm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43" name="Rectangle 87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48" name="Oval 88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grpSp>
              <p:nvGrpSpPr>
                <p:cNvPr id="254" name="Group 89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60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61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63" name="Line 9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64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255" name="Freeform 94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56" name="Oval 95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57" name="Oval 96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206" name="Group 109"/>
              <p:cNvGrpSpPr>
                <a:grpSpLocks/>
              </p:cNvGrpSpPr>
              <p:nvPr/>
            </p:nvGrpSpPr>
            <p:grpSpPr bwMode="auto">
              <a:xfrm>
                <a:off x="7974114" y="1857159"/>
                <a:ext cx="269875" cy="460375"/>
                <a:chOff x="4120" y="2308"/>
                <a:chExt cx="305" cy="415"/>
              </a:xfrm>
            </p:grpSpPr>
            <p:sp>
              <p:nvSpPr>
                <p:cNvPr id="228" name="Freeform 110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29" name="Rectangle 111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30" name="Oval 112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grpSp>
              <p:nvGrpSpPr>
                <p:cNvPr id="231" name="Group 113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35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36" name="Line 1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37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38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232" name="Freeform 118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33" name="Oval 119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34" name="Oval 120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207" name="Group 122"/>
              <p:cNvGrpSpPr>
                <a:grpSpLocks/>
              </p:cNvGrpSpPr>
              <p:nvPr/>
            </p:nvGrpSpPr>
            <p:grpSpPr bwMode="auto">
              <a:xfrm>
                <a:off x="6264420" y="1722144"/>
                <a:ext cx="269875" cy="390062"/>
                <a:chOff x="4120" y="2308"/>
                <a:chExt cx="305" cy="415"/>
              </a:xfrm>
            </p:grpSpPr>
            <p:sp>
              <p:nvSpPr>
                <p:cNvPr id="213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14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17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grpSp>
              <p:nvGrpSpPr>
                <p:cNvPr id="21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24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25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26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27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219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22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23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pic>
            <p:nvPicPr>
              <p:cNvPr id="208" name="Picture 29"/>
              <p:cNvPicPr>
                <a:picLocks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5868816" y="2076750"/>
                <a:ext cx="478302" cy="23210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09" name="Text Box 82"/>
              <p:cNvSpPr txBox="1">
                <a:spLocks noChangeArrowheads="1"/>
              </p:cNvSpPr>
              <p:nvPr/>
            </p:nvSpPr>
            <p:spPr bwMode="auto">
              <a:xfrm>
                <a:off x="1016963" y="1584930"/>
                <a:ext cx="345736" cy="2046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ctr" eaLnBrk="0" hangingPunct="0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STA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210" name="Picture 372" descr="switch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312000" y="2054506"/>
                <a:ext cx="503237" cy="252412"/>
              </a:xfrm>
              <a:prstGeom prst="rect">
                <a:avLst/>
              </a:prstGeom>
              <a:noFill/>
            </p:spPr>
          </p:pic>
          <p:sp>
            <p:nvSpPr>
              <p:cNvPr id="211" name="Text Box 82"/>
              <p:cNvSpPr txBox="1">
                <a:spLocks noChangeArrowheads="1"/>
              </p:cNvSpPr>
              <p:nvPr/>
            </p:nvSpPr>
            <p:spPr bwMode="auto">
              <a:xfrm>
                <a:off x="5855654" y="1584125"/>
                <a:ext cx="408766" cy="2046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ctr" eaLnBrk="0" hangingPunct="0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2" name="Text Box 82"/>
              <p:cNvSpPr txBox="1">
                <a:spLocks noChangeArrowheads="1"/>
              </p:cNvSpPr>
              <p:nvPr/>
            </p:nvSpPr>
            <p:spPr bwMode="auto">
              <a:xfrm>
                <a:off x="7663733" y="1584000"/>
                <a:ext cx="637996" cy="2046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ctr" eaLnBrk="0" hangingPunct="0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Service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6" name="Group 136"/>
            <p:cNvGrpSpPr>
              <a:grpSpLocks/>
            </p:cNvGrpSpPr>
            <p:nvPr/>
          </p:nvGrpSpPr>
          <p:grpSpPr bwMode="auto">
            <a:xfrm rot="7624109" flipV="1">
              <a:off x="1637518" y="1859958"/>
              <a:ext cx="603964" cy="276909"/>
              <a:chOff x="2870" y="2211"/>
              <a:chExt cx="690" cy="728"/>
            </a:xfrm>
          </p:grpSpPr>
          <p:sp>
            <p:nvSpPr>
              <p:cNvPr id="311" name="Freeform 137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2" name="Freeform 138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5" name="Group 136"/>
            <p:cNvGrpSpPr>
              <a:grpSpLocks/>
            </p:cNvGrpSpPr>
            <p:nvPr/>
          </p:nvGrpSpPr>
          <p:grpSpPr bwMode="auto">
            <a:xfrm rot="7624109" flipV="1">
              <a:off x="1655314" y="1971906"/>
              <a:ext cx="523369" cy="394189"/>
              <a:chOff x="2870" y="2211"/>
              <a:chExt cx="690" cy="728"/>
            </a:xfrm>
          </p:grpSpPr>
          <p:sp>
            <p:nvSpPr>
              <p:cNvPr id="215" name="Freeform 137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6" name="Freeform 138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407" name="TextBox 406"/>
          <p:cNvSpPr txBox="1"/>
          <p:nvPr/>
        </p:nvSpPr>
        <p:spPr>
          <a:xfrm>
            <a:off x="4888302" y="5447001"/>
            <a:ext cx="663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GTP-C</a:t>
            </a:r>
            <a:endParaRPr lang="en-US" dirty="0">
              <a:latin typeface="+mj-lt"/>
            </a:endParaRPr>
          </a:p>
        </p:txBody>
      </p:sp>
      <p:sp>
        <p:nvSpPr>
          <p:cNvPr id="408" name="TextBox 407"/>
          <p:cNvSpPr txBox="1"/>
          <p:nvPr/>
        </p:nvSpPr>
        <p:spPr>
          <a:xfrm>
            <a:off x="6013302" y="5454000"/>
            <a:ext cx="663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GTP-C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80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Protocol Stacks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07000" y="4149000"/>
            <a:ext cx="8640000" cy="405000"/>
          </a:xfrm>
        </p:spPr>
        <p:txBody>
          <a:bodyPr vert="horz">
            <a:normAutofit lnSpcReduction="10000"/>
          </a:bodyPr>
          <a:lstStyle/>
          <a:p>
            <a:pPr marL="0" indent="0">
              <a:buNone/>
            </a:pPr>
            <a:r>
              <a:rPr lang="en-US" sz="2200" dirty="0" err="1">
                <a:solidFill>
                  <a:srgbClr val="0070C0"/>
                </a:solidFill>
              </a:rPr>
              <a:t>OmniRAN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smtClean="0">
                <a:solidFill>
                  <a:srgbClr val="0070C0"/>
                </a:solidFill>
              </a:rPr>
              <a:t>Management Plane Protocol Stack</a:t>
            </a:r>
            <a:endParaRPr lang="en-US" sz="2200" dirty="0">
              <a:solidFill>
                <a:srgbClr val="0070C0"/>
              </a:solidFill>
            </a:endParaRPr>
          </a:p>
        </p:txBody>
      </p:sp>
      <p:sp>
        <p:nvSpPr>
          <p:cNvPr id="310" name="Rectangle 309"/>
          <p:cNvSpPr/>
          <p:nvPr/>
        </p:nvSpPr>
        <p:spPr bwMode="auto">
          <a:xfrm>
            <a:off x="251520" y="4734000"/>
            <a:ext cx="8640960" cy="172199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49022" y="6296694"/>
            <a:ext cx="2147977" cy="102306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997000" y="6310802"/>
            <a:ext cx="1890000" cy="88198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829866" y="5409000"/>
            <a:ext cx="708533" cy="5989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29867" y="6007904"/>
            <a:ext cx="70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50614" y="5409000"/>
            <a:ext cx="544303" cy="5989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450614" y="6007904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2994918" y="5708621"/>
            <a:ext cx="542082" cy="29290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2994915" y="6005846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6030948" y="5415512"/>
            <a:ext cx="544304" cy="3088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4824737" y="6303071"/>
            <a:ext cx="1772263" cy="90874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6437594" y="6305129"/>
            <a:ext cx="1930051" cy="8881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4382471" y="5723281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4382471" y="6012019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4926775" y="5723282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IP/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UDP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4926772" y="6009962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r>
              <a:rPr lang="en-US" dirty="0" smtClean="0">
                <a:latin typeface="Arial Narrow" panose="020B0606020202030204" pitchFamily="34" charset="0"/>
              </a:rPr>
              <a:t>/</a:t>
            </a: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6035699" y="5724391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IP/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UDP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6035699" y="6013129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r>
              <a:rPr lang="en-US" dirty="0" smtClean="0">
                <a:latin typeface="Arial Narrow" panose="020B0606020202030204" pitchFamily="34" charset="0"/>
              </a:rPr>
              <a:t>/</a:t>
            </a: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580003" y="5409000"/>
            <a:ext cx="542082" cy="5977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580000" y="6011071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 Narrow" panose="020B0606020202030204" pitchFamily="34" charset="0"/>
              </a:rPr>
              <a:t>L1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972000" y="6392001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STA</a:t>
            </a:r>
            <a:endParaRPr lang="en-US" b="1" dirty="0"/>
          </a:p>
        </p:txBody>
      </p:sp>
      <p:sp>
        <p:nvSpPr>
          <p:cNvPr id="179" name="TextBox 178"/>
          <p:cNvSpPr txBox="1"/>
          <p:nvPr/>
        </p:nvSpPr>
        <p:spPr>
          <a:xfrm>
            <a:off x="2787150" y="639200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</a:t>
            </a:r>
            <a:endParaRPr lang="en-US" b="1" dirty="0"/>
          </a:p>
        </p:txBody>
      </p:sp>
      <p:sp>
        <p:nvSpPr>
          <p:cNvPr id="180" name="TextBox 179"/>
          <p:cNvSpPr txBox="1"/>
          <p:nvPr/>
        </p:nvSpPr>
        <p:spPr>
          <a:xfrm>
            <a:off x="4658461" y="6392001"/>
            <a:ext cx="577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WAM</a:t>
            </a:r>
            <a:endParaRPr lang="en-US" b="1" dirty="0"/>
          </a:p>
        </p:txBody>
      </p:sp>
      <p:sp>
        <p:nvSpPr>
          <p:cNvPr id="181" name="TextBox 180"/>
          <p:cNvSpPr txBox="1"/>
          <p:nvPr/>
        </p:nvSpPr>
        <p:spPr>
          <a:xfrm>
            <a:off x="6300935" y="6392001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MNGR</a:t>
            </a:r>
            <a:endParaRPr lang="en-US" b="1" dirty="0"/>
          </a:p>
        </p:txBody>
      </p:sp>
      <p:sp>
        <p:nvSpPr>
          <p:cNvPr id="182" name="TextBox 181"/>
          <p:cNvSpPr txBox="1"/>
          <p:nvPr/>
        </p:nvSpPr>
        <p:spPr>
          <a:xfrm>
            <a:off x="7616133" y="6392001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APP-</a:t>
            </a:r>
            <a:r>
              <a:rPr lang="en-US" b="1" dirty="0" err="1" smtClean="0"/>
              <a:t>SVR</a:t>
            </a:r>
            <a:endParaRPr lang="en-US" b="1" dirty="0"/>
          </a:p>
        </p:txBody>
      </p:sp>
      <p:sp>
        <p:nvSpPr>
          <p:cNvPr id="183" name="Rectangle 182"/>
          <p:cNvSpPr/>
          <p:nvPr/>
        </p:nvSpPr>
        <p:spPr bwMode="auto">
          <a:xfrm>
            <a:off x="4918018" y="5412007"/>
            <a:ext cx="553982" cy="3119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Arial Narrow" panose="020B0606020202030204" pitchFamily="34" charset="0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251520" y="2770059"/>
            <a:ext cx="8640960" cy="1019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6371935" y="3061931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Core</a:t>
            </a:r>
          </a:p>
        </p:txBody>
      </p:sp>
      <p:sp>
        <p:nvSpPr>
          <p:cNvPr id="292" name="Rectangle 291"/>
          <p:cNvSpPr/>
          <p:nvPr/>
        </p:nvSpPr>
        <p:spPr bwMode="auto">
          <a:xfrm>
            <a:off x="7728894" y="3069134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3" name="Oval 292"/>
          <p:cNvSpPr/>
          <p:nvPr/>
        </p:nvSpPr>
        <p:spPr bwMode="auto">
          <a:xfrm>
            <a:off x="4145257" y="314880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4002382" y="2844000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5" name="Straight Connector 294"/>
          <p:cNvCxnSpPr/>
          <p:nvPr/>
        </p:nvCxnSpPr>
        <p:spPr bwMode="auto">
          <a:xfrm flipV="1">
            <a:off x="1476664" y="3204000"/>
            <a:ext cx="4895336" cy="13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6" name="Straight Connector 295"/>
          <p:cNvCxnSpPr/>
          <p:nvPr/>
        </p:nvCxnSpPr>
        <p:spPr bwMode="auto">
          <a:xfrm>
            <a:off x="1476664" y="3451731"/>
            <a:ext cx="96714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6" name="Group 95"/>
          <p:cNvGrpSpPr/>
          <p:nvPr/>
        </p:nvGrpSpPr>
        <p:grpSpPr>
          <a:xfrm>
            <a:off x="1693884" y="3376800"/>
            <a:ext cx="445956" cy="426422"/>
            <a:chOff x="1524000" y="2209800"/>
            <a:chExt cx="445956" cy="426422"/>
          </a:xfrm>
        </p:grpSpPr>
        <p:sp>
          <p:nvSpPr>
            <p:cNvPr id="308" name="Oval 307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9" name="TextBox 308"/>
            <p:cNvSpPr txBox="1"/>
            <p:nvPr/>
          </p:nvSpPr>
          <p:spPr>
            <a:xfrm>
              <a:off x="1524000" y="2297668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98" name="Straight Connector 297"/>
          <p:cNvCxnSpPr/>
          <p:nvPr/>
        </p:nvCxnSpPr>
        <p:spPr bwMode="auto">
          <a:xfrm>
            <a:off x="3942000" y="3474000"/>
            <a:ext cx="2430000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9" name="Straight Connector 298"/>
          <p:cNvCxnSpPr>
            <a:stCxn id="291" idx="3"/>
            <a:endCxn id="292" idx="1"/>
          </p:cNvCxnSpPr>
          <p:nvPr/>
        </p:nvCxnSpPr>
        <p:spPr bwMode="auto">
          <a:xfrm>
            <a:off x="6957000" y="3354464"/>
            <a:ext cx="771894" cy="72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7" name="Group 95"/>
          <p:cNvGrpSpPr/>
          <p:nvPr/>
        </p:nvGrpSpPr>
        <p:grpSpPr>
          <a:xfrm>
            <a:off x="3987000" y="3368647"/>
            <a:ext cx="445956" cy="426422"/>
            <a:chOff x="1524000" y="2209800"/>
            <a:chExt cx="445956" cy="426422"/>
          </a:xfrm>
        </p:grpSpPr>
        <p:sp>
          <p:nvSpPr>
            <p:cNvPr id="306" name="Oval 305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1524000" y="2297668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1" name="TextBox 300"/>
          <p:cNvSpPr txBox="1"/>
          <p:nvPr/>
        </p:nvSpPr>
        <p:spPr>
          <a:xfrm>
            <a:off x="216991" y="2724751"/>
            <a:ext cx="2690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OmniRAN Architecture</a:t>
            </a:r>
          </a:p>
        </p:txBody>
      </p:sp>
      <p:sp>
        <p:nvSpPr>
          <p:cNvPr id="302" name="Rectangle 301"/>
          <p:cNvSpPr/>
          <p:nvPr/>
        </p:nvSpPr>
        <p:spPr bwMode="auto">
          <a:xfrm>
            <a:off x="2232000" y="3072103"/>
            <a:ext cx="1710000" cy="574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AN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303" name="Straight Connector 302"/>
          <p:cNvCxnSpPr/>
          <p:nvPr/>
        </p:nvCxnSpPr>
        <p:spPr bwMode="auto">
          <a:xfrm>
            <a:off x="2232000" y="3215585"/>
            <a:ext cx="288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04" name="Rectangle 303"/>
          <p:cNvSpPr/>
          <p:nvPr/>
        </p:nvSpPr>
        <p:spPr bwMode="auto">
          <a:xfrm>
            <a:off x="837000" y="3068915"/>
            <a:ext cx="765000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STA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5201935" y="3069000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err="1" smtClean="0">
                <a:latin typeface="+mn-lt"/>
              </a:rPr>
              <a:t>GW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3641010" y="5409000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tunnel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4387697" y="5409000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?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997000" y="5409000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</a:rPr>
              <a:t>?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5486010" y="5409000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tunnel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6023468" y="5113833"/>
            <a:ext cx="573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5967000" y="5113833"/>
            <a:ext cx="708532" cy="29516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M-Signal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4403468" y="5113833"/>
            <a:ext cx="106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4347000" y="5113833"/>
            <a:ext cx="1125000" cy="29516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M-Signal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2997000" y="5113833"/>
            <a:ext cx="528532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2682000" y="5113833"/>
            <a:ext cx="1125000" cy="295167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M-Signal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  <p:grpSp>
        <p:nvGrpSpPr>
          <p:cNvPr id="202" name="组合 201"/>
          <p:cNvGrpSpPr/>
          <p:nvPr/>
        </p:nvGrpSpPr>
        <p:grpSpPr>
          <a:xfrm>
            <a:off x="746575" y="1539001"/>
            <a:ext cx="7650076" cy="891684"/>
            <a:chOff x="746575" y="1539001"/>
            <a:chExt cx="7650076" cy="891684"/>
          </a:xfrm>
        </p:grpSpPr>
        <p:grpSp>
          <p:nvGrpSpPr>
            <p:cNvPr id="203" name="组合 194"/>
            <p:cNvGrpSpPr/>
            <p:nvPr/>
          </p:nvGrpSpPr>
          <p:grpSpPr>
            <a:xfrm>
              <a:off x="746575" y="1539001"/>
              <a:ext cx="7650076" cy="855000"/>
              <a:chOff x="746575" y="1539001"/>
              <a:chExt cx="7650076" cy="855000"/>
            </a:xfrm>
          </p:grpSpPr>
          <p:grpSp>
            <p:nvGrpSpPr>
              <p:cNvPr id="210" name="Group 92"/>
              <p:cNvGrpSpPr>
                <a:grpSpLocks/>
              </p:cNvGrpSpPr>
              <p:nvPr/>
            </p:nvGrpSpPr>
            <p:grpSpPr bwMode="auto">
              <a:xfrm>
                <a:off x="2228762" y="1539001"/>
                <a:ext cx="1758238" cy="855000"/>
                <a:chOff x="2124075" y="4445726"/>
                <a:chExt cx="1000125" cy="990600"/>
              </a:xfrm>
            </p:grpSpPr>
            <p:sp>
              <p:nvSpPr>
                <p:cNvPr id="415" name="AutoShape 154"/>
                <p:cNvSpPr>
                  <a:spLocks noChangeArrowheads="1"/>
                </p:cNvSpPr>
                <p:nvPr/>
              </p:nvSpPr>
              <p:spPr bwMode="auto">
                <a:xfrm>
                  <a:off x="2124075" y="4445726"/>
                  <a:ext cx="1000125" cy="990600"/>
                </a:xfrm>
                <a:prstGeom prst="flowChartAlternateProcess">
                  <a:avLst/>
                </a:prstGeom>
                <a:solidFill>
                  <a:srgbClr val="A7E8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anchor="ctr"/>
                <a:lstStyle/>
                <a:p>
                  <a:endParaRPr lang="en-US" sz="1600">
                    <a:cs typeface="Arial" pitchFamily="34" charset="0"/>
                  </a:endParaRPr>
                </a:p>
              </p:txBody>
            </p:sp>
            <p:sp>
              <p:nvSpPr>
                <p:cNvPr id="416" name="Rectangle 187"/>
                <p:cNvSpPr>
                  <a:spLocks noChangeArrowheads="1"/>
                </p:cNvSpPr>
                <p:nvPr/>
              </p:nvSpPr>
              <p:spPr bwMode="auto">
                <a:xfrm>
                  <a:off x="2182812" y="4495800"/>
                  <a:ext cx="863600" cy="838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Ctr="1"/>
                <a:lstStyle/>
                <a:p>
                  <a:pPr algn="ctr" eaLnBrk="0" hangingPunct="0">
                    <a:lnSpc>
                      <a:spcPct val="90000"/>
                    </a:lnSpc>
                  </a:pPr>
                  <a:r>
                    <a:rPr lang="de-DE" sz="1600" dirty="0" smtClean="0">
                      <a:cs typeface="Arial" pitchFamily="34" charset="0"/>
                    </a:rPr>
                    <a:t>WLAN</a:t>
                  </a:r>
                  <a:endParaRPr lang="en-US" sz="1600" dirty="0">
                    <a:cs typeface="Arial" pitchFamily="34" charset="0"/>
                  </a:endParaRPr>
                </a:p>
              </p:txBody>
            </p:sp>
            <p:pic>
              <p:nvPicPr>
                <p:cNvPr id="417" name="Picture 95" descr="Wireless Gateway.png"/>
                <p:cNvPicPr>
                  <a:picLocks noChangeAspect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2411760" y="4710893"/>
                  <a:ext cx="180020" cy="1582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18" name="Picture 96" descr="Wireless Gateway.png"/>
                <p:cNvPicPr>
                  <a:picLocks noChangeAspect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2726795" y="4824155"/>
                  <a:ext cx="270030" cy="2374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19" name="Picture 97" descr="Wireless Gateway.png"/>
                <p:cNvPicPr>
                  <a:picLocks noChangeAspect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2186735" y="4869160"/>
                  <a:ext cx="512022" cy="4501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211" name="Rounded Rectangle 257"/>
              <p:cNvSpPr/>
              <p:nvPr/>
            </p:nvSpPr>
            <p:spPr bwMode="auto">
              <a:xfrm>
                <a:off x="7569069" y="1585005"/>
                <a:ext cx="827582" cy="785730"/>
              </a:xfrm>
              <a:prstGeom prst="roundRect">
                <a:avLst>
                  <a:gd name="adj" fmla="val 12403"/>
                </a:avLst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12" name="AutoShape 11"/>
              <p:cNvSpPr>
                <a:spLocks noChangeArrowheads="1"/>
              </p:cNvSpPr>
              <p:nvPr/>
            </p:nvSpPr>
            <p:spPr bwMode="auto">
              <a:xfrm>
                <a:off x="746575" y="1585006"/>
                <a:ext cx="881834" cy="785730"/>
              </a:xfrm>
              <a:prstGeom prst="flowChartAlternateProcess">
                <a:avLst/>
              </a:prstGeom>
              <a:solidFill>
                <a:srgbClr val="6DC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dirty="0"/>
              </a:p>
            </p:txBody>
          </p:sp>
          <p:sp>
            <p:nvSpPr>
              <p:cNvPr id="213" name="AutoShape 13"/>
              <p:cNvSpPr>
                <a:spLocks noChangeArrowheads="1"/>
              </p:cNvSpPr>
              <p:nvPr/>
            </p:nvSpPr>
            <p:spPr bwMode="auto">
              <a:xfrm>
                <a:off x="5247000" y="1585005"/>
                <a:ext cx="1665000" cy="78573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dirty="0"/>
              </a:p>
            </p:txBody>
          </p:sp>
          <p:sp>
            <p:nvSpPr>
              <p:cNvPr id="214" name="Freeform 14"/>
              <p:cNvSpPr>
                <a:spLocks/>
              </p:cNvSpPr>
              <p:nvPr/>
            </p:nvSpPr>
            <p:spPr bwMode="auto">
              <a:xfrm>
                <a:off x="5823848" y="1988865"/>
                <a:ext cx="560632" cy="1479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dirty="0"/>
              </a:p>
            </p:txBody>
          </p:sp>
          <p:sp>
            <p:nvSpPr>
              <p:cNvPr id="217" name="Line 20"/>
              <p:cNvSpPr>
                <a:spLocks noChangeShapeType="1"/>
              </p:cNvSpPr>
              <p:nvPr/>
            </p:nvSpPr>
            <p:spPr bwMode="auto">
              <a:xfrm flipV="1">
                <a:off x="3762000" y="2194885"/>
                <a:ext cx="4026179" cy="1911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8" name="AutoShape 22"/>
              <p:cNvSpPr>
                <a:spLocks noChangeArrowheads="1"/>
              </p:cNvSpPr>
              <p:nvPr/>
            </p:nvSpPr>
            <p:spPr bwMode="auto">
              <a:xfrm>
                <a:off x="5630371" y="1776848"/>
                <a:ext cx="360362" cy="260331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 dirty="0">
                  <a:ea typeface="ＭＳ Ｐゴシック" pitchFamily="34" charset="-128"/>
                </a:endParaRPr>
              </a:p>
            </p:txBody>
          </p:sp>
          <p:pic>
            <p:nvPicPr>
              <p:cNvPr id="219" name="Picture 23" descr="x_big_image2"/>
              <p:cNvPicPr>
                <a:picLocks noChangeAspect="1" noChangeArrowheads="1"/>
              </p:cNvPicPr>
              <p:nvPr/>
            </p:nvPicPr>
            <p:blipFill>
              <a:blip r:embed="rId5">
                <a:lum bright="10000" contrast="40000"/>
              </a:blip>
              <a:srcRect/>
              <a:stretch>
                <a:fillRect/>
              </a:stretch>
            </p:blipFill>
            <p:spPr bwMode="auto">
              <a:xfrm>
                <a:off x="849023" y="1806295"/>
                <a:ext cx="548641" cy="584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22" name="Group 53"/>
              <p:cNvGrpSpPr>
                <a:grpSpLocks noChangeAspect="1"/>
              </p:cNvGrpSpPr>
              <p:nvPr/>
            </p:nvGrpSpPr>
            <p:grpSpPr bwMode="auto">
              <a:xfrm flipH="1">
                <a:off x="2390724" y="1617452"/>
                <a:ext cx="206807" cy="249108"/>
                <a:chOff x="5" y="2480"/>
                <a:chExt cx="237" cy="430"/>
              </a:xfrm>
            </p:grpSpPr>
            <p:grpSp>
              <p:nvGrpSpPr>
                <p:cNvPr id="300" name="Group 54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329" name="Group 55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380" name="Group 5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408" name="Line 5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409" name="Line 5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410" name="Line 5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411" name="Line 60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412" name="Line 6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413" name="Line 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414" name="Line 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dirty="0"/>
                      </a:p>
                    </p:txBody>
                  </p:sp>
                </p:grpSp>
                <p:sp>
                  <p:nvSpPr>
                    <p:cNvPr id="387" name="Line 6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402" name="Line 6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403" name="Line 66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404" name="Line 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405" name="Line 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406" name="Line 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407" name="Line 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</p:grpSp>
              <p:grpSp>
                <p:nvGrpSpPr>
                  <p:cNvPr id="340" name="Group 7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352" name="Line 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353" name="Line 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360" name="Line 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375" name="Line 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379" name="Line 7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dirty="0"/>
                    </a:p>
                  </p:txBody>
                </p:sp>
              </p:grpSp>
              <p:sp>
                <p:nvSpPr>
                  <p:cNvPr id="348" name="Oval 7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314" name="Arc 78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15" name="Arc 79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18" name="Arc 80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223" name="Group 85"/>
              <p:cNvGrpSpPr>
                <a:grpSpLocks/>
              </p:cNvGrpSpPr>
              <p:nvPr/>
            </p:nvGrpSpPr>
            <p:grpSpPr bwMode="auto">
              <a:xfrm>
                <a:off x="7749244" y="1784444"/>
                <a:ext cx="269875" cy="460375"/>
                <a:chOff x="4120" y="2308"/>
                <a:chExt cx="305" cy="415"/>
              </a:xfrm>
            </p:grpSpPr>
            <p:sp>
              <p:nvSpPr>
                <p:cNvPr id="270" name="Freeform 86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73" name="Rectangle 87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74" name="Oval 88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grpSp>
              <p:nvGrpSpPr>
                <p:cNvPr id="275" name="Group 89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83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84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85" name="Line 9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97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279" name="Freeform 94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80" name="Oval 95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82" name="Oval 96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224" name="Group 109"/>
              <p:cNvGrpSpPr>
                <a:grpSpLocks/>
              </p:cNvGrpSpPr>
              <p:nvPr/>
            </p:nvGrpSpPr>
            <p:grpSpPr bwMode="auto">
              <a:xfrm>
                <a:off x="7974114" y="1857159"/>
                <a:ext cx="269875" cy="460375"/>
                <a:chOff x="4120" y="2308"/>
                <a:chExt cx="305" cy="415"/>
              </a:xfrm>
            </p:grpSpPr>
            <p:sp>
              <p:nvSpPr>
                <p:cNvPr id="254" name="Freeform 110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55" name="Rectangle 111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56" name="Oval 112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grpSp>
              <p:nvGrpSpPr>
                <p:cNvPr id="257" name="Group 113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64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65" name="Line 1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66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68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260" name="Freeform 118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61" name="Oval 119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63" name="Oval 120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122"/>
              <p:cNvGrpSpPr>
                <a:grpSpLocks/>
              </p:cNvGrpSpPr>
              <p:nvPr/>
            </p:nvGrpSpPr>
            <p:grpSpPr bwMode="auto">
              <a:xfrm>
                <a:off x="6264420" y="1722144"/>
                <a:ext cx="269875" cy="390062"/>
                <a:chOff x="4120" y="2308"/>
                <a:chExt cx="305" cy="415"/>
              </a:xfrm>
            </p:grpSpPr>
            <p:sp>
              <p:nvSpPr>
                <p:cNvPr id="231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32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33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grpSp>
              <p:nvGrpSpPr>
                <p:cNvPr id="234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38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42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43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248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235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36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37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pic>
            <p:nvPicPr>
              <p:cNvPr id="226" name="Picture 29"/>
              <p:cNvPicPr>
                <a:picLocks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5868816" y="2076750"/>
                <a:ext cx="478302" cy="23210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27" name="Text Box 82"/>
              <p:cNvSpPr txBox="1">
                <a:spLocks noChangeArrowheads="1"/>
              </p:cNvSpPr>
              <p:nvPr/>
            </p:nvSpPr>
            <p:spPr bwMode="auto">
              <a:xfrm>
                <a:off x="1016963" y="1584930"/>
                <a:ext cx="345736" cy="2046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ctr" eaLnBrk="0" hangingPunct="0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STA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228" name="Picture 372" descr="switch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312000" y="2054506"/>
                <a:ext cx="503237" cy="252412"/>
              </a:xfrm>
              <a:prstGeom prst="rect">
                <a:avLst/>
              </a:prstGeom>
              <a:noFill/>
            </p:spPr>
          </p:pic>
          <p:sp>
            <p:nvSpPr>
              <p:cNvPr id="229" name="Text Box 82"/>
              <p:cNvSpPr txBox="1">
                <a:spLocks noChangeArrowheads="1"/>
              </p:cNvSpPr>
              <p:nvPr/>
            </p:nvSpPr>
            <p:spPr bwMode="auto">
              <a:xfrm>
                <a:off x="5855654" y="1584125"/>
                <a:ext cx="408766" cy="2046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ctr" eaLnBrk="0" hangingPunct="0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0" name="Text Box 82"/>
              <p:cNvSpPr txBox="1">
                <a:spLocks noChangeArrowheads="1"/>
              </p:cNvSpPr>
              <p:nvPr/>
            </p:nvSpPr>
            <p:spPr bwMode="auto">
              <a:xfrm>
                <a:off x="7663733" y="1584000"/>
                <a:ext cx="637996" cy="2046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ctr" eaLnBrk="0" hangingPunct="0">
                  <a:lnSpc>
                    <a:spcPct val="95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Service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4" name="Group 136"/>
            <p:cNvGrpSpPr>
              <a:grpSpLocks/>
            </p:cNvGrpSpPr>
            <p:nvPr/>
          </p:nvGrpSpPr>
          <p:grpSpPr bwMode="auto">
            <a:xfrm rot="7624109" flipV="1">
              <a:off x="1637518" y="1859958"/>
              <a:ext cx="603964" cy="276909"/>
              <a:chOff x="2870" y="2211"/>
              <a:chExt cx="690" cy="728"/>
            </a:xfrm>
          </p:grpSpPr>
          <p:sp>
            <p:nvSpPr>
              <p:cNvPr id="208" name="Freeform 137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9" name="Freeform 138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05" name="Group 136"/>
            <p:cNvGrpSpPr>
              <a:grpSpLocks/>
            </p:cNvGrpSpPr>
            <p:nvPr/>
          </p:nvGrpSpPr>
          <p:grpSpPr bwMode="auto">
            <a:xfrm rot="7624109" flipV="1">
              <a:off x="1655314" y="1971906"/>
              <a:ext cx="523369" cy="394189"/>
              <a:chOff x="2870" y="2211"/>
              <a:chExt cx="690" cy="728"/>
            </a:xfrm>
          </p:grpSpPr>
          <p:sp>
            <p:nvSpPr>
              <p:cNvPr id="206" name="Freeform 137"/>
              <p:cNvSpPr>
                <a:spLocks/>
              </p:cNvSpPr>
              <p:nvPr/>
            </p:nvSpPr>
            <p:spPr bwMode="auto">
              <a:xfrm>
                <a:off x="2870" y="2551"/>
                <a:ext cx="461" cy="388"/>
              </a:xfrm>
              <a:custGeom>
                <a:avLst/>
                <a:gdLst/>
                <a:ahLst/>
                <a:cxnLst>
                  <a:cxn ang="0">
                    <a:pos x="111" y="28"/>
                  </a:cxn>
                  <a:cxn ang="0">
                    <a:pos x="116" y="30"/>
                  </a:cxn>
                  <a:cxn ang="0">
                    <a:pos x="128" y="0"/>
                  </a:cxn>
                  <a:cxn ang="0">
                    <a:pos x="149" y="5"/>
                  </a:cxn>
                  <a:cxn ang="0">
                    <a:pos x="0" y="247"/>
                  </a:cxn>
                  <a:cxn ang="0">
                    <a:pos x="111" y="28"/>
                  </a:cxn>
                </a:cxnLst>
                <a:rect l="0" t="0" r="r" b="b"/>
                <a:pathLst>
                  <a:path w="149" h="247">
                    <a:moveTo>
                      <a:pt x="111" y="28"/>
                    </a:moveTo>
                    <a:lnTo>
                      <a:pt x="116" y="30"/>
                    </a:lnTo>
                    <a:lnTo>
                      <a:pt x="128" y="0"/>
                    </a:lnTo>
                    <a:lnTo>
                      <a:pt x="149" y="5"/>
                    </a:lnTo>
                    <a:lnTo>
                      <a:pt x="0" y="247"/>
                    </a:lnTo>
                    <a:lnTo>
                      <a:pt x="111" y="28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7" name="Freeform 138"/>
              <p:cNvSpPr>
                <a:spLocks/>
              </p:cNvSpPr>
              <p:nvPr/>
            </p:nvSpPr>
            <p:spPr bwMode="auto">
              <a:xfrm>
                <a:off x="3158" y="2211"/>
                <a:ext cx="402" cy="384"/>
              </a:xfrm>
              <a:custGeom>
                <a:avLst/>
                <a:gdLst/>
                <a:ahLst/>
                <a:cxnLst>
                  <a:cxn ang="0">
                    <a:pos x="0" y="239"/>
                  </a:cxn>
                  <a:cxn ang="0">
                    <a:pos x="130" y="0"/>
                  </a:cxn>
                  <a:cxn ang="0">
                    <a:pos x="35" y="216"/>
                  </a:cxn>
                  <a:cxn ang="0">
                    <a:pos x="32" y="216"/>
                  </a:cxn>
                  <a:cxn ang="0">
                    <a:pos x="18" y="244"/>
                  </a:cxn>
                  <a:cxn ang="0">
                    <a:pos x="0" y="239"/>
                  </a:cxn>
                </a:cxnLst>
                <a:rect l="0" t="0" r="r" b="b"/>
                <a:pathLst>
                  <a:path w="130" h="244">
                    <a:moveTo>
                      <a:pt x="0" y="239"/>
                    </a:moveTo>
                    <a:lnTo>
                      <a:pt x="130" y="0"/>
                    </a:lnTo>
                    <a:lnTo>
                      <a:pt x="35" y="216"/>
                    </a:lnTo>
                    <a:lnTo>
                      <a:pt x="32" y="216"/>
                    </a:lnTo>
                    <a:lnTo>
                      <a:pt x="18" y="244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2BD1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420" name="TextBox 419"/>
          <p:cNvSpPr txBox="1"/>
          <p:nvPr/>
        </p:nvSpPr>
        <p:spPr>
          <a:xfrm>
            <a:off x="4887000" y="540900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GTP-?</a:t>
            </a:r>
            <a:endParaRPr lang="en-US" dirty="0"/>
          </a:p>
        </p:txBody>
      </p:sp>
      <p:sp>
        <p:nvSpPr>
          <p:cNvPr id="421" name="TextBox 420"/>
          <p:cNvSpPr txBox="1"/>
          <p:nvPr/>
        </p:nvSpPr>
        <p:spPr>
          <a:xfrm>
            <a:off x="6012000" y="5447001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GTP-?</a:t>
            </a:r>
            <a:endParaRPr lang="en-US" dirty="0"/>
          </a:p>
        </p:txBody>
      </p:sp>
      <p:sp>
        <p:nvSpPr>
          <p:cNvPr id="186" name="Rectangle 185"/>
          <p:cNvSpPr/>
          <p:nvPr/>
        </p:nvSpPr>
        <p:spPr bwMode="auto">
          <a:xfrm>
            <a:off x="4887000" y="5409000"/>
            <a:ext cx="1710000" cy="315000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2997000" y="5409000"/>
            <a:ext cx="1935000" cy="315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80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/>
          <p:cNvSpPr/>
          <p:nvPr/>
        </p:nvSpPr>
        <p:spPr bwMode="auto">
          <a:xfrm>
            <a:off x="4302000" y="1674000"/>
            <a:ext cx="1035000" cy="1170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smtClean="0"/>
              <a:t>Cellular Offload Case in </a:t>
            </a:r>
            <a:r>
              <a:rPr lang="en-US" dirty="0" err="1" smtClean="0"/>
              <a:t>OmniRAN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17" name="Group 122"/>
          <p:cNvGrpSpPr/>
          <p:nvPr/>
        </p:nvGrpSpPr>
        <p:grpSpPr>
          <a:xfrm>
            <a:off x="6416400" y="1549274"/>
            <a:ext cx="1350600" cy="1350000"/>
            <a:chOff x="7315200" y="2819400"/>
            <a:chExt cx="990600" cy="990600"/>
          </a:xfrm>
          <a:noFill/>
        </p:grpSpPr>
        <p:sp>
          <p:nvSpPr>
            <p:cNvPr id="6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rgbClr val="9900FF"/>
              </a:solidFill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" name="Picture 15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grpFill/>
            <a:ln w="12700">
              <a:solidFill>
                <a:srgbClr val="9900FF"/>
              </a:solidFill>
              <a:miter lim="800000"/>
              <a:headEnd/>
              <a:tailEnd/>
            </a:ln>
            <a:effectLst/>
          </p:spPr>
        </p:pic>
        <p:sp>
          <p:nvSpPr>
            <p:cNvPr id="4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Core 1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107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  <a:grpFill/>
          </p:grpSpPr>
          <p:sp>
            <p:nvSpPr>
              <p:cNvPr id="10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grpFill/>
              <a:ln w="9525" cap="flat" cmpd="sng">
                <a:solidFill>
                  <a:srgbClr val="9900F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1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grpFill/>
              <a:ln w="9525">
                <a:solidFill>
                  <a:srgbClr val="99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4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  <a:grpFill/>
            </p:grpSpPr>
            <p:sp>
              <p:nvSpPr>
                <p:cNvPr id="11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grpFill/>
                <a:ln w="1588" cap="flat" cmpd="sng">
                  <a:solidFill>
                    <a:srgbClr val="99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grpFill/>
                <a:ln w="1588">
                  <a:solidFill>
                    <a:srgbClr val="9900FF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2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  <a:grpFill/>
              </p:grpSpPr>
              <p:sp>
                <p:nvSpPr>
                  <p:cNvPr id="11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grpFill/>
                <a:ln w="1588" cap="flat" cmpd="sng">
                  <a:solidFill>
                    <a:srgbClr val="99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130" name="Straight Connector 129"/>
          <p:cNvCxnSpPr>
            <a:stCxn id="7" idx="3"/>
            <a:endCxn id="8" idx="1"/>
          </p:cNvCxnSpPr>
          <p:nvPr/>
        </p:nvCxnSpPr>
        <p:spPr bwMode="auto">
          <a:xfrm>
            <a:off x="1371600" y="2284731"/>
            <a:ext cx="75247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3" name="Group 95"/>
          <p:cNvGrpSpPr/>
          <p:nvPr/>
        </p:nvGrpSpPr>
        <p:grpSpPr>
          <a:xfrm>
            <a:off x="1524000" y="2209800"/>
            <a:ext cx="479618" cy="457200"/>
            <a:chOff x="1524000" y="2209800"/>
            <a:chExt cx="479618" cy="457200"/>
          </a:xfrm>
        </p:grpSpPr>
        <p:sp>
          <p:nvSpPr>
            <p:cNvPr id="131" name="Oval 130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6" name="Straight Connector 135"/>
          <p:cNvCxnSpPr/>
          <p:nvPr/>
        </p:nvCxnSpPr>
        <p:spPr bwMode="auto">
          <a:xfrm>
            <a:off x="3225238" y="2248726"/>
            <a:ext cx="3191162" cy="1027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5326965" y="2214000"/>
            <a:ext cx="548548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S2a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5" name="Group 98"/>
          <p:cNvGrpSpPr/>
          <p:nvPr/>
        </p:nvGrpSpPr>
        <p:grpSpPr>
          <a:xfrm>
            <a:off x="2133600" y="2724150"/>
            <a:ext cx="571500" cy="569850"/>
            <a:chOff x="2133600" y="2724150"/>
            <a:chExt cx="571500" cy="569850"/>
          </a:xfrm>
        </p:grpSpPr>
        <p:cxnSp>
          <p:nvCxnSpPr>
            <p:cNvPr id="129" name="Straight Connector 128"/>
            <p:cNvCxnSpPr>
              <a:stCxn id="8" idx="2"/>
              <a:endCxn id="140" idx="0"/>
            </p:cNvCxnSpPr>
            <p:nvPr/>
          </p:nvCxnSpPr>
          <p:spPr bwMode="auto">
            <a:xfrm flipH="1">
              <a:off x="2616119" y="2724150"/>
              <a:ext cx="8019" cy="5698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2" name="TextBox 131"/>
            <p:cNvSpPr txBox="1"/>
            <p:nvPr/>
          </p:nvSpPr>
          <p:spPr>
            <a:xfrm>
              <a:off x="2133600" y="2743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2552700" y="28479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292" name="Oval 291"/>
          <p:cNvSpPr/>
          <p:nvPr/>
        </p:nvSpPr>
        <p:spPr bwMode="auto">
          <a:xfrm>
            <a:off x="7012274" y="3183452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3" name="TextBox 292"/>
          <p:cNvSpPr txBox="1"/>
          <p:nvPr/>
        </p:nvSpPr>
        <p:spPr>
          <a:xfrm>
            <a:off x="6587930" y="307927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R5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6" name="Group 294"/>
          <p:cNvGrpSpPr/>
          <p:nvPr/>
        </p:nvGrpSpPr>
        <p:grpSpPr>
          <a:xfrm>
            <a:off x="381000" y="1733550"/>
            <a:ext cx="990600" cy="990600"/>
            <a:chOff x="381000" y="1962150"/>
            <a:chExt cx="990600" cy="990600"/>
          </a:xfrm>
          <a:noFill/>
        </p:grpSpPr>
        <p:sp>
          <p:nvSpPr>
            <p:cNvPr id="7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rgbClr val="00B0F0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STA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94" name="Picture 293" descr="MC900439836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578" name="TextBox 577"/>
          <p:cNvSpPr txBox="1"/>
          <p:nvPr/>
        </p:nvSpPr>
        <p:spPr>
          <a:xfrm>
            <a:off x="882000" y="5229000"/>
            <a:ext cx="735794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/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AP is a trusted access point</a:t>
            </a:r>
          </a:p>
          <a:p>
            <a:pPr marL="179388" indent="-179388"/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WAG inside of WG is a trusted WLAN gateway which is connected to PDN Gateway through GTP tunnel based S2a interfaces defined by 3GPP.</a:t>
            </a:r>
          </a:p>
          <a:p>
            <a:pPr marL="179388" indent="-179388"/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Connection to the Access Network through </a:t>
            </a:r>
            <a:r>
              <a:rPr lang="en-US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R3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-D is </a:t>
            </a:r>
            <a:r>
              <a:rPr lang="en-US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per station based.</a:t>
            </a:r>
          </a:p>
          <a:p>
            <a:pPr marL="179388" indent="-179388"/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WAC inside of WG is a control entity that controls the R3-D setup over R3-C interface to AP.</a:t>
            </a:r>
          </a:p>
          <a:p>
            <a:pPr marL="179388" indent="-179388"/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R2 is a reference point for the interface between STA and AAA through AP and WAG. 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662859" y="1981200"/>
            <a:ext cx="150327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1512532" y="1676400"/>
            <a:ext cx="473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7" name="Group 122"/>
          <p:cNvGrpSpPr/>
          <p:nvPr/>
        </p:nvGrpSpPr>
        <p:grpSpPr>
          <a:xfrm>
            <a:off x="6417000" y="3654000"/>
            <a:ext cx="1350600" cy="1350000"/>
            <a:chOff x="7315200" y="2819400"/>
            <a:chExt cx="990600" cy="990600"/>
          </a:xfrm>
          <a:noFill/>
        </p:grpSpPr>
        <p:sp>
          <p:nvSpPr>
            <p:cNvPr id="301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rgbClr val="9900FF"/>
              </a:solidFill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02" name="Picture 15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grpFill/>
            <a:ln w="12700">
              <a:solidFill>
                <a:srgbClr val="9900FF"/>
              </a:solidFill>
              <a:miter lim="800000"/>
              <a:headEnd/>
              <a:tailEnd/>
            </a:ln>
            <a:effectLst/>
          </p:spPr>
        </p:pic>
        <p:sp>
          <p:nvSpPr>
            <p:cNvPr id="303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Core 2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8" name="Group 107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  <a:grpFill/>
          </p:grpSpPr>
          <p:sp>
            <p:nvSpPr>
              <p:cNvPr id="305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grpFill/>
              <a:ln w="9525" cap="flat" cmpd="sng">
                <a:solidFill>
                  <a:srgbClr val="9900F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307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grpFill/>
              <a:ln w="9525">
                <a:solidFill>
                  <a:srgbClr val="99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49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  <a:grpFill/>
            </p:grpSpPr>
            <p:sp>
              <p:nvSpPr>
                <p:cNvPr id="311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grpFill/>
                <a:ln w="1588" cap="flat" cmpd="sng">
                  <a:solidFill>
                    <a:srgbClr val="99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grpFill/>
                <a:ln w="1588">
                  <a:solidFill>
                    <a:srgbClr val="9900FF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3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50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  <a:grpFill/>
              </p:grpSpPr>
              <p:sp>
                <p:nvSpPr>
                  <p:cNvPr id="320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1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2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3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17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grpFill/>
                <a:ln w="1588" cap="flat" cmpd="sng">
                  <a:solidFill>
                    <a:srgbClr val="99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329" name="Straight Connector 328"/>
          <p:cNvCxnSpPr>
            <a:stCxn id="6" idx="2"/>
            <a:endCxn id="301" idx="0"/>
          </p:cNvCxnSpPr>
          <p:nvPr/>
        </p:nvCxnSpPr>
        <p:spPr bwMode="auto">
          <a:xfrm>
            <a:off x="7091700" y="2899274"/>
            <a:ext cx="600" cy="75472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1" name="Straight Connector 160"/>
          <p:cNvCxnSpPr/>
          <p:nvPr/>
        </p:nvCxnSpPr>
        <p:spPr bwMode="auto">
          <a:xfrm>
            <a:off x="3222000" y="2529000"/>
            <a:ext cx="3195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2" name="Oval 161"/>
          <p:cNvSpPr/>
          <p:nvPr/>
        </p:nvSpPr>
        <p:spPr bwMode="auto">
          <a:xfrm>
            <a:off x="5202000" y="2124000"/>
            <a:ext cx="90000" cy="540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3492000" y="2086223"/>
            <a:ext cx="60305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R3</a:t>
            </a:r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-D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3492000" y="2356223"/>
            <a:ext cx="60305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R3</a:t>
            </a:r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-C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4482000" y="2097662"/>
            <a:ext cx="630000" cy="27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WAG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5331261" y="1695446"/>
            <a:ext cx="544508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STa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 flipV="1">
            <a:off x="1371600" y="2034000"/>
            <a:ext cx="5045400" cy="96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34" name="Rectangle 133"/>
          <p:cNvSpPr/>
          <p:nvPr/>
        </p:nvSpPr>
        <p:spPr bwMode="auto">
          <a:xfrm>
            <a:off x="4482000" y="2439000"/>
            <a:ext cx="630000" cy="27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WAC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4527000" y="1629000"/>
            <a:ext cx="538930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WG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9" name="Group 92"/>
          <p:cNvGrpSpPr>
            <a:grpSpLocks/>
          </p:cNvGrpSpPr>
          <p:nvPr/>
        </p:nvGrpSpPr>
        <p:grpSpPr bwMode="auto">
          <a:xfrm>
            <a:off x="2052000" y="3294000"/>
            <a:ext cx="1128238" cy="990000"/>
            <a:chOff x="2124075" y="4445726"/>
            <a:chExt cx="1000125" cy="990600"/>
          </a:xfrm>
          <a:noFill/>
        </p:grpSpPr>
        <p:sp>
          <p:nvSpPr>
            <p:cNvPr id="140" name="AutoShape 154"/>
            <p:cNvSpPr>
              <a:spLocks noChangeArrowheads="1"/>
            </p:cNvSpPr>
            <p:nvPr/>
          </p:nvSpPr>
          <p:spPr bwMode="auto">
            <a:xfrm>
              <a:off x="2124075" y="4445726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  <p:txBody>
            <a:bodyPr wrap="none" lIns="0" tIns="0" anchor="ctr"/>
            <a:lstStyle/>
            <a:p>
              <a:endParaRPr lang="en-US" sz="1600">
                <a:cs typeface="Arial" pitchFamily="34" charset="0"/>
              </a:endParaRPr>
            </a:p>
          </p:txBody>
        </p:sp>
        <p:sp>
          <p:nvSpPr>
            <p:cNvPr id="141" name="Rectangle 187"/>
            <p:cNvSpPr>
              <a:spLocks noChangeArrowheads="1"/>
            </p:cNvSpPr>
            <p:nvPr/>
          </p:nvSpPr>
          <p:spPr bwMode="auto">
            <a:xfrm>
              <a:off x="2182812" y="44958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 b="1" dirty="0" smtClean="0">
                  <a:latin typeface="+mj-lt"/>
                  <a:cs typeface="Arial" pitchFamily="34" charset="0"/>
                </a:rPr>
                <a:t>AP</a:t>
              </a:r>
              <a:endParaRPr lang="en-US" sz="1600" b="1" dirty="0">
                <a:latin typeface="+mj-lt"/>
                <a:cs typeface="Arial" pitchFamily="34" charset="0"/>
              </a:endParaRPr>
            </a:p>
          </p:txBody>
        </p:sp>
        <p:pic>
          <p:nvPicPr>
            <p:cNvPr id="142" name="Picture 95" descr="Wireless Gateway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11760" y="4710893"/>
              <a:ext cx="180020" cy="158267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145" name="Picture 96" descr="Wireless Gateway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26795" y="4824155"/>
              <a:ext cx="270030" cy="237401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147" name="Picture 97" descr="Wireless Gateway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86735" y="4869160"/>
              <a:ext cx="512022" cy="450153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</p:grpSp>
      <p:grpSp>
        <p:nvGrpSpPr>
          <p:cNvPr id="149" name="Group 92"/>
          <p:cNvGrpSpPr>
            <a:grpSpLocks/>
          </p:cNvGrpSpPr>
          <p:nvPr/>
        </p:nvGrpSpPr>
        <p:grpSpPr bwMode="auto">
          <a:xfrm>
            <a:off x="2097000" y="1719000"/>
            <a:ext cx="1128238" cy="990000"/>
            <a:chOff x="2124075" y="4445726"/>
            <a:chExt cx="1000125" cy="990600"/>
          </a:xfrm>
          <a:noFill/>
        </p:grpSpPr>
        <p:sp>
          <p:nvSpPr>
            <p:cNvPr id="150" name="AutoShape 154"/>
            <p:cNvSpPr>
              <a:spLocks noChangeArrowheads="1"/>
            </p:cNvSpPr>
            <p:nvPr/>
          </p:nvSpPr>
          <p:spPr bwMode="auto">
            <a:xfrm>
              <a:off x="2124075" y="4445726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  <p:txBody>
            <a:bodyPr wrap="none" lIns="0" tIns="0" anchor="ctr"/>
            <a:lstStyle/>
            <a:p>
              <a:endParaRPr lang="en-US" sz="1600">
                <a:cs typeface="Arial" pitchFamily="34" charset="0"/>
              </a:endParaRPr>
            </a:p>
          </p:txBody>
        </p:sp>
        <p:sp>
          <p:nvSpPr>
            <p:cNvPr id="151" name="Rectangle 187"/>
            <p:cNvSpPr>
              <a:spLocks noChangeArrowheads="1"/>
            </p:cNvSpPr>
            <p:nvPr/>
          </p:nvSpPr>
          <p:spPr bwMode="auto">
            <a:xfrm>
              <a:off x="2182812" y="44958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 b="1" dirty="0" smtClean="0">
                  <a:latin typeface="+mj-lt"/>
                  <a:cs typeface="Arial" pitchFamily="34" charset="0"/>
                </a:rPr>
                <a:t>AP</a:t>
              </a:r>
              <a:endParaRPr lang="en-US" sz="1600" b="1" dirty="0">
                <a:latin typeface="+mj-lt"/>
                <a:cs typeface="Arial" pitchFamily="34" charset="0"/>
              </a:endParaRPr>
            </a:p>
          </p:txBody>
        </p:sp>
        <p:pic>
          <p:nvPicPr>
            <p:cNvPr id="152" name="Picture 95" descr="Wireless Gateway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11760" y="4710893"/>
              <a:ext cx="180020" cy="158267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153" name="Picture 96" descr="Wireless Gateway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26795" y="4824155"/>
              <a:ext cx="270030" cy="237401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155" name="Picture 97" descr="Wireless Gateway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86735" y="4869160"/>
              <a:ext cx="512022" cy="450153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 200"/>
          <p:cNvSpPr/>
          <p:nvPr/>
        </p:nvSpPr>
        <p:spPr bwMode="auto">
          <a:xfrm>
            <a:off x="3582000" y="1494000"/>
            <a:ext cx="2250000" cy="45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smtClean="0"/>
              <a:t>Cellular Offload in </a:t>
            </a:r>
            <a:r>
              <a:rPr lang="en-US" dirty="0" err="1" smtClean="0"/>
              <a:t>OmniRAN</a:t>
            </a:r>
            <a:r>
              <a:rPr lang="en-US" dirty="0" smtClean="0"/>
              <a:t> (</a:t>
            </a:r>
            <a:r>
              <a:rPr lang="en-US" dirty="0" err="1" smtClean="0"/>
              <a:t>Example1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567000" y="1584000"/>
            <a:ext cx="462499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STA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2142000" y="1584000"/>
            <a:ext cx="380232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4442302" y="1584000"/>
            <a:ext cx="534698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WAG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6158383" y="1584000"/>
            <a:ext cx="798617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PDN-GW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7573417" y="1584000"/>
            <a:ext cx="913583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AAA Proxy</a:t>
            </a:r>
            <a:endParaRPr lang="en-US" dirty="0"/>
          </a:p>
        </p:txBody>
      </p:sp>
      <p:cxnSp>
        <p:nvCxnSpPr>
          <p:cNvPr id="145" name="Straight Connector 144"/>
          <p:cNvCxnSpPr>
            <a:stCxn id="134" idx="2"/>
          </p:cNvCxnSpPr>
          <p:nvPr/>
        </p:nvCxnSpPr>
        <p:spPr bwMode="auto">
          <a:xfrm flipH="1">
            <a:off x="792000" y="1860999"/>
            <a:ext cx="6250" cy="45380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6" name="Straight Connector 145"/>
          <p:cNvCxnSpPr/>
          <p:nvPr/>
        </p:nvCxnSpPr>
        <p:spPr bwMode="auto">
          <a:xfrm>
            <a:off x="2322000" y="1854000"/>
            <a:ext cx="0" cy="45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8" name="Straight Connector 147"/>
          <p:cNvCxnSpPr>
            <a:stCxn id="201" idx="2"/>
          </p:cNvCxnSpPr>
          <p:nvPr/>
        </p:nvCxnSpPr>
        <p:spPr bwMode="auto">
          <a:xfrm>
            <a:off x="4707000" y="1944000"/>
            <a:ext cx="0" cy="445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1" name="Left-Right Arrow 150"/>
          <p:cNvSpPr/>
          <p:nvPr/>
        </p:nvSpPr>
        <p:spPr bwMode="auto">
          <a:xfrm>
            <a:off x="792000" y="2248726"/>
            <a:ext cx="1530000" cy="315000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2" name="Left-Right Arrow 151"/>
          <p:cNvSpPr/>
          <p:nvPr/>
        </p:nvSpPr>
        <p:spPr bwMode="auto">
          <a:xfrm>
            <a:off x="792000" y="2774548"/>
            <a:ext cx="3915000" cy="315000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955573" y="2252001"/>
            <a:ext cx="12314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Scan &amp; selection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1714368" y="2792001"/>
            <a:ext cx="1738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EAP</a:t>
            </a:r>
            <a:r>
              <a:rPr lang="en-US" dirty="0" smtClean="0">
                <a:solidFill>
                  <a:srgbClr val="FF0000"/>
                </a:solidFill>
              </a:rPr>
              <a:t> Authentication (</a:t>
            </a:r>
            <a:r>
              <a:rPr lang="en-US" dirty="0" err="1" smtClean="0">
                <a:solidFill>
                  <a:srgbClr val="FF0000"/>
                </a:solidFill>
              </a:rPr>
              <a:t>R2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7" name="Left-Right Arrow 156"/>
          <p:cNvSpPr/>
          <p:nvPr/>
        </p:nvSpPr>
        <p:spPr bwMode="auto">
          <a:xfrm>
            <a:off x="4707000" y="2774548"/>
            <a:ext cx="3330000" cy="315000"/>
          </a:xfrm>
          <a:prstGeom prst="left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8" name="Straight Connector 157"/>
          <p:cNvCxnSpPr/>
          <p:nvPr/>
        </p:nvCxnSpPr>
        <p:spPr bwMode="auto">
          <a:xfrm>
            <a:off x="8037000" y="1854000"/>
            <a:ext cx="0" cy="45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0" name="Straight Arrow Connector 159"/>
          <p:cNvCxnSpPr/>
          <p:nvPr/>
        </p:nvCxnSpPr>
        <p:spPr bwMode="auto">
          <a:xfrm flipV="1">
            <a:off x="4752000" y="4007630"/>
            <a:ext cx="1845000" cy="6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5" name="TextBox 164"/>
          <p:cNvSpPr txBox="1"/>
          <p:nvPr/>
        </p:nvSpPr>
        <p:spPr>
          <a:xfrm>
            <a:off x="4707000" y="3730631"/>
            <a:ext cx="20040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Session Request (</a:t>
            </a:r>
            <a:r>
              <a:rPr lang="en-US" dirty="0" err="1" smtClean="0"/>
              <a:t>S2a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66" name="TextBox 165"/>
          <p:cNvSpPr txBox="1"/>
          <p:nvPr/>
        </p:nvSpPr>
        <p:spPr>
          <a:xfrm>
            <a:off x="5247000" y="2792001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Authentication and Authorization (</a:t>
            </a:r>
            <a:r>
              <a:rPr lang="en-US" dirty="0" err="1" smtClean="0"/>
              <a:t>STa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67" name="Straight Connector 166"/>
          <p:cNvCxnSpPr/>
          <p:nvPr/>
        </p:nvCxnSpPr>
        <p:spPr bwMode="auto">
          <a:xfrm>
            <a:off x="6552000" y="1854000"/>
            <a:ext cx="0" cy="45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0" name="Straight Arrow Connector 169"/>
          <p:cNvCxnSpPr/>
          <p:nvPr/>
        </p:nvCxnSpPr>
        <p:spPr bwMode="auto">
          <a:xfrm flipH="1">
            <a:off x="4707000" y="4637630"/>
            <a:ext cx="184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1" name="TextBox 170"/>
          <p:cNvSpPr txBox="1"/>
          <p:nvPr/>
        </p:nvSpPr>
        <p:spPr>
          <a:xfrm>
            <a:off x="4707000" y="4405631"/>
            <a:ext cx="20970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Session Response (</a:t>
            </a:r>
            <a:r>
              <a:rPr lang="en-US" dirty="0" err="1" smtClean="0"/>
              <a:t>S2a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72" name="Left-Right Arrow 171"/>
          <p:cNvSpPr/>
          <p:nvPr/>
        </p:nvSpPr>
        <p:spPr bwMode="auto">
          <a:xfrm>
            <a:off x="6552000" y="4142630"/>
            <a:ext cx="1485000" cy="315000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6605314" y="4156808"/>
            <a:ext cx="1476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Update Session Info</a:t>
            </a:r>
            <a:endParaRPr lang="en-US" dirty="0"/>
          </a:p>
        </p:txBody>
      </p:sp>
      <p:cxnSp>
        <p:nvCxnSpPr>
          <p:cNvPr id="176" name="Straight Arrow Connector 175"/>
          <p:cNvCxnSpPr/>
          <p:nvPr/>
        </p:nvCxnSpPr>
        <p:spPr bwMode="auto">
          <a:xfrm flipH="1" flipV="1">
            <a:off x="2322000" y="4637630"/>
            <a:ext cx="2385000" cy="63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9" name="Left-Right Arrow 178"/>
          <p:cNvSpPr/>
          <p:nvPr/>
        </p:nvSpPr>
        <p:spPr bwMode="auto">
          <a:xfrm>
            <a:off x="4752000" y="4903726"/>
            <a:ext cx="1800000" cy="360000"/>
          </a:xfrm>
          <a:prstGeom prst="left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5126477" y="4952630"/>
            <a:ext cx="975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GTP</a:t>
            </a:r>
            <a:r>
              <a:rPr lang="en-US" dirty="0" smtClean="0"/>
              <a:t> Tunnel </a:t>
            </a:r>
            <a:endParaRPr lang="en-US" dirty="0"/>
          </a:p>
        </p:txBody>
      </p:sp>
      <p:sp>
        <p:nvSpPr>
          <p:cNvPr id="181" name="Left-Right Arrow 180"/>
          <p:cNvSpPr/>
          <p:nvPr/>
        </p:nvSpPr>
        <p:spPr bwMode="auto">
          <a:xfrm>
            <a:off x="2322000" y="4914000"/>
            <a:ext cx="2385000" cy="360000"/>
          </a:xfrm>
          <a:prstGeom prst="leftRightArrow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2457001" y="4945631"/>
            <a:ext cx="21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L2</a:t>
            </a:r>
            <a:r>
              <a:rPr lang="en-US" dirty="0" smtClean="0">
                <a:solidFill>
                  <a:srgbClr val="FF0000"/>
                </a:solidFill>
              </a:rPr>
              <a:t> to </a:t>
            </a:r>
            <a:r>
              <a:rPr lang="en-US" dirty="0" err="1" smtClean="0">
                <a:solidFill>
                  <a:srgbClr val="FF0000"/>
                </a:solidFill>
              </a:rPr>
              <a:t>GTP</a:t>
            </a:r>
            <a:r>
              <a:rPr lang="en-US" dirty="0" smtClean="0">
                <a:solidFill>
                  <a:srgbClr val="FF0000"/>
                </a:solidFill>
              </a:rPr>
              <a:t> Forwarding (</a:t>
            </a:r>
            <a:r>
              <a:rPr lang="en-US" dirty="0" err="1" smtClean="0">
                <a:solidFill>
                  <a:srgbClr val="FF0000"/>
                </a:solidFill>
              </a:rPr>
              <a:t>R3</a:t>
            </a:r>
            <a:r>
              <a:rPr lang="en-US" dirty="0" smtClean="0">
                <a:solidFill>
                  <a:srgbClr val="FF0000"/>
                </a:solidFill>
              </a:rPr>
              <a:t>-D 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2412000" y="4412001"/>
            <a:ext cx="2099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GTP</a:t>
            </a:r>
            <a:r>
              <a:rPr lang="en-US" dirty="0" smtClean="0">
                <a:solidFill>
                  <a:srgbClr val="FF0000"/>
                </a:solidFill>
              </a:rPr>
              <a:t> with </a:t>
            </a:r>
            <a:r>
              <a:rPr lang="en-US" dirty="0" err="1" smtClean="0">
                <a:solidFill>
                  <a:srgbClr val="FF0000"/>
                </a:solidFill>
              </a:rPr>
              <a:t>L2</a:t>
            </a:r>
            <a:r>
              <a:rPr lang="en-US" dirty="0" smtClean="0">
                <a:solidFill>
                  <a:srgbClr val="FF0000"/>
                </a:solidFill>
              </a:rPr>
              <a:t> Mapping (</a:t>
            </a:r>
            <a:r>
              <a:rPr lang="en-US" dirty="0" err="1" smtClean="0">
                <a:solidFill>
                  <a:srgbClr val="FF0000"/>
                </a:solidFill>
              </a:rPr>
              <a:t>R3</a:t>
            </a:r>
            <a:r>
              <a:rPr lang="en-US" dirty="0" smtClean="0">
                <a:solidFill>
                  <a:srgbClr val="FF0000"/>
                </a:solidFill>
              </a:rPr>
              <a:t>-C)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612000" y="3422630"/>
            <a:ext cx="4230000" cy="27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2128392" y="3429000"/>
            <a:ext cx="1612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L2</a:t>
            </a:r>
            <a:r>
              <a:rPr lang="en-US" dirty="0" smtClean="0">
                <a:solidFill>
                  <a:srgbClr val="FF0000"/>
                </a:solidFill>
              </a:rPr>
              <a:t> Attach Trigger (</a:t>
            </a:r>
            <a:r>
              <a:rPr lang="en-US" dirty="0" err="1" smtClean="0">
                <a:solidFill>
                  <a:srgbClr val="FF0000"/>
                </a:solidFill>
              </a:rPr>
              <a:t>R2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657000" y="5582630"/>
            <a:ext cx="4230000" cy="27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1602000" y="5582001"/>
            <a:ext cx="2470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EAP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L2</a:t>
            </a:r>
            <a:r>
              <a:rPr lang="en-US" dirty="0" smtClean="0">
                <a:solidFill>
                  <a:srgbClr val="FF0000"/>
                </a:solidFill>
              </a:rPr>
              <a:t> Attach Completion (</a:t>
            </a:r>
            <a:r>
              <a:rPr lang="en-US" dirty="0" err="1" smtClean="0">
                <a:solidFill>
                  <a:srgbClr val="FF0000"/>
                </a:solidFill>
              </a:rPr>
              <a:t>R2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6012000" y="1269000"/>
            <a:ext cx="2700000" cy="720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8143242" y="1224000"/>
            <a:ext cx="613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Core</a:t>
            </a:r>
            <a:endParaRPr lang="en-US" sz="1600" b="1" dirty="0"/>
          </a:p>
        </p:txBody>
      </p:sp>
      <p:sp>
        <p:nvSpPr>
          <p:cNvPr id="192" name="Rectangle 191"/>
          <p:cNvSpPr/>
          <p:nvPr/>
        </p:nvSpPr>
        <p:spPr bwMode="auto">
          <a:xfrm>
            <a:off x="297000" y="1269000"/>
            <a:ext cx="5625000" cy="720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297000" y="1224000"/>
            <a:ext cx="1130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OmniRAN</a:t>
            </a:r>
            <a:endParaRPr lang="en-US" sz="1600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5112725" y="1584000"/>
            <a:ext cx="560346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WAM</a:t>
            </a:r>
            <a:endParaRPr lang="en-US" dirty="0"/>
          </a:p>
        </p:txBody>
      </p:sp>
      <p:sp>
        <p:nvSpPr>
          <p:cNvPr id="200" name="TextBox 199"/>
          <p:cNvSpPr txBox="1"/>
          <p:nvPr/>
        </p:nvSpPr>
        <p:spPr>
          <a:xfrm>
            <a:off x="3730317" y="1584000"/>
            <a:ext cx="526683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WAC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 200"/>
          <p:cNvSpPr/>
          <p:nvPr/>
        </p:nvSpPr>
        <p:spPr bwMode="auto">
          <a:xfrm>
            <a:off x="3582000" y="1494000"/>
            <a:ext cx="2250000" cy="45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smtClean="0"/>
              <a:t>Cellular Offload in </a:t>
            </a:r>
            <a:r>
              <a:rPr lang="en-US" dirty="0" err="1" smtClean="0"/>
              <a:t>OmniRAN</a:t>
            </a:r>
            <a:r>
              <a:rPr lang="en-US" dirty="0" smtClean="0"/>
              <a:t> (</a:t>
            </a:r>
            <a:r>
              <a:rPr lang="en-US" dirty="0" err="1" smtClean="0"/>
              <a:t>Example2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567000" y="1584000"/>
            <a:ext cx="462499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STA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2166768" y="1584000"/>
            <a:ext cx="380232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4392000" y="1584000"/>
            <a:ext cx="534698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WAG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6158383" y="1584000"/>
            <a:ext cx="798617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PDN-GW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7573417" y="1584000"/>
            <a:ext cx="913583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AAA Proxy</a:t>
            </a:r>
            <a:endParaRPr lang="en-US" dirty="0"/>
          </a:p>
        </p:txBody>
      </p:sp>
      <p:cxnSp>
        <p:nvCxnSpPr>
          <p:cNvPr id="145" name="Straight Connector 144"/>
          <p:cNvCxnSpPr/>
          <p:nvPr/>
        </p:nvCxnSpPr>
        <p:spPr bwMode="auto">
          <a:xfrm>
            <a:off x="792000" y="1899000"/>
            <a:ext cx="0" cy="45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6" name="Straight Connector 145"/>
          <p:cNvCxnSpPr/>
          <p:nvPr/>
        </p:nvCxnSpPr>
        <p:spPr bwMode="auto">
          <a:xfrm>
            <a:off x="2367000" y="1854000"/>
            <a:ext cx="0" cy="459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8" name="Straight Connector 147"/>
          <p:cNvCxnSpPr/>
          <p:nvPr/>
        </p:nvCxnSpPr>
        <p:spPr bwMode="auto">
          <a:xfrm>
            <a:off x="4707000" y="1854000"/>
            <a:ext cx="0" cy="45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8" name="Straight Connector 157"/>
          <p:cNvCxnSpPr/>
          <p:nvPr/>
        </p:nvCxnSpPr>
        <p:spPr bwMode="auto">
          <a:xfrm>
            <a:off x="8037000" y="1854000"/>
            <a:ext cx="0" cy="45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0" name="Straight Arrow Connector 159"/>
          <p:cNvCxnSpPr/>
          <p:nvPr/>
        </p:nvCxnSpPr>
        <p:spPr bwMode="auto">
          <a:xfrm flipV="1">
            <a:off x="4752000" y="4637630"/>
            <a:ext cx="1845000" cy="6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5" name="TextBox 164"/>
          <p:cNvSpPr txBox="1"/>
          <p:nvPr/>
        </p:nvSpPr>
        <p:spPr>
          <a:xfrm>
            <a:off x="4707000" y="4360631"/>
            <a:ext cx="20040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Session Request (</a:t>
            </a:r>
            <a:r>
              <a:rPr lang="en-US" dirty="0" err="1" smtClean="0"/>
              <a:t>S2a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67" name="Straight Connector 166"/>
          <p:cNvCxnSpPr/>
          <p:nvPr/>
        </p:nvCxnSpPr>
        <p:spPr bwMode="auto">
          <a:xfrm>
            <a:off x="6552000" y="1854000"/>
            <a:ext cx="0" cy="45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0" name="Straight Arrow Connector 169"/>
          <p:cNvCxnSpPr/>
          <p:nvPr/>
        </p:nvCxnSpPr>
        <p:spPr bwMode="auto">
          <a:xfrm flipH="1">
            <a:off x="4707000" y="5267630"/>
            <a:ext cx="1845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1" name="TextBox 170"/>
          <p:cNvSpPr txBox="1"/>
          <p:nvPr/>
        </p:nvSpPr>
        <p:spPr>
          <a:xfrm>
            <a:off x="4707000" y="5035631"/>
            <a:ext cx="20970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Session Response (</a:t>
            </a:r>
            <a:r>
              <a:rPr lang="en-US" dirty="0" err="1" smtClean="0"/>
              <a:t>S2a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72" name="Left-Right Arrow 171"/>
          <p:cNvSpPr/>
          <p:nvPr/>
        </p:nvSpPr>
        <p:spPr bwMode="auto">
          <a:xfrm>
            <a:off x="6552000" y="4772630"/>
            <a:ext cx="1485000" cy="315000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6605314" y="4786808"/>
            <a:ext cx="1476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Update Session Info</a:t>
            </a:r>
            <a:endParaRPr lang="en-US" dirty="0"/>
          </a:p>
        </p:txBody>
      </p:sp>
      <p:cxnSp>
        <p:nvCxnSpPr>
          <p:cNvPr id="176" name="Straight Arrow Connector 175"/>
          <p:cNvCxnSpPr/>
          <p:nvPr/>
        </p:nvCxnSpPr>
        <p:spPr bwMode="auto">
          <a:xfrm flipH="1">
            <a:off x="2367000" y="5274000"/>
            <a:ext cx="2340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9" name="Left-Right Arrow 178"/>
          <p:cNvSpPr/>
          <p:nvPr/>
        </p:nvSpPr>
        <p:spPr bwMode="auto">
          <a:xfrm>
            <a:off x="4752000" y="5533726"/>
            <a:ext cx="1800000" cy="360000"/>
          </a:xfrm>
          <a:prstGeom prst="left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5126477" y="5582630"/>
            <a:ext cx="975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GTP</a:t>
            </a:r>
            <a:r>
              <a:rPr lang="en-US" dirty="0" smtClean="0"/>
              <a:t> Tunnel </a:t>
            </a:r>
            <a:endParaRPr lang="en-US" dirty="0"/>
          </a:p>
        </p:txBody>
      </p:sp>
      <p:sp>
        <p:nvSpPr>
          <p:cNvPr id="181" name="Left-Right Arrow 180"/>
          <p:cNvSpPr/>
          <p:nvPr/>
        </p:nvSpPr>
        <p:spPr bwMode="auto">
          <a:xfrm>
            <a:off x="2367000" y="5544000"/>
            <a:ext cx="2340000" cy="360000"/>
          </a:xfrm>
          <a:prstGeom prst="leftRightArrow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2412000" y="5575631"/>
            <a:ext cx="2115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L2</a:t>
            </a:r>
            <a:r>
              <a:rPr lang="en-US" dirty="0" smtClean="0">
                <a:solidFill>
                  <a:srgbClr val="FF0000"/>
                </a:solidFill>
              </a:rPr>
              <a:t> to </a:t>
            </a:r>
            <a:r>
              <a:rPr lang="en-US" dirty="0" err="1" smtClean="0">
                <a:solidFill>
                  <a:srgbClr val="FF0000"/>
                </a:solidFill>
              </a:rPr>
              <a:t>GTP</a:t>
            </a:r>
            <a:r>
              <a:rPr lang="en-US" dirty="0" smtClean="0">
                <a:solidFill>
                  <a:srgbClr val="FF0000"/>
                </a:solidFill>
              </a:rPr>
              <a:t> Forwarding (</a:t>
            </a:r>
            <a:r>
              <a:rPr lang="en-US" dirty="0" err="1" smtClean="0">
                <a:solidFill>
                  <a:srgbClr val="FF0000"/>
                </a:solidFill>
              </a:rPr>
              <a:t>R3</a:t>
            </a:r>
            <a:r>
              <a:rPr lang="en-US" dirty="0" smtClean="0">
                <a:solidFill>
                  <a:srgbClr val="FF0000"/>
                </a:solidFill>
              </a:rPr>
              <a:t>-D 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2562643" y="5042001"/>
            <a:ext cx="2099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GTP</a:t>
            </a:r>
            <a:r>
              <a:rPr lang="en-US" dirty="0" smtClean="0">
                <a:solidFill>
                  <a:srgbClr val="FF0000"/>
                </a:solidFill>
              </a:rPr>
              <a:t> with </a:t>
            </a:r>
            <a:r>
              <a:rPr lang="en-US" dirty="0" err="1" smtClean="0">
                <a:solidFill>
                  <a:srgbClr val="FF0000"/>
                </a:solidFill>
              </a:rPr>
              <a:t>L2</a:t>
            </a:r>
            <a:r>
              <a:rPr lang="en-US" dirty="0" smtClean="0">
                <a:solidFill>
                  <a:srgbClr val="FF0000"/>
                </a:solidFill>
              </a:rPr>
              <a:t> Mapping (</a:t>
            </a:r>
            <a:r>
              <a:rPr lang="en-US" dirty="0" err="1" smtClean="0">
                <a:solidFill>
                  <a:srgbClr val="FF0000"/>
                </a:solidFill>
              </a:rPr>
              <a:t>R3</a:t>
            </a:r>
            <a:r>
              <a:rPr lang="en-US" dirty="0" smtClean="0">
                <a:solidFill>
                  <a:srgbClr val="FF0000"/>
                </a:solidFill>
              </a:rPr>
              <a:t>-C)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6012000" y="1269000"/>
            <a:ext cx="2700000" cy="720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8143242" y="1224000"/>
            <a:ext cx="613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Core</a:t>
            </a:r>
            <a:endParaRPr lang="en-US" sz="1600" b="1" dirty="0"/>
          </a:p>
        </p:txBody>
      </p:sp>
      <p:sp>
        <p:nvSpPr>
          <p:cNvPr id="192" name="Rectangle 191"/>
          <p:cNvSpPr/>
          <p:nvPr/>
        </p:nvSpPr>
        <p:spPr bwMode="auto">
          <a:xfrm>
            <a:off x="297000" y="1269000"/>
            <a:ext cx="5670000" cy="720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297000" y="1224000"/>
            <a:ext cx="1130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OmniRAN</a:t>
            </a:r>
            <a:endParaRPr lang="en-US" sz="1600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5112725" y="1584000"/>
            <a:ext cx="560346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WAM</a:t>
            </a:r>
            <a:endParaRPr lang="en-US" dirty="0"/>
          </a:p>
        </p:txBody>
      </p:sp>
      <p:sp>
        <p:nvSpPr>
          <p:cNvPr id="200" name="TextBox 199"/>
          <p:cNvSpPr txBox="1"/>
          <p:nvPr/>
        </p:nvSpPr>
        <p:spPr>
          <a:xfrm>
            <a:off x="3717000" y="1584000"/>
            <a:ext cx="526683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WAC</a:t>
            </a:r>
            <a:endParaRPr lang="en-US" dirty="0"/>
          </a:p>
        </p:txBody>
      </p:sp>
      <p:sp>
        <p:nvSpPr>
          <p:cNvPr id="42" name="Left-Right Arrow 41"/>
          <p:cNvSpPr/>
          <p:nvPr/>
        </p:nvSpPr>
        <p:spPr bwMode="auto">
          <a:xfrm>
            <a:off x="792000" y="2169000"/>
            <a:ext cx="5760000" cy="360000"/>
          </a:xfrm>
          <a:prstGeom prst="left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02028" y="2214000"/>
            <a:ext cx="15349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GTP</a:t>
            </a:r>
            <a:r>
              <a:rPr lang="en-US" dirty="0" smtClean="0"/>
              <a:t>/</a:t>
            </a:r>
            <a:r>
              <a:rPr lang="en-US" dirty="0" err="1" smtClean="0"/>
              <a:t>PMIP</a:t>
            </a:r>
            <a:r>
              <a:rPr lang="en-US" dirty="0" smtClean="0"/>
              <a:t> Tunneling</a:t>
            </a:r>
            <a:endParaRPr lang="en-US" dirty="0"/>
          </a:p>
        </p:txBody>
      </p:sp>
      <p:sp>
        <p:nvSpPr>
          <p:cNvPr id="44" name="Left-Right Arrow 43"/>
          <p:cNvSpPr/>
          <p:nvPr/>
        </p:nvSpPr>
        <p:spPr bwMode="auto">
          <a:xfrm>
            <a:off x="820356" y="2774548"/>
            <a:ext cx="1501644" cy="315000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42980" y="2788726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Scan and selection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flipH="1">
            <a:off x="837000" y="4239000"/>
            <a:ext cx="1485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H="1">
            <a:off x="2367000" y="4239000"/>
            <a:ext cx="2340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882000" y="3962001"/>
            <a:ext cx="16482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Handover Request (</a:t>
            </a:r>
            <a:r>
              <a:rPr lang="en-US" dirty="0" err="1" smtClean="0">
                <a:solidFill>
                  <a:srgbClr val="FF0000"/>
                </a:solidFill>
              </a:rPr>
              <a:t>R2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 flipH="1">
            <a:off x="837000" y="6219000"/>
            <a:ext cx="1485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flipH="1">
            <a:off x="2367000" y="6219000"/>
            <a:ext cx="2340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897633" y="5942001"/>
            <a:ext cx="15199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Handover Reply (</a:t>
            </a:r>
            <a:r>
              <a:rPr lang="en-US" dirty="0" err="1" smtClean="0">
                <a:solidFill>
                  <a:srgbClr val="FF0000"/>
                </a:solidFill>
              </a:rPr>
              <a:t>R2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4" name="Left-Right Arrow 53"/>
          <p:cNvSpPr/>
          <p:nvPr/>
        </p:nvSpPr>
        <p:spPr bwMode="auto">
          <a:xfrm>
            <a:off x="792000" y="3384000"/>
            <a:ext cx="3915000" cy="315000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714368" y="3401453"/>
            <a:ext cx="1738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EAP</a:t>
            </a:r>
            <a:r>
              <a:rPr lang="en-US" dirty="0" smtClean="0">
                <a:solidFill>
                  <a:srgbClr val="FF0000"/>
                </a:solidFill>
              </a:rPr>
              <a:t> Authentication (</a:t>
            </a:r>
            <a:r>
              <a:rPr lang="en-US" dirty="0" err="1" smtClean="0">
                <a:solidFill>
                  <a:srgbClr val="FF0000"/>
                </a:solidFill>
              </a:rPr>
              <a:t>R2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6" name="Left-Right Arrow 55"/>
          <p:cNvSpPr/>
          <p:nvPr/>
        </p:nvSpPr>
        <p:spPr bwMode="auto">
          <a:xfrm>
            <a:off x="4707000" y="3384000"/>
            <a:ext cx="3330000" cy="315000"/>
          </a:xfrm>
          <a:prstGeom prst="left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247000" y="3401453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Authentication and Authorization (</a:t>
            </a:r>
            <a:r>
              <a:rPr lang="en-US" dirty="0" err="1" smtClean="0"/>
              <a:t>STa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6" name="Straight Connector 135"/>
          <p:cNvCxnSpPr>
            <a:stCxn id="145" idx="2"/>
          </p:cNvCxnSpPr>
          <p:nvPr/>
        </p:nvCxnSpPr>
        <p:spPr bwMode="auto">
          <a:xfrm>
            <a:off x="3402003" y="2258999"/>
            <a:ext cx="2699997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err="1" smtClean="0"/>
              <a:t>SDN</a:t>
            </a:r>
            <a:r>
              <a:rPr lang="en-US" dirty="0" smtClean="0"/>
              <a:t>/</a:t>
            </a:r>
            <a:r>
              <a:rPr lang="en-US" dirty="0" err="1" smtClean="0"/>
              <a:t>SDR</a:t>
            </a:r>
            <a:r>
              <a:rPr lang="en-US" dirty="0" smtClean="0"/>
              <a:t> Networks in </a:t>
            </a:r>
            <a:r>
              <a:rPr lang="en-US" dirty="0" err="1" smtClean="0"/>
              <a:t>OmniRAN</a:t>
            </a:r>
            <a:endParaRPr lang="en-US" dirty="0"/>
          </a:p>
        </p:txBody>
      </p:sp>
      <p:grpSp>
        <p:nvGrpSpPr>
          <p:cNvPr id="17" name="Group 122"/>
          <p:cNvGrpSpPr/>
          <p:nvPr/>
        </p:nvGrpSpPr>
        <p:grpSpPr>
          <a:xfrm>
            <a:off x="6416400" y="1549274"/>
            <a:ext cx="1350600" cy="1350000"/>
            <a:chOff x="7315200" y="2819400"/>
            <a:chExt cx="990600" cy="990600"/>
          </a:xfrm>
          <a:noFill/>
        </p:grpSpPr>
        <p:sp>
          <p:nvSpPr>
            <p:cNvPr id="6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rgbClr val="9900FF"/>
              </a:solidFill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" name="Picture 15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grpFill/>
            <a:ln w="12700">
              <a:solidFill>
                <a:srgbClr val="9900FF"/>
              </a:solidFill>
              <a:miter lim="800000"/>
              <a:headEnd/>
              <a:tailEnd/>
            </a:ln>
            <a:effectLst/>
          </p:spPr>
        </p:pic>
        <p:sp>
          <p:nvSpPr>
            <p:cNvPr id="4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Core 1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107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  <a:grpFill/>
          </p:grpSpPr>
          <p:sp>
            <p:nvSpPr>
              <p:cNvPr id="10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grpFill/>
              <a:ln w="9525" cap="flat" cmpd="sng">
                <a:solidFill>
                  <a:srgbClr val="9900F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1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grpFill/>
              <a:ln w="9525">
                <a:solidFill>
                  <a:srgbClr val="99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4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  <a:grpFill/>
            </p:grpSpPr>
            <p:sp>
              <p:nvSpPr>
                <p:cNvPr id="11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grpFill/>
                <a:ln w="1588" cap="flat" cmpd="sng">
                  <a:solidFill>
                    <a:srgbClr val="99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grpFill/>
                <a:ln w="1588">
                  <a:solidFill>
                    <a:srgbClr val="9900FF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2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  <a:grpFill/>
              </p:grpSpPr>
              <p:sp>
                <p:nvSpPr>
                  <p:cNvPr id="11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grpFill/>
                <a:ln w="1588" cap="flat" cmpd="sng">
                  <a:solidFill>
                    <a:srgbClr val="99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130" name="Straight Connector 129"/>
          <p:cNvCxnSpPr>
            <a:stCxn id="7" idx="3"/>
            <a:endCxn id="8" idx="1"/>
          </p:cNvCxnSpPr>
          <p:nvPr/>
        </p:nvCxnSpPr>
        <p:spPr bwMode="auto">
          <a:xfrm>
            <a:off x="1371600" y="2284731"/>
            <a:ext cx="75247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3" name="Group 95"/>
          <p:cNvGrpSpPr/>
          <p:nvPr/>
        </p:nvGrpSpPr>
        <p:grpSpPr>
          <a:xfrm>
            <a:off x="1524000" y="2209800"/>
            <a:ext cx="479618" cy="457200"/>
            <a:chOff x="1524000" y="2209800"/>
            <a:chExt cx="479618" cy="457200"/>
          </a:xfrm>
        </p:grpSpPr>
        <p:sp>
          <p:nvSpPr>
            <p:cNvPr id="131" name="Oval 130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8" name="TextBox 137"/>
          <p:cNvSpPr txBox="1"/>
          <p:nvPr/>
        </p:nvSpPr>
        <p:spPr>
          <a:xfrm>
            <a:off x="3372382" y="2609668"/>
            <a:ext cx="47961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R3</a:t>
            </a:r>
            <a:endParaRPr lang="en-US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9" name="Straight Connector 128"/>
          <p:cNvCxnSpPr>
            <a:stCxn id="8" idx="2"/>
            <a:endCxn id="335" idx="0"/>
          </p:cNvCxnSpPr>
          <p:nvPr/>
        </p:nvCxnSpPr>
        <p:spPr bwMode="auto">
          <a:xfrm>
            <a:off x="2624138" y="2724150"/>
            <a:ext cx="7800" cy="43485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2097000" y="2754000"/>
            <a:ext cx="5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R4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8" name="Oval 177"/>
          <p:cNvSpPr/>
          <p:nvPr/>
        </p:nvSpPr>
        <p:spPr bwMode="auto">
          <a:xfrm>
            <a:off x="2547000" y="2877824"/>
            <a:ext cx="152885" cy="146176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2" name="Oval 291"/>
          <p:cNvSpPr/>
          <p:nvPr/>
        </p:nvSpPr>
        <p:spPr bwMode="auto">
          <a:xfrm>
            <a:off x="7012274" y="3183452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3" name="TextBox 292"/>
          <p:cNvSpPr txBox="1"/>
          <p:nvPr/>
        </p:nvSpPr>
        <p:spPr>
          <a:xfrm>
            <a:off x="6587930" y="307927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R5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5" name="Group 294"/>
          <p:cNvGrpSpPr/>
          <p:nvPr/>
        </p:nvGrpSpPr>
        <p:grpSpPr>
          <a:xfrm>
            <a:off x="381000" y="1733550"/>
            <a:ext cx="990600" cy="990600"/>
            <a:chOff x="381000" y="1962150"/>
            <a:chExt cx="990600" cy="990600"/>
          </a:xfrm>
          <a:noFill/>
        </p:grpSpPr>
        <p:sp>
          <p:nvSpPr>
            <p:cNvPr id="7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rgbClr val="00B0F0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STA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94" name="Picture 293" descr="MC900439836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578" name="TextBox 577"/>
          <p:cNvSpPr txBox="1"/>
          <p:nvPr/>
        </p:nvSpPr>
        <p:spPr>
          <a:xfrm>
            <a:off x="972000" y="5274000"/>
            <a:ext cx="73579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/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AP is a trusted access point.</a:t>
            </a:r>
          </a:p>
          <a:p>
            <a:pPr marL="179388" indent="-179388"/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WAG is an trusted access gateway, </a:t>
            </a:r>
          </a:p>
          <a:p>
            <a:pPr marL="179388" indent="-179388"/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WAM is SDN/SDR control functions to manage the data links of TWAG. </a:t>
            </a:r>
          </a:p>
          <a:p>
            <a:pPr marL="179388" indent="-179388"/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 SDN/SDR management system (server) in the Core transmits configuration and control information to WAM to manage SDR based access points, and SDN based backhaul links over R3-M. </a:t>
            </a:r>
          </a:p>
        </p:txBody>
      </p:sp>
      <p:sp>
        <p:nvSpPr>
          <p:cNvPr id="143" name="Oval 142"/>
          <p:cNvSpPr/>
          <p:nvPr/>
        </p:nvSpPr>
        <p:spPr bwMode="auto">
          <a:xfrm>
            <a:off x="1662859" y="1981200"/>
            <a:ext cx="150327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1512532" y="1676400"/>
            <a:ext cx="473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6" name="Group 122"/>
          <p:cNvGrpSpPr/>
          <p:nvPr/>
        </p:nvGrpSpPr>
        <p:grpSpPr>
          <a:xfrm>
            <a:off x="6417000" y="3654000"/>
            <a:ext cx="1350600" cy="1350000"/>
            <a:chOff x="7315200" y="2819400"/>
            <a:chExt cx="990600" cy="990600"/>
          </a:xfrm>
          <a:noFill/>
        </p:grpSpPr>
        <p:sp>
          <p:nvSpPr>
            <p:cNvPr id="301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rgbClr val="9900FF"/>
              </a:solidFill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02" name="Picture 15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grpFill/>
            <a:ln w="12700">
              <a:solidFill>
                <a:srgbClr val="9900FF"/>
              </a:solidFill>
              <a:miter lim="800000"/>
              <a:headEnd/>
              <a:tailEnd/>
            </a:ln>
            <a:effectLst/>
          </p:spPr>
        </p:pic>
        <p:sp>
          <p:nvSpPr>
            <p:cNvPr id="303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Core 2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7" name="Group 107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  <a:grpFill/>
          </p:grpSpPr>
          <p:sp>
            <p:nvSpPr>
              <p:cNvPr id="305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grpFill/>
              <a:ln w="9525" cap="flat" cmpd="sng">
                <a:solidFill>
                  <a:srgbClr val="9900F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307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grpFill/>
              <a:ln w="9525">
                <a:solidFill>
                  <a:srgbClr val="99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48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  <a:grpFill/>
            </p:grpSpPr>
            <p:sp>
              <p:nvSpPr>
                <p:cNvPr id="311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grpFill/>
                <a:ln w="1588" cap="flat" cmpd="sng">
                  <a:solidFill>
                    <a:srgbClr val="99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grpFill/>
                <a:ln w="1588">
                  <a:solidFill>
                    <a:srgbClr val="9900FF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3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9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  <a:grpFill/>
              </p:grpSpPr>
              <p:sp>
                <p:nvSpPr>
                  <p:cNvPr id="320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1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2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3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17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grpFill/>
                <a:ln w="1588" cap="flat" cmpd="sng">
                  <a:solidFill>
                    <a:srgbClr val="99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329" name="Straight Connector 328"/>
          <p:cNvCxnSpPr>
            <a:stCxn id="6" idx="2"/>
            <a:endCxn id="301" idx="0"/>
          </p:cNvCxnSpPr>
          <p:nvPr/>
        </p:nvCxnSpPr>
        <p:spPr bwMode="auto">
          <a:xfrm>
            <a:off x="7091700" y="2899274"/>
            <a:ext cx="600" cy="75472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1" name="Straight Connector 160"/>
          <p:cNvCxnSpPr/>
          <p:nvPr/>
        </p:nvCxnSpPr>
        <p:spPr bwMode="auto">
          <a:xfrm>
            <a:off x="3402000" y="2529000"/>
            <a:ext cx="270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2" name="Oval 161"/>
          <p:cNvSpPr/>
          <p:nvPr/>
        </p:nvSpPr>
        <p:spPr bwMode="auto">
          <a:xfrm>
            <a:off x="5472000" y="2124000"/>
            <a:ext cx="90000" cy="540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3627000" y="2356223"/>
            <a:ext cx="622286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R3</a:t>
            </a:r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-M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4617000" y="1674000"/>
            <a:ext cx="720000" cy="117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effectLst/>
                <a:latin typeface="+mj-lt"/>
              </a:rPr>
              <a:t>WG</a:t>
            </a:r>
            <a:endParaRPr kumimoji="0" lang="en-US" sz="1400" b="1" i="0" u="none" strike="noStrike" cap="none" normalizeH="0" baseline="0" dirty="0">
              <a:ln>
                <a:noFill/>
              </a:ln>
              <a:effectLst/>
              <a:latin typeface="+mj-lt"/>
            </a:endParaRPr>
          </a:p>
        </p:txBody>
      </p:sp>
      <p:cxnSp>
        <p:nvCxnSpPr>
          <p:cNvPr id="135" name="Straight Connector 134"/>
          <p:cNvCxnSpPr/>
          <p:nvPr/>
        </p:nvCxnSpPr>
        <p:spPr bwMode="auto">
          <a:xfrm>
            <a:off x="5742000" y="2259000"/>
            <a:ext cx="675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7" name="Straight Connector 136"/>
          <p:cNvCxnSpPr/>
          <p:nvPr/>
        </p:nvCxnSpPr>
        <p:spPr bwMode="auto">
          <a:xfrm>
            <a:off x="5742000" y="2529000"/>
            <a:ext cx="675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0" name="TextBox 139"/>
          <p:cNvSpPr txBox="1"/>
          <p:nvPr/>
        </p:nvSpPr>
        <p:spPr>
          <a:xfrm>
            <a:off x="5614714" y="2349000"/>
            <a:ext cx="622286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R3</a:t>
            </a:r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-M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Oval 140"/>
          <p:cNvSpPr/>
          <p:nvPr/>
        </p:nvSpPr>
        <p:spPr bwMode="auto">
          <a:xfrm>
            <a:off x="3537000" y="2124000"/>
            <a:ext cx="90000" cy="540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 flipV="1">
            <a:off x="1371600" y="2034000"/>
            <a:ext cx="5045400" cy="96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39" name="TextBox 138"/>
          <p:cNvSpPr txBox="1"/>
          <p:nvPr/>
        </p:nvSpPr>
        <p:spPr>
          <a:xfrm>
            <a:off x="5358330" y="2709000"/>
            <a:ext cx="29367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ounded Rectangle 149"/>
          <p:cNvSpPr/>
          <p:nvPr/>
        </p:nvSpPr>
        <p:spPr>
          <a:xfrm rot="16200000">
            <a:off x="4009501" y="2101501"/>
            <a:ext cx="945000" cy="26999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151" name="Rounded Rectangle 150"/>
          <p:cNvSpPr/>
          <p:nvPr/>
        </p:nvSpPr>
        <p:spPr>
          <a:xfrm rot="16200000">
            <a:off x="2772000" y="3519000"/>
            <a:ext cx="990000" cy="26999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145" name="Rounded Rectangle 144"/>
          <p:cNvSpPr/>
          <p:nvPr/>
        </p:nvSpPr>
        <p:spPr>
          <a:xfrm rot="16200000">
            <a:off x="2772001" y="2123998"/>
            <a:ext cx="990002" cy="27000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grpSp>
        <p:nvGrpSpPr>
          <p:cNvPr id="155" name="Group 154"/>
          <p:cNvGrpSpPr/>
          <p:nvPr/>
        </p:nvGrpSpPr>
        <p:grpSpPr>
          <a:xfrm>
            <a:off x="4662000" y="2439000"/>
            <a:ext cx="560346" cy="315000"/>
            <a:chOff x="4662000" y="3519000"/>
            <a:chExt cx="560346" cy="315000"/>
          </a:xfrm>
        </p:grpSpPr>
        <p:sp>
          <p:nvSpPr>
            <p:cNvPr id="153" name="Rectangle 152"/>
            <p:cNvSpPr/>
            <p:nvPr/>
          </p:nvSpPr>
          <p:spPr bwMode="auto">
            <a:xfrm>
              <a:off x="4707000" y="3519000"/>
              <a:ext cx="495000" cy="315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4662000" y="3557001"/>
              <a:ext cx="5603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WAM</a:t>
              </a:r>
              <a:endParaRPr lang="en-US" dirty="0"/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4662000" y="2034000"/>
            <a:ext cx="540000" cy="315000"/>
            <a:chOff x="4662000" y="3519000"/>
            <a:chExt cx="540000" cy="315000"/>
          </a:xfrm>
        </p:grpSpPr>
        <p:sp>
          <p:nvSpPr>
            <p:cNvPr id="157" name="Rectangle 156"/>
            <p:cNvSpPr/>
            <p:nvPr/>
          </p:nvSpPr>
          <p:spPr bwMode="auto">
            <a:xfrm>
              <a:off x="4707000" y="3519000"/>
              <a:ext cx="495000" cy="315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4662000" y="3557001"/>
              <a:ext cx="5346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WAG</a:t>
              </a:r>
              <a:endParaRPr lang="en-US" dirty="0"/>
            </a:p>
          </p:txBody>
        </p:sp>
      </p:grpSp>
      <p:grpSp>
        <p:nvGrpSpPr>
          <p:cNvPr id="142" name="Group 92"/>
          <p:cNvGrpSpPr>
            <a:grpSpLocks/>
          </p:cNvGrpSpPr>
          <p:nvPr/>
        </p:nvGrpSpPr>
        <p:grpSpPr bwMode="auto">
          <a:xfrm>
            <a:off x="2052000" y="3159000"/>
            <a:ext cx="1080000" cy="990000"/>
            <a:chOff x="2124075" y="4445726"/>
            <a:chExt cx="1000125" cy="990600"/>
          </a:xfrm>
          <a:noFill/>
        </p:grpSpPr>
        <p:sp>
          <p:nvSpPr>
            <p:cNvPr id="146" name="AutoShape 154"/>
            <p:cNvSpPr>
              <a:spLocks noChangeArrowheads="1"/>
            </p:cNvSpPr>
            <p:nvPr/>
          </p:nvSpPr>
          <p:spPr bwMode="auto">
            <a:xfrm>
              <a:off x="2124075" y="4445726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  <p:txBody>
            <a:bodyPr wrap="none" lIns="0" tIns="0" anchor="ctr"/>
            <a:lstStyle/>
            <a:p>
              <a:endParaRPr lang="en-US" sz="1600">
                <a:cs typeface="Arial" pitchFamily="34" charset="0"/>
              </a:endParaRPr>
            </a:p>
          </p:txBody>
        </p:sp>
        <p:sp>
          <p:nvSpPr>
            <p:cNvPr id="147" name="Rectangle 187"/>
            <p:cNvSpPr>
              <a:spLocks noChangeArrowheads="1"/>
            </p:cNvSpPr>
            <p:nvPr/>
          </p:nvSpPr>
          <p:spPr bwMode="auto">
            <a:xfrm>
              <a:off x="2182812" y="44958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 b="1" dirty="0" smtClean="0">
                  <a:latin typeface="+mj-lt"/>
                  <a:cs typeface="Arial" pitchFamily="34" charset="0"/>
                </a:rPr>
                <a:t>AP</a:t>
              </a:r>
              <a:endParaRPr lang="en-US" sz="1600" b="1" dirty="0">
                <a:latin typeface="+mj-lt"/>
                <a:cs typeface="Arial" pitchFamily="34" charset="0"/>
              </a:endParaRPr>
            </a:p>
          </p:txBody>
        </p:sp>
        <p:pic>
          <p:nvPicPr>
            <p:cNvPr id="148" name="Picture 95" descr="Wireless Gateway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11760" y="4710893"/>
              <a:ext cx="180020" cy="158267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149" name="Picture 96" descr="Wireless Gateway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26795" y="4824155"/>
              <a:ext cx="270030" cy="237401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152" name="Picture 97" descr="Wireless Gateway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86735" y="4869160"/>
              <a:ext cx="512022" cy="450153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</p:grpSp>
      <p:grpSp>
        <p:nvGrpSpPr>
          <p:cNvPr id="159" name="Group 92"/>
          <p:cNvGrpSpPr>
            <a:grpSpLocks/>
          </p:cNvGrpSpPr>
          <p:nvPr/>
        </p:nvGrpSpPr>
        <p:grpSpPr bwMode="auto">
          <a:xfrm>
            <a:off x="2052000" y="1764000"/>
            <a:ext cx="1080000" cy="990000"/>
            <a:chOff x="2124075" y="4445726"/>
            <a:chExt cx="1000125" cy="990600"/>
          </a:xfrm>
          <a:noFill/>
        </p:grpSpPr>
        <p:sp>
          <p:nvSpPr>
            <p:cNvPr id="160" name="AutoShape 154"/>
            <p:cNvSpPr>
              <a:spLocks noChangeArrowheads="1"/>
            </p:cNvSpPr>
            <p:nvPr/>
          </p:nvSpPr>
          <p:spPr bwMode="auto">
            <a:xfrm>
              <a:off x="2124075" y="4445726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  <p:txBody>
            <a:bodyPr wrap="none" lIns="0" tIns="0" anchor="ctr"/>
            <a:lstStyle/>
            <a:p>
              <a:endParaRPr lang="en-US" sz="1600">
                <a:cs typeface="Arial" pitchFamily="34" charset="0"/>
              </a:endParaRPr>
            </a:p>
          </p:txBody>
        </p:sp>
        <p:sp>
          <p:nvSpPr>
            <p:cNvPr id="163" name="Rectangle 187"/>
            <p:cNvSpPr>
              <a:spLocks noChangeArrowheads="1"/>
            </p:cNvSpPr>
            <p:nvPr/>
          </p:nvSpPr>
          <p:spPr bwMode="auto">
            <a:xfrm>
              <a:off x="2182812" y="44958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 b="1" dirty="0" smtClean="0">
                  <a:latin typeface="+mj-lt"/>
                  <a:cs typeface="Arial" pitchFamily="34" charset="0"/>
                </a:rPr>
                <a:t>AP</a:t>
              </a:r>
              <a:endParaRPr lang="en-US" sz="1600" b="1" dirty="0">
                <a:latin typeface="+mj-lt"/>
                <a:cs typeface="Arial" pitchFamily="34" charset="0"/>
              </a:endParaRPr>
            </a:p>
          </p:txBody>
        </p:sp>
        <p:pic>
          <p:nvPicPr>
            <p:cNvPr id="164" name="Picture 95" descr="Wireless Gateway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11760" y="4710893"/>
              <a:ext cx="180020" cy="158267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165" name="Picture 96" descr="Wireless Gateway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26795" y="4824155"/>
              <a:ext cx="270030" cy="237401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166" name="Picture 97" descr="Wireless Gateway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86735" y="4869160"/>
              <a:ext cx="512022" cy="450153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err="1" smtClean="0"/>
              <a:t>SDN</a:t>
            </a:r>
            <a:r>
              <a:rPr lang="en-US" dirty="0" smtClean="0"/>
              <a:t>/</a:t>
            </a:r>
            <a:r>
              <a:rPr lang="en-US" dirty="0" err="1" smtClean="0"/>
              <a:t>SDR</a:t>
            </a:r>
            <a:r>
              <a:rPr lang="en-US" dirty="0" smtClean="0"/>
              <a:t> Networks in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567000" y="1584000"/>
            <a:ext cx="462499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STA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2121768" y="1584000"/>
            <a:ext cx="380232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6158383" y="1584000"/>
            <a:ext cx="798617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PDN-GW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7272000" y="1584000"/>
            <a:ext cx="1448345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SDN</a:t>
            </a:r>
            <a:r>
              <a:rPr lang="en-US" dirty="0" smtClean="0"/>
              <a:t>/</a:t>
            </a:r>
            <a:r>
              <a:rPr lang="en-US" dirty="0" err="1" smtClean="0"/>
              <a:t>SDR</a:t>
            </a:r>
            <a:r>
              <a:rPr lang="en-US" dirty="0" smtClean="0"/>
              <a:t> SERVER</a:t>
            </a:r>
            <a:endParaRPr lang="en-US" dirty="0"/>
          </a:p>
        </p:txBody>
      </p:sp>
      <p:cxnSp>
        <p:nvCxnSpPr>
          <p:cNvPr id="145" name="Straight Connector 144"/>
          <p:cNvCxnSpPr>
            <a:stCxn id="134" idx="2"/>
          </p:cNvCxnSpPr>
          <p:nvPr/>
        </p:nvCxnSpPr>
        <p:spPr bwMode="auto">
          <a:xfrm flipH="1">
            <a:off x="792000" y="1860999"/>
            <a:ext cx="6250" cy="45380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6" name="Straight Connector 145"/>
          <p:cNvCxnSpPr/>
          <p:nvPr/>
        </p:nvCxnSpPr>
        <p:spPr bwMode="auto">
          <a:xfrm>
            <a:off x="2322000" y="1854000"/>
            <a:ext cx="0" cy="459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4707000" y="1854000"/>
            <a:ext cx="6250" cy="45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2" name="Left-Right Arrow 151"/>
          <p:cNvSpPr/>
          <p:nvPr/>
        </p:nvSpPr>
        <p:spPr bwMode="auto">
          <a:xfrm>
            <a:off x="2322000" y="2774548"/>
            <a:ext cx="2385000" cy="315000"/>
          </a:xfrm>
          <a:prstGeom prst="left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2412000" y="2792001"/>
            <a:ext cx="22889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SDN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SDR</a:t>
            </a:r>
            <a:r>
              <a:rPr lang="en-US" dirty="0" smtClean="0">
                <a:solidFill>
                  <a:srgbClr val="FF0000"/>
                </a:solidFill>
              </a:rPr>
              <a:t> Authentication (</a:t>
            </a:r>
            <a:r>
              <a:rPr lang="en-US" dirty="0" err="1" smtClean="0">
                <a:solidFill>
                  <a:srgbClr val="FF0000"/>
                </a:solidFill>
              </a:rPr>
              <a:t>R3</a:t>
            </a:r>
            <a:r>
              <a:rPr lang="en-US" dirty="0" smtClean="0">
                <a:solidFill>
                  <a:srgbClr val="FF0000"/>
                </a:solidFill>
              </a:rPr>
              <a:t>-M)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7" name="Left-Right Arrow 156"/>
          <p:cNvSpPr/>
          <p:nvPr/>
        </p:nvSpPr>
        <p:spPr bwMode="auto">
          <a:xfrm>
            <a:off x="4752000" y="2774548"/>
            <a:ext cx="3285000" cy="315000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8" name="Straight Connector 157"/>
          <p:cNvCxnSpPr/>
          <p:nvPr/>
        </p:nvCxnSpPr>
        <p:spPr bwMode="auto">
          <a:xfrm>
            <a:off x="8037000" y="1854000"/>
            <a:ext cx="0" cy="45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5255107" y="2792001"/>
            <a:ext cx="2106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SDN</a:t>
            </a:r>
            <a:r>
              <a:rPr lang="en-US" dirty="0" smtClean="0"/>
              <a:t>/</a:t>
            </a:r>
            <a:r>
              <a:rPr lang="en-US" dirty="0" err="1" smtClean="0"/>
              <a:t>SDR</a:t>
            </a:r>
            <a:r>
              <a:rPr lang="en-US" dirty="0" smtClean="0"/>
              <a:t> AP Authentication</a:t>
            </a:r>
            <a:endParaRPr lang="en-US" dirty="0"/>
          </a:p>
        </p:txBody>
      </p:sp>
      <p:cxnSp>
        <p:nvCxnSpPr>
          <p:cNvPr id="167" name="Straight Connector 166"/>
          <p:cNvCxnSpPr/>
          <p:nvPr/>
        </p:nvCxnSpPr>
        <p:spPr bwMode="auto">
          <a:xfrm>
            <a:off x="6552000" y="1854000"/>
            <a:ext cx="0" cy="459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2" name="Left-Right Arrow 171"/>
          <p:cNvSpPr/>
          <p:nvPr/>
        </p:nvSpPr>
        <p:spPr bwMode="auto">
          <a:xfrm>
            <a:off x="4752000" y="3609000"/>
            <a:ext cx="3285000" cy="315000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5292000" y="3626453"/>
            <a:ext cx="2061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SDN</a:t>
            </a:r>
            <a:r>
              <a:rPr lang="en-US" dirty="0" smtClean="0"/>
              <a:t>/</a:t>
            </a:r>
            <a:r>
              <a:rPr lang="en-US" dirty="0" err="1" smtClean="0"/>
              <a:t>SDR</a:t>
            </a:r>
            <a:r>
              <a:rPr lang="en-US" dirty="0" smtClean="0"/>
              <a:t> AP </a:t>
            </a:r>
            <a:r>
              <a:rPr lang="en-US" dirty="0" err="1" smtClean="0"/>
              <a:t>Configuraiton</a:t>
            </a:r>
            <a:endParaRPr lang="en-US" dirty="0"/>
          </a:p>
        </p:txBody>
      </p:sp>
      <p:sp>
        <p:nvSpPr>
          <p:cNvPr id="190" name="Rectangle 189"/>
          <p:cNvSpPr/>
          <p:nvPr/>
        </p:nvSpPr>
        <p:spPr bwMode="auto">
          <a:xfrm>
            <a:off x="6012000" y="1269000"/>
            <a:ext cx="2790000" cy="720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8143242" y="1224000"/>
            <a:ext cx="613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Core</a:t>
            </a:r>
            <a:endParaRPr lang="en-US" sz="1600" b="1" dirty="0"/>
          </a:p>
        </p:txBody>
      </p:sp>
      <p:sp>
        <p:nvSpPr>
          <p:cNvPr id="192" name="Rectangle 191"/>
          <p:cNvSpPr/>
          <p:nvPr/>
        </p:nvSpPr>
        <p:spPr bwMode="auto">
          <a:xfrm>
            <a:off x="297000" y="1269000"/>
            <a:ext cx="5625000" cy="720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297000" y="1224000"/>
            <a:ext cx="1130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OmniRAN</a:t>
            </a:r>
            <a:endParaRPr lang="en-US" sz="1600" b="1" dirty="0"/>
          </a:p>
        </p:txBody>
      </p:sp>
      <p:sp>
        <p:nvSpPr>
          <p:cNvPr id="47" name="Left-Right Arrow 46"/>
          <p:cNvSpPr/>
          <p:nvPr/>
        </p:nvSpPr>
        <p:spPr bwMode="auto">
          <a:xfrm>
            <a:off x="2322000" y="3609000"/>
            <a:ext cx="2385000" cy="315000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12000" y="3629548"/>
            <a:ext cx="229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SDN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SDR</a:t>
            </a:r>
            <a:r>
              <a:rPr lang="en-US" dirty="0" smtClean="0">
                <a:solidFill>
                  <a:srgbClr val="FF0000"/>
                </a:solidFill>
              </a:rPr>
              <a:t> Configuration (</a:t>
            </a:r>
            <a:r>
              <a:rPr lang="en-US" dirty="0" err="1" smtClean="0">
                <a:solidFill>
                  <a:srgbClr val="FF0000"/>
                </a:solidFill>
              </a:rPr>
              <a:t>R3</a:t>
            </a:r>
            <a:r>
              <a:rPr lang="en-US" dirty="0" smtClean="0">
                <a:solidFill>
                  <a:srgbClr val="FF0000"/>
                </a:solidFill>
              </a:rPr>
              <a:t>-M)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9" name="Left-Right Arrow 48"/>
          <p:cNvSpPr/>
          <p:nvPr/>
        </p:nvSpPr>
        <p:spPr bwMode="auto">
          <a:xfrm>
            <a:off x="2322000" y="4464000"/>
            <a:ext cx="2405548" cy="315000"/>
          </a:xfrm>
          <a:prstGeom prst="left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412000" y="4481453"/>
            <a:ext cx="2228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SDN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SDR</a:t>
            </a:r>
            <a:r>
              <a:rPr lang="en-US" dirty="0" smtClean="0">
                <a:solidFill>
                  <a:srgbClr val="FF0000"/>
                </a:solidFill>
              </a:rPr>
              <a:t> Authorization (</a:t>
            </a:r>
            <a:r>
              <a:rPr lang="en-US" dirty="0" err="1" smtClean="0">
                <a:solidFill>
                  <a:srgbClr val="FF0000"/>
                </a:solidFill>
              </a:rPr>
              <a:t>R3</a:t>
            </a:r>
            <a:r>
              <a:rPr lang="en-US" dirty="0" smtClean="0">
                <a:solidFill>
                  <a:srgbClr val="FF0000"/>
                </a:solidFill>
              </a:rPr>
              <a:t>-M)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" name="Left-Right Arrow 50"/>
          <p:cNvSpPr/>
          <p:nvPr/>
        </p:nvSpPr>
        <p:spPr bwMode="auto">
          <a:xfrm>
            <a:off x="4707000" y="4464000"/>
            <a:ext cx="3309452" cy="315000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287238" y="4481453"/>
            <a:ext cx="1939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SDN</a:t>
            </a:r>
            <a:r>
              <a:rPr lang="en-US" dirty="0" smtClean="0"/>
              <a:t>/</a:t>
            </a:r>
            <a:r>
              <a:rPr lang="en-US" dirty="0" err="1" smtClean="0"/>
              <a:t>SDR</a:t>
            </a:r>
            <a:r>
              <a:rPr lang="en-US" dirty="0" smtClean="0"/>
              <a:t> AP Authorization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 bwMode="auto">
          <a:xfrm>
            <a:off x="3582000" y="1494000"/>
            <a:ext cx="2250000" cy="45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442302" y="1584000"/>
            <a:ext cx="534698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WAG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5136654" y="1584000"/>
            <a:ext cx="560346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WAM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685317" y="1584000"/>
            <a:ext cx="526683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WAC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800"/>
          </a:xfrm>
        </p:spPr>
        <p:txBody>
          <a:bodyPr>
            <a:normAutofit lnSpcReduction="100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-13-0032-05-0000-</a:t>
            </a:r>
            <a:r>
              <a:rPr lang="en-US" dirty="0" err="1" smtClean="0">
                <a:solidFill>
                  <a:srgbClr val="0070C0"/>
                </a:solidFill>
              </a:rPr>
              <a:t>ieee</a:t>
            </a:r>
            <a:r>
              <a:rPr lang="en-US" dirty="0" smtClean="0">
                <a:solidFill>
                  <a:srgbClr val="0070C0"/>
                </a:solidFill>
              </a:rPr>
              <a:t>-802-scope-of-</a:t>
            </a:r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endParaRPr lang="en-US" dirty="0" smtClean="0">
              <a:solidFill>
                <a:srgbClr val="0070C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-13-0019-02-0000-</a:t>
            </a:r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dirty="0" err="1" smtClean="0">
                <a:solidFill>
                  <a:srgbClr val="0070C0"/>
                </a:solidFill>
              </a:rPr>
              <a:t>wi-fi</a:t>
            </a:r>
            <a:r>
              <a:rPr lang="en-US" dirty="0" smtClean="0">
                <a:solidFill>
                  <a:srgbClr val="0070C0"/>
                </a:solidFill>
              </a:rPr>
              <a:t>-hotspot-use-case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-13-0029-01-0000-</a:t>
            </a:r>
            <a:r>
              <a:rPr lang="en-US" dirty="0" err="1" smtClean="0">
                <a:solidFill>
                  <a:srgbClr val="0070C0"/>
                </a:solidFill>
              </a:rPr>
              <a:t>sdn</a:t>
            </a:r>
            <a:r>
              <a:rPr lang="en-US" dirty="0" smtClean="0">
                <a:solidFill>
                  <a:srgbClr val="0070C0"/>
                </a:solidFill>
              </a:rPr>
              <a:t>-use-case-requirements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-13-0042-00-0000-orchestration-of-son-features-for-</a:t>
            </a:r>
            <a:r>
              <a:rPr lang="en-US" dirty="0" err="1" smtClean="0">
                <a:solidFill>
                  <a:srgbClr val="0070C0"/>
                </a:solidFill>
              </a:rPr>
              <a:t>wifi</a:t>
            </a:r>
            <a:r>
              <a:rPr lang="en-US" dirty="0" smtClean="0">
                <a:solidFill>
                  <a:srgbClr val="0070C0"/>
                </a:solidFill>
              </a:rPr>
              <a:t>-offloading-using-network-empowerment-mechanisms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-13-0048-04-0000-</a:t>
            </a:r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-</a:t>
            </a:r>
            <a:r>
              <a:rPr lang="en-US" dirty="0" err="1" smtClean="0">
                <a:solidFill>
                  <a:srgbClr val="0070C0"/>
                </a:solidFill>
              </a:rPr>
              <a:t>ecsg</a:t>
            </a:r>
            <a:r>
              <a:rPr lang="en-US" dirty="0" smtClean="0">
                <a:solidFill>
                  <a:srgbClr val="0070C0"/>
                </a:solidFill>
              </a:rPr>
              <a:t>-results-and-outlook</a:t>
            </a:r>
          </a:p>
        </p:txBody>
      </p:sp>
    </p:spTree>
    <p:extLst>
      <p:ext uri="{BB962C8B-B14F-4D97-AF65-F5344CB8AC3E}">
        <p14:creationId xmlns=""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69000"/>
            <a:ext cx="8382000" cy="1143000"/>
          </a:xfrm>
        </p:spPr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 Architecture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</a:t>
            </a:r>
            <a:r>
              <a:rPr lang="en-US" dirty="0" err="1" smtClean="0"/>
              <a:t>OmniRAN</a:t>
            </a:r>
            <a:r>
              <a:rPr lang="en-US" dirty="0" smtClean="0"/>
              <a:t> Architecture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32000" y="1269000"/>
            <a:ext cx="8229600" cy="523800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3GPP</a:t>
            </a:r>
            <a:r>
              <a:rPr lang="en-US" dirty="0" smtClean="0">
                <a:solidFill>
                  <a:srgbClr val="0070C0"/>
                </a:solidFill>
              </a:rPr>
              <a:t> 23.402 Interworking Protocol Stack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117000" y="2214000"/>
          <a:ext cx="8896425" cy="3825000"/>
        </p:xfrm>
        <a:graphic>
          <a:graphicData uri="http://schemas.openxmlformats.org/presentationml/2006/ole">
            <p:oleObj spid="_x0000_s33794" name="Picture" r:id="rId3" imgW="6098308" imgH="2615083" progId="Word.Picture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8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Use Cases for </a:t>
            </a:r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Cellular offload in hotspot [1] [2]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SDN: support multiple service networks through sharing access network [3]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SON:  self configuration and optimization for radio network [4]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To extend this concept, Software Defined Radio (</a:t>
            </a:r>
            <a:r>
              <a:rPr lang="en-US" dirty="0" err="1" smtClean="0">
                <a:solidFill>
                  <a:srgbClr val="0070C0"/>
                </a:solidFill>
              </a:rPr>
              <a:t>SDR</a:t>
            </a:r>
            <a:r>
              <a:rPr lang="en-US" dirty="0" smtClean="0">
                <a:solidFill>
                  <a:srgbClr val="0070C0"/>
                </a:solidFill>
              </a:rPr>
              <a:t>) could provide more flexibility for radio networks.</a:t>
            </a:r>
          </a:p>
          <a:p>
            <a:pPr lvl="2"/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000"/>
            <a:ext cx="8229600" cy="6588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3GPP</a:t>
            </a:r>
            <a:r>
              <a:rPr lang="en-US" dirty="0" smtClean="0">
                <a:solidFill>
                  <a:srgbClr val="0070C0"/>
                </a:solidFill>
              </a:rPr>
              <a:t> Trusted </a:t>
            </a:r>
            <a:r>
              <a:rPr lang="en-US" dirty="0" err="1" smtClean="0">
                <a:solidFill>
                  <a:srgbClr val="0070C0"/>
                </a:solidFill>
              </a:rPr>
              <a:t>WLAN</a:t>
            </a:r>
            <a:r>
              <a:rPr lang="en-US" dirty="0" smtClean="0">
                <a:solidFill>
                  <a:srgbClr val="0070C0"/>
                </a:solidFill>
              </a:rPr>
              <a:t> Access Use Case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782000" y="1944000"/>
            <a:ext cx="5850000" cy="4725000"/>
            <a:chOff x="251030" y="1493975"/>
            <a:chExt cx="5739785" cy="5175025"/>
          </a:xfrm>
        </p:grpSpPr>
        <p:grpSp>
          <p:nvGrpSpPr>
            <p:cNvPr id="5" name="Group 310"/>
            <p:cNvGrpSpPr/>
            <p:nvPr/>
          </p:nvGrpSpPr>
          <p:grpSpPr>
            <a:xfrm>
              <a:off x="1994015" y="4779340"/>
              <a:ext cx="1000125" cy="990600"/>
              <a:chOff x="2124075" y="4419600"/>
              <a:chExt cx="1000125" cy="990600"/>
            </a:xfrm>
          </p:grpSpPr>
          <p:sp>
            <p:nvSpPr>
              <p:cNvPr id="43" name="AutoShape 154"/>
              <p:cNvSpPr>
                <a:spLocks noChangeArrowheads="1"/>
              </p:cNvSpPr>
              <p:nvPr/>
            </p:nvSpPr>
            <p:spPr bwMode="auto">
              <a:xfrm>
                <a:off x="2124075" y="4419600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Rectangle 187"/>
              <p:cNvSpPr>
                <a:spLocks noChangeArrowheads="1"/>
              </p:cNvSpPr>
              <p:nvPr/>
            </p:nvSpPr>
            <p:spPr bwMode="auto">
              <a:xfrm>
                <a:off x="2182812" y="44958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AN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45" name="Picture 44" descr="Wireless Gateway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411760" y="4710893"/>
                <a:ext cx="180020" cy="158267"/>
              </a:xfrm>
              <a:prstGeom prst="rect">
                <a:avLst/>
              </a:prstGeom>
            </p:spPr>
          </p:pic>
          <p:pic>
            <p:nvPicPr>
              <p:cNvPr id="46" name="Picture 45" descr="Wireless Gateway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726795" y="4824155"/>
                <a:ext cx="270030" cy="237401"/>
              </a:xfrm>
              <a:prstGeom prst="rect">
                <a:avLst/>
              </a:prstGeom>
            </p:spPr>
          </p:pic>
          <p:pic>
            <p:nvPicPr>
              <p:cNvPr id="47" name="Picture 46" descr="Wireless Gateway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186735" y="4869160"/>
                <a:ext cx="512022" cy="450153"/>
              </a:xfrm>
              <a:prstGeom prst="rect">
                <a:avLst/>
              </a:prstGeom>
            </p:spPr>
          </p:pic>
        </p:grpSp>
        <p:cxnSp>
          <p:nvCxnSpPr>
            <p:cNvPr id="6" name="Straight Connector 5"/>
            <p:cNvCxnSpPr>
              <a:stCxn id="37" idx="3"/>
            </p:cNvCxnSpPr>
            <p:nvPr/>
          </p:nvCxnSpPr>
          <p:spPr bwMode="auto">
            <a:xfrm>
              <a:off x="1241630" y="5387671"/>
              <a:ext cx="752475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" name="Group 230"/>
            <p:cNvGrpSpPr/>
            <p:nvPr/>
          </p:nvGrpSpPr>
          <p:grpSpPr>
            <a:xfrm>
              <a:off x="1394030" y="5312740"/>
              <a:ext cx="493291" cy="535900"/>
              <a:chOff x="1524000" y="2209800"/>
              <a:chExt cx="493291" cy="535900"/>
            </a:xfrm>
          </p:grpSpPr>
          <p:sp>
            <p:nvSpPr>
              <p:cNvPr id="41" name="Oval 40"/>
              <p:cNvSpPr/>
              <p:nvPr/>
            </p:nvSpPr>
            <p:spPr bwMode="auto">
              <a:xfrm>
                <a:off x="1676400" y="22098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524000" y="2297668"/>
                <a:ext cx="493291" cy="448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R1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8" name="Straight Connector 7"/>
            <p:cNvCxnSpPr/>
            <p:nvPr/>
          </p:nvCxnSpPr>
          <p:spPr bwMode="auto">
            <a:xfrm>
              <a:off x="2994230" y="5409410"/>
              <a:ext cx="166729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9" name="Group 234"/>
            <p:cNvGrpSpPr/>
            <p:nvPr/>
          </p:nvGrpSpPr>
          <p:grpSpPr>
            <a:xfrm>
              <a:off x="3148708" y="5340330"/>
              <a:ext cx="493291" cy="540126"/>
              <a:chOff x="3276600" y="2156671"/>
              <a:chExt cx="493291" cy="540126"/>
            </a:xfrm>
          </p:grpSpPr>
          <p:sp>
            <p:nvSpPr>
              <p:cNvPr id="39" name="Oval 38"/>
              <p:cNvSpPr/>
              <p:nvPr/>
            </p:nvSpPr>
            <p:spPr bwMode="auto">
              <a:xfrm>
                <a:off x="3429000" y="2156671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3276600" y="2248765"/>
                <a:ext cx="493291" cy="448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R3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oup 242"/>
            <p:cNvGrpSpPr/>
            <p:nvPr/>
          </p:nvGrpSpPr>
          <p:grpSpPr>
            <a:xfrm>
              <a:off x="251030" y="4836490"/>
              <a:ext cx="990600" cy="990600"/>
              <a:chOff x="381000" y="1962150"/>
              <a:chExt cx="990600" cy="990600"/>
            </a:xfrm>
          </p:grpSpPr>
          <p:sp>
            <p:nvSpPr>
              <p:cNvPr id="37" name="AutoShape 153"/>
              <p:cNvSpPr>
                <a:spLocks noChangeArrowheads="1"/>
              </p:cNvSpPr>
              <p:nvPr/>
            </p:nvSpPr>
            <p:spPr bwMode="auto">
              <a:xfrm>
                <a:off x="381000" y="1962150"/>
                <a:ext cx="990600" cy="990600"/>
              </a:xfrm>
              <a:prstGeom prst="flowChartAlternateProcess">
                <a:avLst/>
              </a:prstGeom>
              <a:solidFill>
                <a:srgbClr val="6DC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="t" anchorCtr="1"/>
              <a:lstStyle/>
              <a:p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Station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38" name="Picture 37" descr="MC900439836.PNG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9600" y="2286000"/>
                <a:ext cx="533400" cy="533400"/>
              </a:xfrm>
              <a:prstGeom prst="rect">
                <a:avLst/>
              </a:prstGeom>
            </p:spPr>
          </p:pic>
        </p:grpSp>
        <p:sp>
          <p:nvSpPr>
            <p:cNvPr id="11" name="Oval 10"/>
            <p:cNvSpPr/>
            <p:nvPr/>
          </p:nvSpPr>
          <p:spPr bwMode="auto">
            <a:xfrm>
              <a:off x="3284240" y="508414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131840" y="4779340"/>
              <a:ext cx="493291" cy="4480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>
              <a:off x="1241630" y="5146634"/>
              <a:ext cx="341989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="" xmlns:p14="http://schemas.microsoft.com/office/powerpoint/2010/main" val="4141335378"/>
                </p:ext>
              </p:extLst>
            </p:nvPr>
          </p:nvGraphicFramePr>
          <p:xfrm>
            <a:off x="1331640" y="1493975"/>
            <a:ext cx="4659175" cy="3160294"/>
          </p:xfrm>
          <a:graphic>
            <a:graphicData uri="http://schemas.openxmlformats.org/presentationml/2006/ole">
              <p:oleObj spid="_x0000_s1026" name="Picture" r:id="rId5" imgW="3263760" imgH="2212560" progId="Word.Picture.8">
                <p:embed/>
              </p:oleObj>
            </a:graphicData>
          </a:graphic>
        </p:graphicFrame>
        <p:sp>
          <p:nvSpPr>
            <p:cNvPr id="15" name="AutoShape 154"/>
            <p:cNvSpPr>
              <a:spLocks noChangeArrowheads="1"/>
            </p:cNvSpPr>
            <p:nvPr/>
          </p:nvSpPr>
          <p:spPr bwMode="auto">
            <a:xfrm>
              <a:off x="3761910" y="4836490"/>
              <a:ext cx="162018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6" name="Picture 157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396020" y="552705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7" name="Rectangle 188"/>
            <p:cNvSpPr>
              <a:spLocks noChangeArrowheads="1"/>
            </p:cNvSpPr>
            <p:nvPr/>
          </p:nvSpPr>
          <p:spPr bwMode="auto">
            <a:xfrm>
              <a:off x="4121382" y="488411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8" name="Group 161"/>
            <p:cNvGrpSpPr/>
            <p:nvPr/>
          </p:nvGrpSpPr>
          <p:grpSpPr>
            <a:xfrm>
              <a:off x="4268355" y="5112796"/>
              <a:ext cx="532437" cy="381000"/>
              <a:chOff x="7481888" y="3079208"/>
              <a:chExt cx="595312" cy="425992"/>
            </a:xfrm>
          </p:grpSpPr>
          <p:sp>
            <p:nvSpPr>
              <p:cNvPr id="23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dirty="0"/>
              </a:p>
            </p:txBody>
          </p:sp>
          <p:sp>
            <p:nvSpPr>
              <p:cNvPr id="24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 dirty="0">
                  <a:ea typeface="ＭＳ Ｐゴシック" pitchFamily="34" charset="-128"/>
                </a:endParaRPr>
              </a:p>
            </p:txBody>
          </p:sp>
          <p:grpSp>
            <p:nvGrpSpPr>
              <p:cNvPr id="25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6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7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8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grpSp>
              <p:nvGrpSpPr>
                <p:cNvPr id="29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3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34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35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36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30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1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2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19" name="Rounded Rectangle 18"/>
            <p:cNvSpPr/>
            <p:nvPr/>
          </p:nvSpPr>
          <p:spPr bwMode="auto">
            <a:xfrm>
              <a:off x="4076945" y="5949240"/>
              <a:ext cx="990600" cy="71976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aphicFrame>
          <p:nvGraphicFramePr>
            <p:cNvPr id="20" name="Object 15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="" xmlns:p14="http://schemas.microsoft.com/office/powerpoint/2010/main" val="3018622822"/>
                </p:ext>
              </p:extLst>
            </p:nvPr>
          </p:nvGraphicFramePr>
          <p:xfrm>
            <a:off x="4121950" y="6039000"/>
            <a:ext cx="945105" cy="540060"/>
          </p:xfrm>
          <a:graphic>
            <a:graphicData uri="http://schemas.openxmlformats.org/presentationml/2006/ole">
              <p:oleObj spid="_x0000_s1027" name="Clip" r:id="rId7" imgW="5757415" imgH="3221332" progId="">
                <p:embed/>
              </p:oleObj>
            </a:graphicData>
          </a:graphic>
        </p:graphicFrame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4266580" y="6129010"/>
              <a:ext cx="80047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  <p:cxnSp>
          <p:nvCxnSpPr>
            <p:cNvPr id="22" name="Straight Connector 21"/>
            <p:cNvCxnSpPr>
              <a:stCxn id="15" idx="2"/>
              <a:endCxn id="19" idx="0"/>
            </p:cNvCxnSpPr>
            <p:nvPr/>
          </p:nvCxnSpPr>
          <p:spPr bwMode="auto">
            <a:xfrm>
              <a:off x="4572000" y="5827090"/>
              <a:ext cx="245" cy="1221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=""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400" y="1314000"/>
            <a:ext cx="8229600" cy="6588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SDN</a:t>
            </a:r>
            <a:r>
              <a:rPr lang="en-US" dirty="0" smtClean="0">
                <a:solidFill>
                  <a:srgbClr val="0070C0"/>
                </a:solidFill>
              </a:rPr>
              <a:t> based Omni RAN Use Case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590800" y="2304000"/>
            <a:ext cx="7986200" cy="4250787"/>
            <a:chOff x="50800" y="1449000"/>
            <a:chExt cx="9017000" cy="5105788"/>
          </a:xfrm>
        </p:grpSpPr>
        <p:sp>
          <p:nvSpPr>
            <p:cNvPr id="49" name="Rounded Rectangle 48"/>
            <p:cNvSpPr/>
            <p:nvPr/>
          </p:nvSpPr>
          <p:spPr>
            <a:xfrm>
              <a:off x="5673272" y="1496350"/>
              <a:ext cx="1641928" cy="467828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0" name="Straight Connector 49"/>
            <p:cNvCxnSpPr/>
            <p:nvPr/>
          </p:nvCxnSpPr>
          <p:spPr>
            <a:xfrm rot="16200000" flipV="1">
              <a:off x="6515102" y="4648199"/>
              <a:ext cx="609599" cy="2"/>
            </a:xfrm>
            <a:prstGeom prst="line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endCxn id="284" idx="1"/>
            </p:cNvCxnSpPr>
            <p:nvPr/>
          </p:nvCxnSpPr>
          <p:spPr>
            <a:xfrm>
              <a:off x="7202750" y="3504163"/>
              <a:ext cx="493450" cy="634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ounded Rectangle 51"/>
            <p:cNvSpPr/>
            <p:nvPr/>
          </p:nvSpPr>
          <p:spPr>
            <a:xfrm>
              <a:off x="1739048" y="1449000"/>
              <a:ext cx="3524413" cy="480276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3" name="Group 3"/>
            <p:cNvGrpSpPr/>
            <p:nvPr/>
          </p:nvGrpSpPr>
          <p:grpSpPr>
            <a:xfrm>
              <a:off x="50800" y="3416300"/>
              <a:ext cx="990600" cy="990600"/>
              <a:chOff x="381000" y="1962150"/>
              <a:chExt cx="990600" cy="990600"/>
            </a:xfrm>
          </p:grpSpPr>
          <p:sp>
            <p:nvSpPr>
              <p:cNvPr id="336" name="AutoShape 153"/>
              <p:cNvSpPr>
                <a:spLocks noChangeArrowheads="1"/>
              </p:cNvSpPr>
              <p:nvPr/>
            </p:nvSpPr>
            <p:spPr bwMode="auto">
              <a:xfrm>
                <a:off x="381000" y="1962150"/>
                <a:ext cx="990600" cy="990600"/>
              </a:xfrm>
              <a:prstGeom prst="flowChartAlternateProcess">
                <a:avLst/>
              </a:prstGeom>
              <a:solidFill>
                <a:srgbClr val="6DC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="t" anchorCtr="1"/>
              <a:lstStyle/>
              <a:p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Station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337" name="Picture 5" descr="MC900439836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9600" y="2286000"/>
                <a:ext cx="533400" cy="533400"/>
              </a:xfrm>
              <a:prstGeom prst="rect">
                <a:avLst/>
              </a:prstGeom>
            </p:spPr>
          </p:pic>
        </p:grpSp>
        <p:cxnSp>
          <p:nvCxnSpPr>
            <p:cNvPr id="54" name="Straight Connector 53"/>
            <p:cNvCxnSpPr/>
            <p:nvPr/>
          </p:nvCxnSpPr>
          <p:spPr>
            <a:xfrm rot="16200000" flipV="1">
              <a:off x="6515102" y="3352799"/>
              <a:ext cx="609599" cy="2"/>
            </a:xfrm>
            <a:prstGeom prst="line">
              <a:avLst/>
            </a:prstGeom>
            <a:ln>
              <a:solidFill>
                <a:srgbClr val="FF66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55" name="Group 40"/>
            <p:cNvGrpSpPr/>
            <p:nvPr/>
          </p:nvGrpSpPr>
          <p:grpSpPr>
            <a:xfrm>
              <a:off x="7696200" y="3015208"/>
              <a:ext cx="990600" cy="990600"/>
              <a:chOff x="5257800" y="4419600"/>
              <a:chExt cx="990600" cy="990600"/>
            </a:xfrm>
          </p:grpSpPr>
          <p:sp>
            <p:nvSpPr>
              <p:cNvPr id="284" name="Rounded Rectangle 283"/>
              <p:cNvSpPr/>
              <p:nvPr/>
            </p:nvSpPr>
            <p:spPr bwMode="auto">
              <a:xfrm>
                <a:off x="5257800" y="4419600"/>
                <a:ext cx="990600" cy="990600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285" name="Group 61"/>
              <p:cNvGrpSpPr/>
              <p:nvPr/>
            </p:nvGrpSpPr>
            <p:grpSpPr>
              <a:xfrm>
                <a:off x="5410201" y="4502656"/>
                <a:ext cx="609600" cy="450344"/>
                <a:chOff x="6324600" y="1828800"/>
                <a:chExt cx="917575" cy="677862"/>
              </a:xfrm>
            </p:grpSpPr>
            <p:grpSp>
              <p:nvGrpSpPr>
                <p:cNvPr id="288" name="Group 10"/>
                <p:cNvGrpSpPr>
                  <a:grpSpLocks/>
                </p:cNvGrpSpPr>
                <p:nvPr/>
              </p:nvGrpSpPr>
              <p:grpSpPr bwMode="auto">
                <a:xfrm>
                  <a:off x="6972300" y="1828800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325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326" name="Rectangl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327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328" name="Group 14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332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333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334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335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329" name="Freeform 19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330" name="Oval 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31" name="Oval 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289" name="Group 22"/>
                <p:cNvGrpSpPr>
                  <a:grpSpLocks/>
                </p:cNvGrpSpPr>
                <p:nvPr/>
              </p:nvGrpSpPr>
              <p:grpSpPr bwMode="auto">
                <a:xfrm>
                  <a:off x="6756400" y="1901825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314" name="Freeform 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315" name="Rectangl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316" name="Oval 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317" name="Group 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321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322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323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324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318" name="Freeform 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319" name="Oval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20" name="Oval 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290" name="Group 34"/>
                <p:cNvGrpSpPr>
                  <a:grpSpLocks/>
                </p:cNvGrpSpPr>
                <p:nvPr/>
              </p:nvGrpSpPr>
              <p:grpSpPr bwMode="auto">
                <a:xfrm>
                  <a:off x="6540500" y="1973262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303" name="Freeform 35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304" name="Rectangle 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305" name="Oval 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306" name="Group 38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310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311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312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313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307" name="Freeform 43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308" name="Oval 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309" name="Oval 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291" name="Group 618"/>
                <p:cNvGrpSpPr>
                  <a:grpSpLocks/>
                </p:cNvGrpSpPr>
                <p:nvPr/>
              </p:nvGrpSpPr>
              <p:grpSpPr bwMode="auto">
                <a:xfrm>
                  <a:off x="6324600" y="2046287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92" name="Freeform 619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93" name="Rectangle 6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94" name="Oval 6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295" name="Group 622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99" name="Line 6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300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301" name="Line 6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302" name="Line 6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96" name="Freeform 627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97" name="Oval 6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98" name="Oval 6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</p:grpSp>
          <p:graphicFrame>
            <p:nvGraphicFramePr>
              <p:cNvPr id="286" name="Object 15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341951" y="4939236"/>
              <a:ext cx="798445" cy="429931"/>
            </p:xfrm>
            <a:graphic>
              <a:graphicData uri="http://schemas.openxmlformats.org/presentationml/2006/ole">
                <p:oleObj spid="_x0000_s2052" name="Clip" r:id="rId4" imgW="5757415" imgH="3221332" progId="">
                  <p:embed/>
                </p:oleObj>
              </a:graphicData>
            </a:graphic>
          </p:graphicFrame>
          <p:sp>
            <p:nvSpPr>
              <p:cNvPr id="287" name="Text Box 16"/>
              <p:cNvSpPr txBox="1">
                <a:spLocks noChangeArrowheads="1"/>
              </p:cNvSpPr>
              <p:nvPr/>
            </p:nvSpPr>
            <p:spPr bwMode="auto">
              <a:xfrm>
                <a:off x="5326634" y="5015442"/>
                <a:ext cx="743875" cy="304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050" dirty="0" smtClean="0">
                    <a:latin typeface="Arial" pitchFamily="34" charset="0"/>
                    <a:ea typeface="ＭＳ Ｐゴシック" pitchFamily="34" charset="-128"/>
                    <a:cs typeface="Arial" pitchFamily="34" charset="0"/>
                  </a:rPr>
                  <a:t>Internet</a:t>
                </a:r>
                <a:endParaRPr lang="en-US" sz="1050" dirty="0">
                  <a:latin typeface="Arial" pitchFamily="34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cxnSp>
          <p:nvCxnSpPr>
            <p:cNvPr id="56" name="Straight Connector 55"/>
            <p:cNvCxnSpPr>
              <a:stCxn id="267" idx="1"/>
            </p:cNvCxnSpPr>
            <p:nvPr/>
          </p:nvCxnSpPr>
          <p:spPr>
            <a:xfrm rot="10800000">
              <a:off x="5029201" y="4343401"/>
              <a:ext cx="1098287" cy="67939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5695043" y="5820201"/>
              <a:ext cx="15983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Core Network(s)</a:t>
              </a:r>
              <a:endParaRPr lang="en-US" sz="1200" b="1" dirty="0"/>
            </a:p>
          </p:txBody>
        </p:sp>
        <p:grpSp>
          <p:nvGrpSpPr>
            <p:cNvPr id="58" name="Group 274"/>
            <p:cNvGrpSpPr/>
            <p:nvPr/>
          </p:nvGrpSpPr>
          <p:grpSpPr>
            <a:xfrm>
              <a:off x="6056050" y="4870397"/>
              <a:ext cx="990600" cy="997003"/>
              <a:chOff x="5245100" y="2133600"/>
              <a:chExt cx="990600" cy="997003"/>
            </a:xfrm>
          </p:grpSpPr>
          <p:sp>
            <p:nvSpPr>
              <p:cNvPr id="266" name="AutoShape 154"/>
              <p:cNvSpPr>
                <a:spLocks noChangeArrowheads="1"/>
              </p:cNvSpPr>
              <p:nvPr/>
            </p:nvSpPr>
            <p:spPr bwMode="auto">
              <a:xfrm>
                <a:off x="5245100" y="2140003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7" name="Rectangle 188"/>
              <p:cNvSpPr>
                <a:spLocks noChangeArrowheads="1"/>
              </p:cNvSpPr>
              <p:nvPr/>
            </p:nvSpPr>
            <p:spPr bwMode="auto">
              <a:xfrm>
                <a:off x="5316537" y="2133600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1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100" b="1" dirty="0" smtClean="0">
                    <a:latin typeface="Arial" pitchFamily="34" charset="0"/>
                    <a:cs typeface="Arial" pitchFamily="34" charset="0"/>
                  </a:rPr>
                  <a:t>Operator C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68" name="Group 191"/>
              <p:cNvGrpSpPr/>
              <p:nvPr/>
            </p:nvGrpSpPr>
            <p:grpSpPr>
              <a:xfrm>
                <a:off x="5450810" y="2438399"/>
                <a:ext cx="568990" cy="358909"/>
                <a:chOff x="7481888" y="3079208"/>
                <a:chExt cx="595312" cy="425992"/>
              </a:xfrm>
            </p:grpSpPr>
            <p:sp>
              <p:nvSpPr>
                <p:cNvPr id="270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/>
                </a:p>
              </p:txBody>
            </p:sp>
            <p:sp>
              <p:nvSpPr>
                <p:cNvPr id="271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272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273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4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5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76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80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1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2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3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77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8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9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pic>
            <p:nvPicPr>
              <p:cNvPr id="269" name="Picture 157"/>
              <p:cNvPicPr>
                <a:picLocks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5578475" y="2830565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59" name="TextBox 58"/>
            <p:cNvSpPr txBox="1"/>
            <p:nvPr/>
          </p:nvSpPr>
          <p:spPr>
            <a:xfrm>
              <a:off x="3368898" y="5787935"/>
              <a:ext cx="16603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Access Network</a:t>
              </a:r>
              <a:endParaRPr lang="en-US" sz="1200" b="1" dirty="0"/>
            </a:p>
          </p:txBody>
        </p:sp>
        <p:grpSp>
          <p:nvGrpSpPr>
            <p:cNvPr id="60" name="Group 325"/>
            <p:cNvGrpSpPr/>
            <p:nvPr/>
          </p:nvGrpSpPr>
          <p:grpSpPr>
            <a:xfrm>
              <a:off x="3963716" y="2362200"/>
              <a:ext cx="1000125" cy="1219200"/>
              <a:chOff x="7315200" y="3886200"/>
              <a:chExt cx="1000125" cy="990600"/>
            </a:xfrm>
            <a:solidFill>
              <a:schemeClr val="bg1">
                <a:lumMod val="85000"/>
              </a:schemeClr>
            </a:solidFill>
          </p:grpSpPr>
          <p:sp>
            <p:nvSpPr>
              <p:cNvPr id="264" name="AutoShape 154"/>
              <p:cNvSpPr>
                <a:spLocks noChangeArrowheads="1"/>
              </p:cNvSpPr>
              <p:nvPr/>
            </p:nvSpPr>
            <p:spPr bwMode="auto">
              <a:xfrm>
                <a:off x="7315200" y="3886200"/>
                <a:ext cx="1000125" cy="990600"/>
              </a:xfrm>
              <a:prstGeom prst="flowChartAlternateProcess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5" name="Rectangle 187"/>
              <p:cNvSpPr>
                <a:spLocks noChangeArrowheads="1"/>
              </p:cNvSpPr>
              <p:nvPr/>
            </p:nvSpPr>
            <p:spPr bwMode="auto">
              <a:xfrm>
                <a:off x="7373937" y="3962400"/>
                <a:ext cx="863600" cy="8382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err="1" smtClean="0">
                    <a:latin typeface="Arial" pitchFamily="34" charset="0"/>
                    <a:cs typeface="Arial" pitchFamily="34" charset="0"/>
                  </a:rPr>
                  <a:t>Backhaul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1" name="Group 328"/>
            <p:cNvGrpSpPr/>
            <p:nvPr/>
          </p:nvGrpSpPr>
          <p:grpSpPr>
            <a:xfrm>
              <a:off x="3979305" y="3048000"/>
              <a:ext cx="938479" cy="343703"/>
              <a:chOff x="173867" y="4114800"/>
              <a:chExt cx="938479" cy="343703"/>
            </a:xfrm>
          </p:grpSpPr>
          <p:sp>
            <p:nvSpPr>
              <p:cNvPr id="234" name="Oval 233"/>
              <p:cNvSpPr/>
              <p:nvPr/>
            </p:nvSpPr>
            <p:spPr>
              <a:xfrm>
                <a:off x="310392" y="4114800"/>
                <a:ext cx="45719" cy="45719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5" name="Oval 234"/>
              <p:cNvSpPr/>
              <p:nvPr/>
            </p:nvSpPr>
            <p:spPr>
              <a:xfrm>
                <a:off x="554820" y="4114801"/>
                <a:ext cx="45719" cy="45719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813311" y="4114801"/>
                <a:ext cx="45719" cy="45719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7" name="Oval 236"/>
              <p:cNvSpPr/>
              <p:nvPr/>
            </p:nvSpPr>
            <p:spPr>
              <a:xfrm>
                <a:off x="173867" y="4288512"/>
                <a:ext cx="45719" cy="45719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434217" y="4403945"/>
                <a:ext cx="45719" cy="45719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729492" y="4412773"/>
                <a:ext cx="45719" cy="45719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999367" y="4412784"/>
                <a:ext cx="45719" cy="45719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1066627" y="4265652"/>
                <a:ext cx="45719" cy="45719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42" name="Straight Connector 241"/>
              <p:cNvCxnSpPr>
                <a:stCxn id="237" idx="7"/>
                <a:endCxn id="234" idx="3"/>
              </p:cNvCxnSpPr>
              <p:nvPr/>
            </p:nvCxnSpPr>
            <p:spPr>
              <a:xfrm flipV="1">
                <a:off x="212891" y="4153824"/>
                <a:ext cx="104196" cy="141383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>
                <a:stCxn id="234" idx="6"/>
                <a:endCxn id="235" idx="2"/>
              </p:cNvCxnSpPr>
              <p:nvPr/>
            </p:nvCxnSpPr>
            <p:spPr>
              <a:xfrm>
                <a:off x="356111" y="4137660"/>
                <a:ext cx="198709" cy="1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>
              <a:xfrm>
                <a:off x="607865" y="4137661"/>
                <a:ext cx="198709" cy="1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>
                <a:endCxn id="241" idx="1"/>
              </p:cNvCxnSpPr>
              <p:nvPr/>
            </p:nvCxnSpPr>
            <p:spPr>
              <a:xfrm>
                <a:off x="859619" y="4140452"/>
                <a:ext cx="213703" cy="131895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/>
              <p:cNvCxnSpPr>
                <a:stCxn id="241" idx="3"/>
                <a:endCxn id="240" idx="0"/>
              </p:cNvCxnSpPr>
              <p:nvPr/>
            </p:nvCxnSpPr>
            <p:spPr>
              <a:xfrm flipH="1">
                <a:off x="1022227" y="4304676"/>
                <a:ext cx="51095" cy="108108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/>
              <p:cNvCxnSpPr>
                <a:stCxn id="240" idx="2"/>
              </p:cNvCxnSpPr>
              <p:nvPr/>
            </p:nvCxnSpPr>
            <p:spPr>
              <a:xfrm flipH="1" flipV="1">
                <a:off x="781027" y="4434481"/>
                <a:ext cx="218340" cy="1163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>
                <a:stCxn id="239" idx="2"/>
                <a:endCxn id="238" idx="6"/>
              </p:cNvCxnSpPr>
              <p:nvPr/>
            </p:nvCxnSpPr>
            <p:spPr>
              <a:xfrm flipH="1" flipV="1">
                <a:off x="479936" y="4426805"/>
                <a:ext cx="249556" cy="8828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>
                <a:stCxn id="238" idx="2"/>
              </p:cNvCxnSpPr>
              <p:nvPr/>
            </p:nvCxnSpPr>
            <p:spPr>
              <a:xfrm flipH="1" flipV="1">
                <a:off x="231334" y="4325404"/>
                <a:ext cx="202883" cy="101401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>
                <a:stCxn id="235" idx="3"/>
                <a:endCxn id="237" idx="7"/>
              </p:cNvCxnSpPr>
              <p:nvPr/>
            </p:nvCxnSpPr>
            <p:spPr>
              <a:xfrm flipH="1">
                <a:off x="212891" y="4153825"/>
                <a:ext cx="348624" cy="141382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/>
              <p:cNvCxnSpPr>
                <a:stCxn id="240" idx="1"/>
              </p:cNvCxnSpPr>
              <p:nvPr/>
            </p:nvCxnSpPr>
            <p:spPr>
              <a:xfrm flipH="1" flipV="1">
                <a:off x="223294" y="4295206"/>
                <a:ext cx="782768" cy="124273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/>
              <p:cNvCxnSpPr>
                <a:stCxn id="240" idx="1"/>
              </p:cNvCxnSpPr>
              <p:nvPr/>
            </p:nvCxnSpPr>
            <p:spPr>
              <a:xfrm flipH="1" flipV="1">
                <a:off x="356111" y="4153825"/>
                <a:ext cx="649951" cy="265654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>
                <a:stCxn id="238" idx="1"/>
                <a:endCxn id="234" idx="5"/>
              </p:cNvCxnSpPr>
              <p:nvPr/>
            </p:nvCxnSpPr>
            <p:spPr>
              <a:xfrm flipH="1" flipV="1">
                <a:off x="349416" y="4153824"/>
                <a:ext cx="91496" cy="256816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>
                <a:stCxn id="240" idx="1"/>
              </p:cNvCxnSpPr>
              <p:nvPr/>
            </p:nvCxnSpPr>
            <p:spPr>
              <a:xfrm flipH="1" flipV="1">
                <a:off x="593312" y="4160104"/>
                <a:ext cx="412750" cy="259375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>
                <a:stCxn id="239" idx="1"/>
                <a:endCxn id="235" idx="5"/>
              </p:cNvCxnSpPr>
              <p:nvPr/>
            </p:nvCxnSpPr>
            <p:spPr>
              <a:xfrm flipH="1" flipV="1">
                <a:off x="593844" y="4153825"/>
                <a:ext cx="142343" cy="265643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>
                <a:stCxn id="238" idx="7"/>
                <a:endCxn id="235" idx="4"/>
              </p:cNvCxnSpPr>
              <p:nvPr/>
            </p:nvCxnSpPr>
            <p:spPr>
              <a:xfrm flipV="1">
                <a:off x="473241" y="4160520"/>
                <a:ext cx="104439" cy="250120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>
                <a:stCxn id="238" idx="0"/>
              </p:cNvCxnSpPr>
              <p:nvPr/>
            </p:nvCxnSpPr>
            <p:spPr>
              <a:xfrm flipV="1">
                <a:off x="457077" y="4153824"/>
                <a:ext cx="356234" cy="250121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>
                <a:stCxn id="239" idx="0"/>
                <a:endCxn id="236" idx="3"/>
              </p:cNvCxnSpPr>
              <p:nvPr/>
            </p:nvCxnSpPr>
            <p:spPr>
              <a:xfrm flipV="1">
                <a:off x="752352" y="4153825"/>
                <a:ext cx="67654" cy="258948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>
                <a:stCxn id="240" idx="1"/>
                <a:endCxn id="236" idx="4"/>
              </p:cNvCxnSpPr>
              <p:nvPr/>
            </p:nvCxnSpPr>
            <p:spPr>
              <a:xfrm flipH="1" flipV="1">
                <a:off x="836171" y="4160520"/>
                <a:ext cx="169891" cy="258959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>
                <a:stCxn id="241" idx="2"/>
                <a:endCxn id="235" idx="6"/>
              </p:cNvCxnSpPr>
              <p:nvPr/>
            </p:nvCxnSpPr>
            <p:spPr>
              <a:xfrm flipH="1" flipV="1">
                <a:off x="600539" y="4137661"/>
                <a:ext cx="466088" cy="150851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>
                <a:stCxn id="241" idx="3"/>
                <a:endCxn id="238" idx="7"/>
              </p:cNvCxnSpPr>
              <p:nvPr/>
            </p:nvCxnSpPr>
            <p:spPr>
              <a:xfrm flipH="1">
                <a:off x="473241" y="4304676"/>
                <a:ext cx="600081" cy="105964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>
                <a:endCxn id="239" idx="7"/>
              </p:cNvCxnSpPr>
              <p:nvPr/>
            </p:nvCxnSpPr>
            <p:spPr>
              <a:xfrm flipH="1">
                <a:off x="768516" y="4304676"/>
                <a:ext cx="298112" cy="114792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>
                <a:endCxn id="237" idx="6"/>
              </p:cNvCxnSpPr>
              <p:nvPr/>
            </p:nvCxnSpPr>
            <p:spPr>
              <a:xfrm flipH="1">
                <a:off x="219586" y="4288512"/>
                <a:ext cx="846703" cy="22860"/>
              </a:xfrm>
              <a:prstGeom prst="line">
                <a:avLst/>
              </a:prstGeom>
              <a:ln w="9525" cmpd="sng">
                <a:solidFill>
                  <a:srgbClr val="BFBFBF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Straight Connector 61"/>
            <p:cNvCxnSpPr/>
            <p:nvPr/>
          </p:nvCxnSpPr>
          <p:spPr>
            <a:xfrm>
              <a:off x="3135600" y="2390820"/>
              <a:ext cx="828116" cy="768539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2494738" y="3788822"/>
              <a:ext cx="2098440" cy="83951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Group 363"/>
            <p:cNvGrpSpPr/>
            <p:nvPr/>
          </p:nvGrpSpPr>
          <p:grpSpPr>
            <a:xfrm>
              <a:off x="3963716" y="4581926"/>
              <a:ext cx="1000125" cy="990600"/>
              <a:chOff x="7315200" y="3886200"/>
              <a:chExt cx="1000125" cy="990600"/>
            </a:xfrm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p:grpSpPr>
          <p:sp>
            <p:nvSpPr>
              <p:cNvPr id="232" name="AutoShape 154"/>
              <p:cNvSpPr>
                <a:spLocks noChangeArrowheads="1"/>
              </p:cNvSpPr>
              <p:nvPr/>
            </p:nvSpPr>
            <p:spPr bwMode="auto">
              <a:xfrm>
                <a:off x="7315200" y="3886200"/>
                <a:ext cx="1000125" cy="990600"/>
              </a:xfrm>
              <a:prstGeom prst="flowChartAlternateProcess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3" name="Rectangle 187"/>
              <p:cNvSpPr>
                <a:spLocks noChangeArrowheads="1"/>
              </p:cNvSpPr>
              <p:nvPr/>
            </p:nvSpPr>
            <p:spPr bwMode="auto">
              <a:xfrm>
                <a:off x="7373937" y="3962400"/>
                <a:ext cx="863600" cy="8382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SDN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Controller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pic>
          <p:nvPicPr>
            <p:cNvPr id="65" name="Picture 64" descr="MC900431601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22936" y="5047515"/>
              <a:ext cx="558346" cy="558346"/>
            </a:xfrm>
            <a:prstGeom prst="rect">
              <a:avLst/>
            </a:prstGeom>
          </p:spPr>
        </p:pic>
        <p:cxnSp>
          <p:nvCxnSpPr>
            <p:cNvPr id="66" name="Straight Connector 65"/>
            <p:cNvCxnSpPr/>
            <p:nvPr/>
          </p:nvCxnSpPr>
          <p:spPr>
            <a:xfrm rot="16200000" flipV="1">
              <a:off x="2268465" y="3381974"/>
              <a:ext cx="2561425" cy="829079"/>
            </a:xfrm>
            <a:prstGeom prst="line">
              <a:avLst/>
            </a:prstGeom>
            <a:ln>
              <a:solidFill>
                <a:srgbClr val="9900FF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AutoShape 154"/>
            <p:cNvSpPr>
              <a:spLocks noChangeArrowheads="1"/>
            </p:cNvSpPr>
            <p:nvPr/>
          </p:nvSpPr>
          <p:spPr bwMode="auto">
            <a:xfrm>
              <a:off x="1828800" y="49530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8" name="Group 158"/>
            <p:cNvGrpSpPr>
              <a:grpSpLocks noChangeAspect="1"/>
            </p:cNvGrpSpPr>
            <p:nvPr/>
          </p:nvGrpSpPr>
          <p:grpSpPr bwMode="auto">
            <a:xfrm flipH="1">
              <a:off x="2209799" y="5372428"/>
              <a:ext cx="411161" cy="494972"/>
              <a:chOff x="5" y="2480"/>
              <a:chExt cx="237" cy="430"/>
            </a:xfrm>
          </p:grpSpPr>
          <p:grpSp>
            <p:nvGrpSpPr>
              <p:cNvPr id="205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209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217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225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6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7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8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9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0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1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18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9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0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1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2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3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4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210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212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3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4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5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6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11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6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8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9" name="Rectangle 187"/>
            <p:cNvSpPr>
              <a:spLocks noChangeArrowheads="1"/>
            </p:cNvSpPr>
            <p:nvPr/>
          </p:nvSpPr>
          <p:spPr bwMode="auto">
            <a:xfrm>
              <a:off x="1887537" y="50292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AN 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 rot="16200000">
              <a:off x="2441929" y="2431474"/>
              <a:ext cx="1069214" cy="293395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46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46000"/>
                  </a:schemeClr>
                </a:gs>
              </a:gsLst>
              <a:lin ang="16200000" scaled="0"/>
              <a:tileRect/>
            </a:gra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Access</a:t>
              </a:r>
              <a:r>
                <a:rPr lang="en-US" sz="1000" dirty="0" smtClean="0">
                  <a:solidFill>
                    <a:srgbClr val="000000"/>
                  </a:solidFill>
                </a:rPr>
                <a:t> Abstraction</a:t>
              </a:r>
              <a:endParaRPr lang="en-US" sz="1000" dirty="0">
                <a:solidFill>
                  <a:srgbClr val="000000"/>
                </a:solidFill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 rot="16200000">
              <a:off x="2384184" y="5301065"/>
              <a:ext cx="1133897" cy="242588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46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46000"/>
                  </a:schemeClr>
                </a:gs>
              </a:gsLst>
              <a:lin ang="16200000" scaled="0"/>
              <a:tileRect/>
            </a:gra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Access</a:t>
              </a:r>
              <a:r>
                <a:rPr lang="en-US" sz="1050" dirty="0" smtClean="0">
                  <a:solidFill>
                    <a:srgbClr val="000000"/>
                  </a:solidFill>
                </a:rPr>
                <a:t> Abstraction</a:t>
              </a:r>
              <a:endParaRPr lang="en-US" sz="1050" dirty="0">
                <a:solidFill>
                  <a:srgbClr val="000000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315200" y="4114800"/>
              <a:ext cx="1752600" cy="2245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en-US" sz="1050" dirty="0" smtClean="0">
                  <a:solidFill>
                    <a:schemeClr val="tx2"/>
                  </a:solidFill>
                  <a:latin typeface="Arial Black" pitchFamily="34" charset="0"/>
                </a:rPr>
                <a:t> Multiple Cores sharing Access Network</a:t>
              </a:r>
            </a:p>
            <a:p>
              <a:pPr>
                <a:buFont typeface="Arial" pitchFamily="34" charset="0"/>
                <a:buChar char="•"/>
              </a:pPr>
              <a:endParaRPr lang="en-US" sz="1050" dirty="0" smtClean="0">
                <a:solidFill>
                  <a:schemeClr val="tx2"/>
                </a:solidFill>
                <a:latin typeface="Arial Black" pitchFamily="34" charset="0"/>
              </a:endParaRPr>
            </a:p>
            <a:p>
              <a:pPr>
                <a:buFont typeface="Arial" pitchFamily="34" charset="0"/>
                <a:buChar char="•"/>
              </a:pPr>
              <a:r>
                <a:rPr lang="en-US" sz="1050" dirty="0" smtClean="0">
                  <a:solidFill>
                    <a:schemeClr val="tx2"/>
                  </a:solidFill>
                  <a:latin typeface="Arial Black" pitchFamily="34" charset="0"/>
                </a:rPr>
                <a:t> Access Abstraction</a:t>
              </a:r>
            </a:p>
            <a:p>
              <a:pPr>
                <a:buFont typeface="Arial" pitchFamily="34" charset="0"/>
                <a:buChar char="•"/>
              </a:pPr>
              <a:endParaRPr lang="en-US" sz="1050" dirty="0" smtClean="0">
                <a:solidFill>
                  <a:schemeClr val="tx2"/>
                </a:solidFill>
                <a:latin typeface="Arial Black" pitchFamily="34" charset="0"/>
              </a:endParaRPr>
            </a:p>
            <a:p>
              <a:pPr>
                <a:buFont typeface="Arial" pitchFamily="34" charset="0"/>
                <a:buChar char="•"/>
              </a:pPr>
              <a:r>
                <a:rPr lang="en-US" sz="1050" dirty="0" smtClean="0">
                  <a:solidFill>
                    <a:schemeClr val="tx2"/>
                  </a:solidFill>
                  <a:latin typeface="Arial Black" pitchFamily="34" charset="0"/>
                </a:rPr>
                <a:t> Data and Control plane separation</a:t>
              </a:r>
            </a:p>
            <a:p>
              <a:pPr>
                <a:buFont typeface="Arial" pitchFamily="34" charset="0"/>
                <a:buChar char="•"/>
              </a:pPr>
              <a:endParaRPr lang="en-US" sz="1050" dirty="0" smtClean="0">
                <a:solidFill>
                  <a:schemeClr val="tx2"/>
                </a:solidFill>
                <a:latin typeface="Arial Black" pitchFamily="34" charset="0"/>
              </a:endParaRPr>
            </a:p>
            <a:p>
              <a:pPr>
                <a:buFont typeface="Arial" pitchFamily="34" charset="0"/>
                <a:buChar char="•"/>
              </a:pPr>
              <a:r>
                <a:rPr lang="en-US" sz="1050" dirty="0" smtClean="0">
                  <a:solidFill>
                    <a:schemeClr val="tx2"/>
                  </a:solidFill>
                  <a:latin typeface="Arial Black" pitchFamily="34" charset="0"/>
                </a:rPr>
                <a:t> Central control </a:t>
              </a:r>
            </a:p>
          </p:txBody>
        </p:sp>
        <p:cxnSp>
          <p:nvCxnSpPr>
            <p:cNvPr id="73" name="Straight Connector 72"/>
            <p:cNvCxnSpPr/>
            <p:nvPr/>
          </p:nvCxnSpPr>
          <p:spPr>
            <a:xfrm>
              <a:off x="1295400" y="3886001"/>
              <a:ext cx="506186" cy="19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V="1">
              <a:off x="3048659" y="4190342"/>
              <a:ext cx="990601" cy="839518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0800000">
              <a:off x="1295400" y="4343400"/>
              <a:ext cx="2667000" cy="83820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1320801" y="3572933"/>
              <a:ext cx="3813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Arial"/>
                </a:rPr>
                <a:t>R1</a:t>
              </a:r>
              <a:endParaRPr lang="en-US" b="1" dirty="0">
                <a:solidFill>
                  <a:srgbClr val="FF0000"/>
                </a:solidFill>
                <a:latin typeface="Arial"/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>
            <a:xfrm rot="16200000" flipV="1">
              <a:off x="2895600" y="4038600"/>
              <a:ext cx="1295400" cy="838200"/>
            </a:xfrm>
            <a:prstGeom prst="line">
              <a:avLst/>
            </a:prstGeom>
            <a:ln>
              <a:solidFill>
                <a:srgbClr val="00C04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5257416" y="2667000"/>
              <a:ext cx="3813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C040"/>
                  </a:solidFill>
                  <a:latin typeface="Arial"/>
                </a:rPr>
                <a:t>R3</a:t>
              </a:r>
              <a:endParaRPr lang="en-US" b="1" dirty="0">
                <a:solidFill>
                  <a:srgbClr val="00C040"/>
                </a:solidFill>
                <a:latin typeface="Arial"/>
              </a:endParaRPr>
            </a:p>
          </p:txBody>
        </p:sp>
        <p:cxnSp>
          <p:nvCxnSpPr>
            <p:cNvPr id="79" name="Straight Connector 78"/>
            <p:cNvCxnSpPr/>
            <p:nvPr/>
          </p:nvCxnSpPr>
          <p:spPr>
            <a:xfrm rot="5400000" flipH="1" flipV="1">
              <a:off x="4000146" y="4107572"/>
              <a:ext cx="927267" cy="1588"/>
            </a:xfrm>
            <a:prstGeom prst="line">
              <a:avLst/>
            </a:prstGeom>
            <a:ln>
              <a:solidFill>
                <a:srgbClr val="00C040"/>
              </a:solidFill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endCxn id="264" idx="1"/>
            </p:cNvCxnSpPr>
            <p:nvPr/>
          </p:nvCxnSpPr>
          <p:spPr>
            <a:xfrm flipV="1">
              <a:off x="3145125" y="2971800"/>
              <a:ext cx="818591" cy="735212"/>
            </a:xfrm>
            <a:prstGeom prst="line">
              <a:avLst/>
            </a:prstGeom>
            <a:ln>
              <a:solidFill>
                <a:srgbClr val="00C04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953000" y="5105400"/>
              <a:ext cx="1143000" cy="158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3848100" y="3784600"/>
              <a:ext cx="3813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00FF"/>
                  </a:solidFill>
                  <a:latin typeface="Arial"/>
                </a:rPr>
                <a:t>R2</a:t>
              </a:r>
              <a:endParaRPr lang="en-US" b="1" dirty="0">
                <a:solidFill>
                  <a:srgbClr val="0000FF"/>
                </a:solidFill>
                <a:latin typeface="Arial"/>
              </a:endParaRPr>
            </a:p>
          </p:txBody>
        </p:sp>
        <p:cxnSp>
          <p:nvCxnSpPr>
            <p:cNvPr id="83" name="Straight Connector 82"/>
            <p:cNvCxnSpPr/>
            <p:nvPr/>
          </p:nvCxnSpPr>
          <p:spPr>
            <a:xfrm rot="10800000">
              <a:off x="1295402" y="4114800"/>
              <a:ext cx="4724398" cy="1588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84" name="Group 420"/>
            <p:cNvGrpSpPr/>
            <p:nvPr/>
          </p:nvGrpSpPr>
          <p:grpSpPr>
            <a:xfrm>
              <a:off x="4695297" y="3873504"/>
              <a:ext cx="410103" cy="492007"/>
              <a:chOff x="4682892" y="3097754"/>
              <a:chExt cx="410103" cy="492007"/>
            </a:xfrm>
          </p:grpSpPr>
          <p:sp>
            <p:nvSpPr>
              <p:cNvPr id="203" name="AutoShape 22"/>
              <p:cNvSpPr>
                <a:spLocks noChangeArrowheads="1"/>
              </p:cNvSpPr>
              <p:nvPr/>
            </p:nvSpPr>
            <p:spPr bwMode="auto">
              <a:xfrm>
                <a:off x="4682892" y="3097754"/>
                <a:ext cx="410103" cy="49200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solidFill>
                    <a:srgbClr val="0000FF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04" name="Rectangle 187"/>
              <p:cNvSpPr>
                <a:spLocks noChangeArrowheads="1"/>
              </p:cNvSpPr>
              <p:nvPr/>
            </p:nvSpPr>
            <p:spPr bwMode="auto">
              <a:xfrm>
                <a:off x="4712008" y="3243018"/>
                <a:ext cx="351019" cy="2247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AAA</a:t>
                </a:r>
                <a:endParaRPr lang="en-US" sz="16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85" name="Straight Connector 84"/>
            <p:cNvCxnSpPr/>
            <p:nvPr/>
          </p:nvCxnSpPr>
          <p:spPr>
            <a:xfrm rot="10800000" flipV="1">
              <a:off x="5105400" y="3200400"/>
              <a:ext cx="990600" cy="76200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 flipH="1" flipV="1">
              <a:off x="4747231" y="4418883"/>
              <a:ext cx="206487" cy="99749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7" name="Group 255"/>
            <p:cNvGrpSpPr/>
            <p:nvPr/>
          </p:nvGrpSpPr>
          <p:grpSpPr>
            <a:xfrm>
              <a:off x="6028397" y="3574997"/>
              <a:ext cx="990600" cy="997003"/>
              <a:chOff x="5245100" y="2133600"/>
              <a:chExt cx="990600" cy="997003"/>
            </a:xfrm>
          </p:grpSpPr>
          <p:sp>
            <p:nvSpPr>
              <p:cNvPr id="185" name="AutoShape 154"/>
              <p:cNvSpPr>
                <a:spLocks noChangeArrowheads="1"/>
              </p:cNvSpPr>
              <p:nvPr/>
            </p:nvSpPr>
            <p:spPr bwMode="auto">
              <a:xfrm>
                <a:off x="5245100" y="2140003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86" name="Picture 157"/>
              <p:cNvPicPr>
                <a:picLocks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5578475" y="2830565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87" name="Rectangle 188"/>
              <p:cNvSpPr>
                <a:spLocks noChangeArrowheads="1"/>
              </p:cNvSpPr>
              <p:nvPr/>
            </p:nvSpPr>
            <p:spPr bwMode="auto">
              <a:xfrm>
                <a:off x="5316537" y="2133600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1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100" b="1" dirty="0" smtClean="0">
                    <a:latin typeface="Arial" pitchFamily="34" charset="0"/>
                    <a:cs typeface="Arial" pitchFamily="34" charset="0"/>
                  </a:rPr>
                  <a:t>Operator B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88" name="Group 191"/>
              <p:cNvGrpSpPr/>
              <p:nvPr/>
            </p:nvGrpSpPr>
            <p:grpSpPr>
              <a:xfrm>
                <a:off x="5450810" y="2438399"/>
                <a:ext cx="568990" cy="358909"/>
                <a:chOff x="7481888" y="3079208"/>
                <a:chExt cx="595312" cy="425992"/>
              </a:xfrm>
            </p:grpSpPr>
            <p:sp>
              <p:nvSpPr>
                <p:cNvPr id="189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/>
                </a:p>
              </p:txBody>
            </p:sp>
            <p:sp>
              <p:nvSpPr>
                <p:cNvPr id="190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191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192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3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4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95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199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0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1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2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96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7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8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88" name="Oval 87"/>
            <p:cNvSpPr/>
            <p:nvPr/>
          </p:nvSpPr>
          <p:spPr>
            <a:xfrm>
              <a:off x="3962400" y="4038600"/>
              <a:ext cx="152400" cy="152400"/>
            </a:xfrm>
            <a:prstGeom prst="ellipse">
              <a:avLst/>
            </a:prstGeom>
            <a:gradFill>
              <a:gsLst>
                <a:gs pos="0">
                  <a:srgbClr val="0000FF"/>
                </a:gs>
                <a:gs pos="100000">
                  <a:schemeClr val="dk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9" name="Group 44"/>
            <p:cNvGrpSpPr/>
            <p:nvPr/>
          </p:nvGrpSpPr>
          <p:grpSpPr>
            <a:xfrm>
              <a:off x="6015697" y="2286000"/>
              <a:ext cx="990600" cy="997003"/>
              <a:chOff x="5245100" y="2133600"/>
              <a:chExt cx="990600" cy="997003"/>
            </a:xfrm>
          </p:grpSpPr>
          <p:sp>
            <p:nvSpPr>
              <p:cNvPr id="167" name="AutoShape 154"/>
              <p:cNvSpPr>
                <a:spLocks noChangeArrowheads="1"/>
              </p:cNvSpPr>
              <p:nvPr/>
            </p:nvSpPr>
            <p:spPr bwMode="auto">
              <a:xfrm>
                <a:off x="5245100" y="2140003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168" name="Picture 157"/>
              <p:cNvPicPr>
                <a:picLocks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5578475" y="2830565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69" name="Rectangle 188"/>
              <p:cNvSpPr>
                <a:spLocks noChangeArrowheads="1"/>
              </p:cNvSpPr>
              <p:nvPr/>
            </p:nvSpPr>
            <p:spPr bwMode="auto">
              <a:xfrm>
                <a:off x="5316537" y="2133600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1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100" b="1" dirty="0" smtClean="0">
                    <a:latin typeface="Arial" pitchFamily="34" charset="0"/>
                    <a:cs typeface="Arial" pitchFamily="34" charset="0"/>
                  </a:rPr>
                  <a:t>Operator A</a:t>
                </a:r>
                <a:endParaRPr lang="en-US" sz="11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70" name="Group 191"/>
              <p:cNvGrpSpPr/>
              <p:nvPr/>
            </p:nvGrpSpPr>
            <p:grpSpPr>
              <a:xfrm>
                <a:off x="5450810" y="2438399"/>
                <a:ext cx="568990" cy="358909"/>
                <a:chOff x="7481888" y="3079208"/>
                <a:chExt cx="595312" cy="425992"/>
              </a:xfrm>
            </p:grpSpPr>
            <p:sp>
              <p:nvSpPr>
                <p:cNvPr id="171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/>
                </a:p>
              </p:txBody>
            </p:sp>
            <p:sp>
              <p:nvSpPr>
                <p:cNvPr id="172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173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174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5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6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77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181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2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3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4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78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9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0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90" name="Oval 89"/>
            <p:cNvSpPr/>
            <p:nvPr/>
          </p:nvSpPr>
          <p:spPr>
            <a:xfrm>
              <a:off x="1447800" y="3810000"/>
              <a:ext cx="152400" cy="15240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100000">
                  <a:schemeClr val="dk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ounded Rectangle 90"/>
            <p:cNvSpPr/>
            <p:nvPr/>
          </p:nvSpPr>
          <p:spPr>
            <a:xfrm rot="16200000">
              <a:off x="624356" y="3792126"/>
              <a:ext cx="1078806" cy="288685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46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46000"/>
                  </a:schemeClr>
                </a:gs>
              </a:gsLst>
              <a:lin ang="16200000" scaled="0"/>
              <a:tileRect/>
            </a:gra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Access</a:t>
              </a:r>
              <a:r>
                <a:rPr lang="en-US" sz="1000" dirty="0" smtClean="0">
                  <a:solidFill>
                    <a:srgbClr val="000000"/>
                  </a:solidFill>
                </a:rPr>
                <a:t> Abstraction</a:t>
              </a:r>
              <a:endParaRPr lang="en-US" sz="1000" dirty="0">
                <a:solidFill>
                  <a:srgbClr val="000000"/>
                </a:solidFill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>
            <a:xfrm rot="16200000" flipV="1">
              <a:off x="1981202" y="3200399"/>
              <a:ext cx="609599" cy="2"/>
            </a:xfrm>
            <a:prstGeom prst="line">
              <a:avLst/>
            </a:prstGeom>
            <a:ln>
              <a:solidFill>
                <a:srgbClr val="9900FF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6200000" flipV="1">
              <a:off x="3124202" y="4343401"/>
              <a:ext cx="838200" cy="838197"/>
            </a:xfrm>
            <a:prstGeom prst="line">
              <a:avLst/>
            </a:prstGeom>
            <a:ln>
              <a:solidFill>
                <a:srgbClr val="9900FF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" name="Group 226"/>
            <p:cNvGrpSpPr/>
            <p:nvPr/>
          </p:nvGrpSpPr>
          <p:grpSpPr>
            <a:xfrm>
              <a:off x="1828800" y="2058600"/>
              <a:ext cx="1000125" cy="990600"/>
              <a:chOff x="7315200" y="3886200"/>
              <a:chExt cx="1000125" cy="990600"/>
            </a:xfrm>
          </p:grpSpPr>
          <p:sp>
            <p:nvSpPr>
              <p:cNvPr id="137" name="AutoShape 154"/>
              <p:cNvSpPr>
                <a:spLocks noChangeArrowheads="1"/>
              </p:cNvSpPr>
              <p:nvPr/>
            </p:nvSpPr>
            <p:spPr bwMode="auto">
              <a:xfrm>
                <a:off x="7315200" y="3886200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38" name="Group 158"/>
              <p:cNvGrpSpPr>
                <a:grpSpLocks noChangeAspect="1"/>
              </p:cNvGrpSpPr>
              <p:nvPr/>
            </p:nvGrpSpPr>
            <p:grpSpPr bwMode="auto">
              <a:xfrm flipH="1">
                <a:off x="7696199" y="4259473"/>
                <a:ext cx="411161" cy="494972"/>
                <a:chOff x="5" y="2480"/>
                <a:chExt cx="237" cy="430"/>
              </a:xfrm>
            </p:grpSpPr>
            <p:grpSp>
              <p:nvGrpSpPr>
                <p:cNvPr id="140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44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52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160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61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62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63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64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65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66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53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4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5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6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7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8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9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45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47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8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9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0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1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46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41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2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3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39" name="Rectangle 187"/>
              <p:cNvSpPr>
                <a:spLocks noChangeArrowheads="1"/>
              </p:cNvSpPr>
              <p:nvPr/>
            </p:nvSpPr>
            <p:spPr bwMode="auto">
              <a:xfrm>
                <a:off x="7373937" y="39624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AN 1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5" name="AutoShape 154"/>
            <p:cNvSpPr>
              <a:spLocks noChangeArrowheads="1"/>
            </p:cNvSpPr>
            <p:nvPr/>
          </p:nvSpPr>
          <p:spPr bwMode="auto">
            <a:xfrm>
              <a:off x="1837362" y="3440881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Rectangle 187"/>
            <p:cNvSpPr>
              <a:spLocks noChangeArrowheads="1"/>
            </p:cNvSpPr>
            <p:nvPr/>
          </p:nvSpPr>
          <p:spPr bwMode="auto">
            <a:xfrm>
              <a:off x="1897062" y="352545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AN 2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97" name="Group 158"/>
            <p:cNvGrpSpPr>
              <a:grpSpLocks noChangeAspect="1"/>
            </p:cNvGrpSpPr>
            <p:nvPr/>
          </p:nvGrpSpPr>
          <p:grpSpPr bwMode="auto">
            <a:xfrm flipH="1">
              <a:off x="2219324" y="3822523"/>
              <a:ext cx="411161" cy="494972"/>
              <a:chOff x="5" y="2480"/>
              <a:chExt cx="237" cy="430"/>
            </a:xfrm>
          </p:grpSpPr>
          <p:grpSp>
            <p:nvGrpSpPr>
              <p:cNvPr id="110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14" name="Group 30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22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130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31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32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33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34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35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36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23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4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5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6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7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8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9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15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17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8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19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0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21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16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11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8" name="TextBox 97"/>
            <p:cNvSpPr txBox="1"/>
            <p:nvPr/>
          </p:nvSpPr>
          <p:spPr>
            <a:xfrm>
              <a:off x="2323716" y="3124200"/>
              <a:ext cx="3813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9900FF"/>
                  </a:solidFill>
                  <a:latin typeface="Arial"/>
                </a:rPr>
                <a:t>R4</a:t>
              </a:r>
              <a:endParaRPr lang="en-US" b="1" dirty="0">
                <a:solidFill>
                  <a:srgbClr val="9900FF"/>
                </a:solidFill>
                <a:latin typeface="Arial"/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2209800" y="3187700"/>
              <a:ext cx="152400" cy="152400"/>
            </a:xfrm>
            <a:prstGeom prst="ellipse">
              <a:avLst/>
            </a:prstGeom>
            <a:gradFill>
              <a:gsLst>
                <a:gs pos="0">
                  <a:srgbClr val="9900FF"/>
                </a:gs>
                <a:gs pos="100000">
                  <a:schemeClr val="dk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0" name="Straight Connector 99"/>
            <p:cNvCxnSpPr/>
            <p:nvPr/>
          </p:nvCxnSpPr>
          <p:spPr>
            <a:xfrm flipV="1">
              <a:off x="3962400" y="2971800"/>
              <a:ext cx="2057400" cy="12700"/>
            </a:xfrm>
            <a:prstGeom prst="line">
              <a:avLst/>
            </a:prstGeom>
            <a:ln>
              <a:solidFill>
                <a:srgbClr val="00C04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/>
            <p:cNvSpPr/>
            <p:nvPr/>
          </p:nvSpPr>
          <p:spPr>
            <a:xfrm>
              <a:off x="5359227" y="2939765"/>
              <a:ext cx="152400" cy="152400"/>
            </a:xfrm>
            <a:prstGeom prst="ellipse">
              <a:avLst/>
            </a:prstGeom>
            <a:gradFill>
              <a:gsLst>
                <a:gs pos="0">
                  <a:srgbClr val="00C040"/>
                </a:gs>
                <a:gs pos="100000">
                  <a:schemeClr val="dk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857616" y="3276600"/>
              <a:ext cx="3813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6"/>
                  </a:solidFill>
                  <a:latin typeface="Arial"/>
                </a:rPr>
                <a:t>R5</a:t>
              </a:r>
              <a:endParaRPr lang="en-US" b="1" dirty="0">
                <a:solidFill>
                  <a:schemeClr val="accent6"/>
                </a:solidFill>
                <a:latin typeface="Arial"/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6743700" y="3340100"/>
              <a:ext cx="152400" cy="152400"/>
            </a:xfrm>
            <a:prstGeom prst="ellipse">
              <a:avLst/>
            </a:prstGeom>
            <a:gradFill>
              <a:gsLst>
                <a:gs pos="0">
                  <a:srgbClr val="FF6600"/>
                </a:gs>
                <a:gs pos="100000">
                  <a:schemeClr val="dk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6857616" y="4599801"/>
              <a:ext cx="3813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6"/>
                  </a:solidFill>
                  <a:latin typeface="Arial"/>
                </a:rPr>
                <a:t>R5</a:t>
              </a:r>
              <a:endParaRPr lang="en-US" b="1" dirty="0">
                <a:solidFill>
                  <a:schemeClr val="accent6"/>
                </a:solidFill>
                <a:latin typeface="Arial"/>
              </a:endParaRPr>
            </a:p>
          </p:txBody>
        </p:sp>
        <p:sp>
          <p:nvSpPr>
            <p:cNvPr id="105" name="Oval 104"/>
            <p:cNvSpPr/>
            <p:nvPr/>
          </p:nvSpPr>
          <p:spPr>
            <a:xfrm>
              <a:off x="6743700" y="4663301"/>
              <a:ext cx="152400" cy="152400"/>
            </a:xfrm>
            <a:prstGeom prst="ellipse">
              <a:avLst/>
            </a:prstGeom>
            <a:gradFill>
              <a:gsLst>
                <a:gs pos="0">
                  <a:srgbClr val="FF6600"/>
                </a:gs>
                <a:gs pos="100000">
                  <a:schemeClr val="dk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6" name="Straight Connector 105"/>
            <p:cNvCxnSpPr/>
            <p:nvPr/>
          </p:nvCxnSpPr>
          <p:spPr>
            <a:xfrm>
              <a:off x="4621804" y="6540748"/>
              <a:ext cx="1143000" cy="158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2209800" y="6553200"/>
              <a:ext cx="1143000" cy="1588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ounded Rectangle 107"/>
            <p:cNvSpPr/>
            <p:nvPr/>
          </p:nvSpPr>
          <p:spPr>
            <a:xfrm rot="16200000">
              <a:off x="2474117" y="3785921"/>
              <a:ext cx="1000125" cy="288685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46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46000"/>
                  </a:schemeClr>
                </a:gs>
              </a:gsLst>
              <a:lin ang="16200000" scaled="0"/>
              <a:tileRect/>
            </a:gra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Access</a:t>
              </a:r>
              <a:r>
                <a:rPr lang="en-US" sz="1050" dirty="0" smtClean="0">
                  <a:solidFill>
                    <a:srgbClr val="000000"/>
                  </a:solidFill>
                </a:rPr>
                <a:t> Abstraction</a:t>
              </a:r>
              <a:endParaRPr lang="en-US" sz="1050" dirty="0">
                <a:solidFill>
                  <a:srgbClr val="000000"/>
                </a:solidFill>
              </a:endParaRPr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3952875" y="3505200"/>
              <a:ext cx="1000125" cy="288685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  <a:alpha val="46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46000"/>
                  </a:schemeClr>
                </a:gs>
              </a:gsLst>
              <a:lin ang="16200000" scaled="0"/>
              <a:tileRect/>
            </a:gra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Backhaul</a:t>
              </a:r>
              <a:r>
                <a:rPr lang="en-US" sz="1050" dirty="0" smtClean="0">
                  <a:solidFill>
                    <a:srgbClr val="000000"/>
                  </a:solidFill>
                </a:rPr>
                <a:t> Abstraction</a:t>
              </a:r>
              <a:endParaRPr lang="en-US" sz="105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88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 Involves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Different network entities in AN and Cores</a:t>
            </a:r>
          </a:p>
          <a:p>
            <a:pPr lvl="2"/>
            <a:r>
              <a:rPr lang="en-US" sz="2100" dirty="0" smtClean="0">
                <a:solidFill>
                  <a:srgbClr val="0070C0"/>
                </a:solidFill>
              </a:rPr>
              <a:t>Access </a:t>
            </a:r>
            <a:r>
              <a:rPr lang="en-US" sz="2100" dirty="0" err="1" smtClean="0">
                <a:solidFill>
                  <a:srgbClr val="0070C0"/>
                </a:solidFill>
              </a:rPr>
              <a:t>GW</a:t>
            </a:r>
            <a:r>
              <a:rPr lang="en-US" sz="2100" dirty="0" smtClean="0">
                <a:solidFill>
                  <a:srgbClr val="0070C0"/>
                </a:solidFill>
              </a:rPr>
              <a:t>,  </a:t>
            </a:r>
            <a:r>
              <a:rPr lang="en-US" sz="2100" dirty="0" err="1" smtClean="0">
                <a:solidFill>
                  <a:srgbClr val="0070C0"/>
                </a:solidFill>
              </a:rPr>
              <a:t>SDN</a:t>
            </a:r>
            <a:r>
              <a:rPr lang="en-US" sz="2100" dirty="0" smtClean="0">
                <a:solidFill>
                  <a:srgbClr val="0070C0"/>
                </a:solidFill>
              </a:rPr>
              <a:t> Controller, </a:t>
            </a:r>
            <a:r>
              <a:rPr lang="en-US" sz="2100" dirty="0" err="1" smtClean="0">
                <a:solidFill>
                  <a:srgbClr val="0070C0"/>
                </a:solidFill>
              </a:rPr>
              <a:t>PDN</a:t>
            </a:r>
            <a:r>
              <a:rPr lang="en-US" sz="2100" dirty="0" smtClean="0">
                <a:solidFill>
                  <a:srgbClr val="0070C0"/>
                </a:solidFill>
              </a:rPr>
              <a:t> </a:t>
            </a:r>
            <a:r>
              <a:rPr lang="en-US" sz="2100" dirty="0" err="1" smtClean="0">
                <a:solidFill>
                  <a:srgbClr val="0070C0"/>
                </a:solidFill>
              </a:rPr>
              <a:t>WG</a:t>
            </a:r>
            <a:r>
              <a:rPr lang="en-US" sz="2100" dirty="0" smtClean="0">
                <a:solidFill>
                  <a:srgbClr val="0070C0"/>
                </a:solidFill>
              </a:rPr>
              <a:t>, AAA, etc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Data link is not in Access Abstraction, but   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The data plane protocol GRE, </a:t>
            </a:r>
            <a:r>
              <a:rPr lang="en-US" dirty="0" err="1" smtClean="0">
                <a:solidFill>
                  <a:srgbClr val="0070C0"/>
                </a:solidFill>
              </a:rPr>
              <a:t>GTP</a:t>
            </a:r>
            <a:r>
              <a:rPr lang="en-US" dirty="0" smtClean="0">
                <a:solidFill>
                  <a:srgbClr val="0070C0"/>
                </a:solidFill>
              </a:rPr>
              <a:t> is mentioned in Gap #1 [5].   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Backhaul (data link) is controlled by the </a:t>
            </a:r>
            <a:r>
              <a:rPr lang="en-US" dirty="0" err="1" smtClean="0">
                <a:solidFill>
                  <a:srgbClr val="0070C0"/>
                </a:solidFill>
              </a:rPr>
              <a:t>SDN</a:t>
            </a:r>
            <a:r>
              <a:rPr lang="en-US" dirty="0" smtClean="0">
                <a:solidFill>
                  <a:srgbClr val="0070C0"/>
                </a:solidFill>
              </a:rPr>
              <a:t> controller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Although protocols are grouped in the same reference point, they have different functionalities, and used for interfaces to different network entities. </a:t>
            </a:r>
          </a:p>
          <a:p>
            <a:pPr lvl="1"/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 needs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differentiate functionalities in reference points for easy understanding</a:t>
            </a:r>
          </a:p>
          <a:p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4000"/>
            <a:ext cx="8229600" cy="508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Suggest to separate into three planes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Data Plane Functionalities: carrying, sequencing, tunneling, forwarding the user data traffic between the Core network, AN and Stations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Control Plane Functionalities:  service management, user traffic connection setup, mobility management, accounting management, etc.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Management Plane Functionalities: carrying signals used for authenticating, controlling and managing the </a:t>
            </a:r>
            <a:r>
              <a:rPr lang="en-US" dirty="0" err="1" smtClean="0">
                <a:solidFill>
                  <a:srgbClr val="0070C0"/>
                </a:solidFill>
              </a:rPr>
              <a:t>OmniRAN</a:t>
            </a:r>
            <a:r>
              <a:rPr lang="en-US" dirty="0" smtClean="0">
                <a:solidFill>
                  <a:srgbClr val="0070C0"/>
                </a:solidFill>
              </a:rPr>
              <a:t> infrastructure (AP); Support configuration for SDR/SDN. </a:t>
            </a:r>
          </a:p>
        </p:txBody>
      </p:sp>
    </p:spTree>
    <p:extLst>
      <p:ext uri="{BB962C8B-B14F-4D97-AF65-F5344CB8AC3E}">
        <p14:creationId xmlns=""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Architecture and Reference Points</a:t>
            </a:r>
            <a:endParaRPr lang="en-US" dirty="0"/>
          </a:p>
        </p:txBody>
      </p:sp>
      <p:sp>
        <p:nvSpPr>
          <p:cNvPr id="578" name="TextBox 577"/>
          <p:cNvSpPr txBox="1"/>
          <p:nvPr/>
        </p:nvSpPr>
        <p:spPr>
          <a:xfrm>
            <a:off x="1444059" y="6223890"/>
            <a:ext cx="658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9388" indent="-179388"/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 reference point contains interfaces for different planes</a:t>
            </a:r>
          </a:p>
        </p:txBody>
      </p:sp>
      <p:grpSp>
        <p:nvGrpSpPr>
          <p:cNvPr id="17" name="Group 122"/>
          <p:cNvGrpSpPr/>
          <p:nvPr/>
        </p:nvGrpSpPr>
        <p:grpSpPr>
          <a:xfrm>
            <a:off x="7090800" y="1449000"/>
            <a:ext cx="1350600" cy="1350000"/>
            <a:chOff x="7315200" y="2819400"/>
            <a:chExt cx="990600" cy="990600"/>
          </a:xfrm>
          <a:noFill/>
        </p:grpSpPr>
        <p:sp>
          <p:nvSpPr>
            <p:cNvPr id="6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rgbClr val="9900FF"/>
              </a:solidFill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" name="Picture 15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grpFill/>
            <a:ln w="12700">
              <a:solidFill>
                <a:srgbClr val="9900FF"/>
              </a:solidFill>
              <a:miter lim="800000"/>
              <a:headEnd/>
              <a:tailEnd/>
            </a:ln>
            <a:effectLst/>
          </p:spPr>
        </p:pic>
        <p:sp>
          <p:nvSpPr>
            <p:cNvPr id="4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107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  <a:grpFill/>
          </p:grpSpPr>
          <p:sp>
            <p:nvSpPr>
              <p:cNvPr id="10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grpFill/>
              <a:ln w="9525" cap="flat" cmpd="sng">
                <a:solidFill>
                  <a:srgbClr val="9900F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1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grpFill/>
              <a:ln w="9525">
                <a:solidFill>
                  <a:srgbClr val="99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4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  <a:grpFill/>
            </p:grpSpPr>
            <p:sp>
              <p:nvSpPr>
                <p:cNvPr id="11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grpFill/>
                <a:ln w="1588" cap="flat" cmpd="sng">
                  <a:solidFill>
                    <a:srgbClr val="99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grpFill/>
                <a:ln w="1588">
                  <a:solidFill>
                    <a:srgbClr val="9900FF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2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  <a:grpFill/>
              </p:grpSpPr>
              <p:sp>
                <p:nvSpPr>
                  <p:cNvPr id="11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grpFill/>
                <a:ln w="1588" cap="flat" cmpd="sng">
                  <a:solidFill>
                    <a:srgbClr val="99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130" name="Straight Connector 129"/>
          <p:cNvCxnSpPr>
            <a:stCxn id="7" idx="3"/>
            <a:endCxn id="8" idx="1"/>
          </p:cNvCxnSpPr>
          <p:nvPr/>
        </p:nvCxnSpPr>
        <p:spPr bwMode="auto">
          <a:xfrm>
            <a:off x="2046000" y="2184457"/>
            <a:ext cx="75247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4" name="Group 95"/>
          <p:cNvGrpSpPr/>
          <p:nvPr/>
        </p:nvGrpSpPr>
        <p:grpSpPr>
          <a:xfrm>
            <a:off x="2198400" y="2109526"/>
            <a:ext cx="479618" cy="457200"/>
            <a:chOff x="1524000" y="2209800"/>
            <a:chExt cx="479618" cy="457200"/>
          </a:xfrm>
        </p:grpSpPr>
        <p:sp>
          <p:nvSpPr>
            <p:cNvPr id="131" name="Oval 130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6" name="Straight Connector 135"/>
          <p:cNvCxnSpPr>
            <a:stCxn id="189" idx="3"/>
          </p:cNvCxnSpPr>
          <p:nvPr/>
        </p:nvCxnSpPr>
        <p:spPr bwMode="auto">
          <a:xfrm>
            <a:off x="3897000" y="2124000"/>
            <a:ext cx="3195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5" name="Group 40"/>
          <p:cNvGrpSpPr/>
          <p:nvPr/>
        </p:nvGrpSpPr>
        <p:grpSpPr>
          <a:xfrm>
            <a:off x="4496782" y="2056397"/>
            <a:ext cx="479618" cy="461425"/>
            <a:chOff x="3276600" y="2156671"/>
            <a:chExt cx="479618" cy="461425"/>
          </a:xfrm>
        </p:grpSpPr>
        <p:sp>
          <p:nvSpPr>
            <p:cNvPr id="137" name="Oval 136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276600" y="224876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6" name="Group 98"/>
          <p:cNvGrpSpPr/>
          <p:nvPr/>
        </p:nvGrpSpPr>
        <p:grpSpPr>
          <a:xfrm>
            <a:off x="2808000" y="2623876"/>
            <a:ext cx="571500" cy="400050"/>
            <a:chOff x="2133600" y="2724150"/>
            <a:chExt cx="571500" cy="400050"/>
          </a:xfrm>
        </p:grpSpPr>
        <p:cxnSp>
          <p:nvCxnSpPr>
            <p:cNvPr id="129" name="Straight Connector 128"/>
            <p:cNvCxnSpPr>
              <a:stCxn id="8" idx="2"/>
              <a:endCxn id="145" idx="0"/>
            </p:cNvCxnSpPr>
            <p:nvPr/>
          </p:nvCxnSpPr>
          <p:spPr bwMode="auto">
            <a:xfrm>
              <a:off x="2624138" y="2724150"/>
              <a:ext cx="9525" cy="4000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2" name="TextBox 131"/>
            <p:cNvSpPr txBox="1"/>
            <p:nvPr/>
          </p:nvSpPr>
          <p:spPr>
            <a:xfrm>
              <a:off x="2133600" y="2743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2552700" y="28479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292" name="Oval 291"/>
          <p:cNvSpPr/>
          <p:nvPr/>
        </p:nvSpPr>
        <p:spPr bwMode="auto">
          <a:xfrm>
            <a:off x="7686674" y="3083178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3" name="TextBox 292"/>
          <p:cNvSpPr txBox="1"/>
          <p:nvPr/>
        </p:nvSpPr>
        <p:spPr>
          <a:xfrm>
            <a:off x="7262330" y="2979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R5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1" name="Group 294"/>
          <p:cNvGrpSpPr/>
          <p:nvPr/>
        </p:nvGrpSpPr>
        <p:grpSpPr>
          <a:xfrm>
            <a:off x="1055400" y="1633276"/>
            <a:ext cx="990600" cy="990600"/>
            <a:chOff x="381000" y="1962150"/>
            <a:chExt cx="990600" cy="990600"/>
          </a:xfrm>
          <a:noFill/>
        </p:grpSpPr>
        <p:sp>
          <p:nvSpPr>
            <p:cNvPr id="7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rgbClr val="00B0F0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STA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94" name="Picture 293" descr="MC900439836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3" name="Oval 142"/>
          <p:cNvSpPr/>
          <p:nvPr/>
        </p:nvSpPr>
        <p:spPr bwMode="auto">
          <a:xfrm>
            <a:off x="2337259" y="1880926"/>
            <a:ext cx="150327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2186932" y="1576126"/>
            <a:ext cx="473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 flipV="1">
            <a:off x="2046000" y="1933726"/>
            <a:ext cx="5045400" cy="96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grpSp>
        <p:nvGrpSpPr>
          <p:cNvPr id="300" name="Group 122"/>
          <p:cNvGrpSpPr/>
          <p:nvPr/>
        </p:nvGrpSpPr>
        <p:grpSpPr>
          <a:xfrm>
            <a:off x="7091400" y="3553726"/>
            <a:ext cx="1350600" cy="1350000"/>
            <a:chOff x="7315200" y="2819400"/>
            <a:chExt cx="990600" cy="990600"/>
          </a:xfrm>
          <a:noFill/>
        </p:grpSpPr>
        <p:sp>
          <p:nvSpPr>
            <p:cNvPr id="301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rgbClr val="9900FF"/>
              </a:solidFill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02" name="Picture 15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grpFill/>
            <a:ln w="12700">
              <a:solidFill>
                <a:srgbClr val="9900FF"/>
              </a:solidFill>
              <a:miter lim="800000"/>
              <a:headEnd/>
              <a:tailEnd/>
            </a:ln>
            <a:effectLst/>
          </p:spPr>
        </p:pic>
        <p:sp>
          <p:nvSpPr>
            <p:cNvPr id="303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Core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4" name="Group 107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  <a:grpFill/>
          </p:grpSpPr>
          <p:sp>
            <p:nvSpPr>
              <p:cNvPr id="305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grpFill/>
              <a:ln w="9525" cap="flat" cmpd="sng">
                <a:solidFill>
                  <a:srgbClr val="9900F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307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grpFill/>
              <a:ln w="9525">
                <a:solidFill>
                  <a:srgbClr val="99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08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  <a:grpFill/>
            </p:grpSpPr>
            <p:sp>
              <p:nvSpPr>
                <p:cNvPr id="311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grpFill/>
                <a:ln w="1588" cap="flat" cmpd="sng">
                  <a:solidFill>
                    <a:srgbClr val="99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grpFill/>
                <a:ln w="1588">
                  <a:solidFill>
                    <a:srgbClr val="9900FF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3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16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  <a:grpFill/>
              </p:grpSpPr>
              <p:sp>
                <p:nvSpPr>
                  <p:cNvPr id="320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1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2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3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grpFill/>
                  <a:ln w="12700">
                    <a:solidFill>
                      <a:srgbClr val="99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17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grpFill/>
                <a:ln w="1588" cap="flat" cmpd="sng">
                  <a:solidFill>
                    <a:srgbClr val="9900FF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9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grpFill/>
                <a:ln w="12700">
                  <a:solidFill>
                    <a:srgbClr val="99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329" name="Straight Connector 328"/>
          <p:cNvCxnSpPr>
            <a:stCxn id="6" idx="2"/>
            <a:endCxn id="301" idx="0"/>
          </p:cNvCxnSpPr>
          <p:nvPr/>
        </p:nvCxnSpPr>
        <p:spPr bwMode="auto">
          <a:xfrm>
            <a:off x="7766100" y="2799000"/>
            <a:ext cx="600" cy="75472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9" name="Straight Connector 408"/>
          <p:cNvCxnSpPr/>
          <p:nvPr/>
        </p:nvCxnSpPr>
        <p:spPr bwMode="auto">
          <a:xfrm flipH="1">
            <a:off x="4347000" y="2158726"/>
            <a:ext cx="269400" cy="12702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12" name="Straight Connector 411"/>
          <p:cNvCxnSpPr/>
          <p:nvPr/>
        </p:nvCxnSpPr>
        <p:spPr bwMode="auto">
          <a:xfrm>
            <a:off x="4841400" y="2113726"/>
            <a:ext cx="1305600" cy="5052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46" name="Straight Connector 445"/>
          <p:cNvCxnSpPr>
            <a:stCxn id="178" idx="3"/>
          </p:cNvCxnSpPr>
          <p:nvPr/>
        </p:nvCxnSpPr>
        <p:spPr bwMode="auto">
          <a:xfrm flipH="1">
            <a:off x="1377000" y="2877783"/>
            <a:ext cx="1872418" cy="5062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49" name="Straight Connector 448"/>
          <p:cNvCxnSpPr>
            <a:stCxn id="178" idx="4"/>
            <a:endCxn id="444" idx="6"/>
          </p:cNvCxnSpPr>
          <p:nvPr/>
        </p:nvCxnSpPr>
        <p:spPr bwMode="auto">
          <a:xfrm flipH="1">
            <a:off x="3176400" y="2900101"/>
            <a:ext cx="126900" cy="16247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426" name="Rectangle 425"/>
          <p:cNvSpPr/>
          <p:nvPr/>
        </p:nvSpPr>
        <p:spPr bwMode="auto">
          <a:xfrm>
            <a:off x="2187000" y="3625396"/>
            <a:ext cx="540000" cy="181540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5" name="Oval 424"/>
          <p:cNvSpPr/>
          <p:nvPr/>
        </p:nvSpPr>
        <p:spPr bwMode="auto">
          <a:xfrm>
            <a:off x="587339" y="3312465"/>
            <a:ext cx="2548225" cy="240966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7" name="Rectangle 426"/>
          <p:cNvSpPr/>
          <p:nvPr/>
        </p:nvSpPr>
        <p:spPr bwMode="auto">
          <a:xfrm>
            <a:off x="2643720" y="3625396"/>
            <a:ext cx="66883" cy="108955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8" name="Rectangle 427"/>
          <p:cNvSpPr/>
          <p:nvPr/>
        </p:nvSpPr>
        <p:spPr bwMode="auto">
          <a:xfrm>
            <a:off x="1051604" y="3625396"/>
            <a:ext cx="510461" cy="186040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9" name="Rectangle 428"/>
          <p:cNvSpPr/>
          <p:nvPr/>
        </p:nvSpPr>
        <p:spPr bwMode="auto">
          <a:xfrm>
            <a:off x="1019700" y="3637231"/>
            <a:ext cx="51046" cy="179900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0" name="Oval 26"/>
          <p:cNvSpPr>
            <a:spLocks noChangeArrowheads="1"/>
          </p:cNvSpPr>
          <p:nvPr/>
        </p:nvSpPr>
        <p:spPr bwMode="auto">
          <a:xfrm>
            <a:off x="1766250" y="3909450"/>
            <a:ext cx="197804" cy="130191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000"/>
          </a:p>
        </p:txBody>
      </p:sp>
      <p:sp>
        <p:nvSpPr>
          <p:cNvPr id="431" name="Text Box 27"/>
          <p:cNvSpPr txBox="1">
            <a:spLocks noChangeArrowheads="1"/>
          </p:cNvSpPr>
          <p:nvPr/>
        </p:nvSpPr>
        <p:spPr bwMode="auto">
          <a:xfrm>
            <a:off x="1602000" y="3827001"/>
            <a:ext cx="5421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 err="1" smtClean="0">
                <a:latin typeface="Arial" pitchFamily="34" charset="0"/>
                <a:cs typeface="Arial" pitchFamily="34" charset="0"/>
              </a:rPr>
              <a:t>R4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-D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2" name="Rectangle 431"/>
          <p:cNvSpPr/>
          <p:nvPr/>
        </p:nvSpPr>
        <p:spPr bwMode="auto">
          <a:xfrm>
            <a:off x="796373" y="3955801"/>
            <a:ext cx="714646" cy="270000"/>
          </a:xfrm>
          <a:prstGeom prst="rect">
            <a:avLst/>
          </a:prstGeom>
          <a:solidFill>
            <a:srgbClr val="A7E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Data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Plane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3" name="Rectangle 432"/>
          <p:cNvSpPr/>
          <p:nvPr/>
        </p:nvSpPr>
        <p:spPr bwMode="auto">
          <a:xfrm>
            <a:off x="796373" y="4353773"/>
            <a:ext cx="714646" cy="277027"/>
          </a:xfrm>
          <a:prstGeom prst="rect">
            <a:avLst/>
          </a:prstGeom>
          <a:solidFill>
            <a:srgbClr val="A7E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Control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Plane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5" name="Rectangle 434"/>
          <p:cNvSpPr/>
          <p:nvPr/>
        </p:nvSpPr>
        <p:spPr bwMode="auto">
          <a:xfrm>
            <a:off x="2225666" y="3955801"/>
            <a:ext cx="714646" cy="270000"/>
          </a:xfrm>
          <a:prstGeom prst="rect">
            <a:avLst/>
          </a:prstGeom>
          <a:solidFill>
            <a:srgbClr val="8BB2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Data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Plane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6" name="Rectangle 435"/>
          <p:cNvSpPr/>
          <p:nvPr/>
        </p:nvSpPr>
        <p:spPr bwMode="auto">
          <a:xfrm>
            <a:off x="2225666" y="4360800"/>
            <a:ext cx="714646" cy="270000"/>
          </a:xfrm>
          <a:prstGeom prst="rect">
            <a:avLst/>
          </a:prstGeom>
          <a:solidFill>
            <a:srgbClr val="8BB2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Control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Plane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8" name="Straight Arrow Connector 437"/>
          <p:cNvCxnSpPr>
            <a:stCxn id="432" idx="3"/>
            <a:endCxn id="435" idx="1"/>
          </p:cNvCxnSpPr>
          <p:nvPr/>
        </p:nvCxnSpPr>
        <p:spPr bwMode="auto">
          <a:xfrm>
            <a:off x="1511019" y="4090801"/>
            <a:ext cx="71464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39" name="Straight Arrow Connector 438"/>
          <p:cNvCxnSpPr>
            <a:stCxn id="433" idx="3"/>
            <a:endCxn id="436" idx="1"/>
          </p:cNvCxnSpPr>
          <p:nvPr/>
        </p:nvCxnSpPr>
        <p:spPr bwMode="auto">
          <a:xfrm>
            <a:off x="1511019" y="4492287"/>
            <a:ext cx="714647" cy="35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41" name="Text Box 27"/>
          <p:cNvSpPr txBox="1">
            <a:spLocks noChangeArrowheads="1"/>
          </p:cNvSpPr>
          <p:nvPr/>
        </p:nvSpPr>
        <p:spPr bwMode="auto">
          <a:xfrm>
            <a:off x="977648" y="3625396"/>
            <a:ext cx="4443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AN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2" name="Text Box 27"/>
          <p:cNvSpPr txBox="1">
            <a:spLocks noChangeArrowheads="1"/>
          </p:cNvSpPr>
          <p:nvPr/>
        </p:nvSpPr>
        <p:spPr bwMode="auto">
          <a:xfrm>
            <a:off x="2277000" y="3625396"/>
            <a:ext cx="4443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AN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4" name="Donut 443"/>
          <p:cNvSpPr/>
          <p:nvPr/>
        </p:nvSpPr>
        <p:spPr bwMode="auto">
          <a:xfrm>
            <a:off x="522000" y="3294000"/>
            <a:ext cx="2654400" cy="2461800"/>
          </a:xfrm>
          <a:prstGeom prst="donut">
            <a:avLst>
              <a:gd name="adj" fmla="val 3120"/>
            </a:avLst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43" name="Rectangle 442"/>
          <p:cNvSpPr/>
          <p:nvPr/>
        </p:nvSpPr>
        <p:spPr bwMode="auto">
          <a:xfrm>
            <a:off x="1557000" y="5161431"/>
            <a:ext cx="612554" cy="189369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Transport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3" name="Text Box 27"/>
          <p:cNvSpPr txBox="1">
            <a:spLocks noChangeArrowheads="1"/>
          </p:cNvSpPr>
          <p:nvPr/>
        </p:nvSpPr>
        <p:spPr bwMode="auto">
          <a:xfrm>
            <a:off x="1601401" y="4218801"/>
            <a:ext cx="5421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b="1" dirty="0" err="1" smtClean="0">
                <a:latin typeface="Arial" pitchFamily="34" charset="0"/>
                <a:cs typeface="Arial" pitchFamily="34" charset="0"/>
              </a:rPr>
              <a:t>R4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-C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3" name="Straight Connector 452"/>
          <p:cNvCxnSpPr/>
          <p:nvPr/>
        </p:nvCxnSpPr>
        <p:spPr bwMode="auto">
          <a:xfrm>
            <a:off x="747000" y="4014000"/>
            <a:ext cx="0" cy="108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5" name="Straight Connector 454"/>
          <p:cNvCxnSpPr/>
          <p:nvPr/>
        </p:nvCxnSpPr>
        <p:spPr bwMode="auto">
          <a:xfrm>
            <a:off x="2142000" y="3609000"/>
            <a:ext cx="0" cy="1845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6" name="Straight Connector 455"/>
          <p:cNvCxnSpPr/>
          <p:nvPr/>
        </p:nvCxnSpPr>
        <p:spPr bwMode="auto">
          <a:xfrm flipH="1">
            <a:off x="2142000" y="5454000"/>
            <a:ext cx="45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0" name="Straight Connector 459"/>
          <p:cNvCxnSpPr/>
          <p:nvPr/>
        </p:nvCxnSpPr>
        <p:spPr bwMode="auto">
          <a:xfrm flipH="1">
            <a:off x="2131726" y="3619274"/>
            <a:ext cx="45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66" name="Group 465"/>
          <p:cNvGrpSpPr/>
          <p:nvPr/>
        </p:nvGrpSpPr>
        <p:grpSpPr>
          <a:xfrm>
            <a:off x="4257600" y="2484000"/>
            <a:ext cx="2654400" cy="2461800"/>
            <a:chOff x="3986400" y="3431926"/>
            <a:chExt cx="2654400" cy="2461800"/>
          </a:xfrm>
        </p:grpSpPr>
        <p:grpSp>
          <p:nvGrpSpPr>
            <p:cNvPr id="365" name="Group 364"/>
            <p:cNvGrpSpPr/>
            <p:nvPr/>
          </p:nvGrpSpPr>
          <p:grpSpPr>
            <a:xfrm>
              <a:off x="3986400" y="3431926"/>
              <a:ext cx="2654400" cy="2461800"/>
              <a:chOff x="5562600" y="2362200"/>
              <a:chExt cx="2654400" cy="2461800"/>
            </a:xfrm>
          </p:grpSpPr>
          <p:grpSp>
            <p:nvGrpSpPr>
              <p:cNvPr id="366" name="Group 367"/>
              <p:cNvGrpSpPr/>
              <p:nvPr/>
            </p:nvGrpSpPr>
            <p:grpSpPr>
              <a:xfrm>
                <a:off x="5562600" y="2362200"/>
                <a:ext cx="2654400" cy="2461800"/>
                <a:chOff x="5715000" y="1628775"/>
                <a:chExt cx="3095624" cy="3095624"/>
              </a:xfrm>
            </p:grpSpPr>
            <p:sp>
              <p:nvSpPr>
                <p:cNvPr id="379" name="Oval 378"/>
                <p:cNvSpPr/>
                <p:nvPr/>
              </p:nvSpPr>
              <p:spPr bwMode="auto">
                <a:xfrm>
                  <a:off x="5791200" y="1651994"/>
                  <a:ext cx="2971800" cy="3030071"/>
                </a:xfrm>
                <a:prstGeom prst="ellipse">
                  <a:avLst/>
                </a:prstGeom>
                <a:solidFill>
                  <a:schemeClr val="bg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sp>
              <p:nvSpPr>
                <p:cNvPr id="381" name="Rectangle 380"/>
                <p:cNvSpPr/>
                <p:nvPr/>
              </p:nvSpPr>
              <p:spPr bwMode="auto">
                <a:xfrm>
                  <a:off x="8189400" y="2045494"/>
                  <a:ext cx="78001" cy="1370081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 algn="ctr">
                  <a:solidFill>
                    <a:schemeClr val="bg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sp>
              <p:nvSpPr>
                <p:cNvPr id="382" name="Rectangle 381"/>
                <p:cNvSpPr/>
                <p:nvPr/>
              </p:nvSpPr>
              <p:spPr bwMode="auto">
                <a:xfrm>
                  <a:off x="6332637" y="2045493"/>
                  <a:ext cx="595312" cy="2339390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sp>
              <p:nvSpPr>
                <p:cNvPr id="386" name="Rectangle 385"/>
                <p:cNvSpPr/>
                <p:nvPr/>
              </p:nvSpPr>
              <p:spPr bwMode="auto">
                <a:xfrm>
                  <a:off x="6295430" y="2060376"/>
                  <a:ext cx="59531" cy="2262187"/>
                </a:xfrm>
                <a:prstGeom prst="rect">
                  <a:avLst/>
                </a:prstGeom>
                <a:solidFill>
                  <a:schemeClr val="bg1"/>
                </a:solidFill>
                <a:ln w="12700" cap="flat" cmpd="sng" algn="ctr">
                  <a:solidFill>
                    <a:schemeClr val="bg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sp>
              <p:nvSpPr>
                <p:cNvPr id="387" name="Oval 26"/>
                <p:cNvSpPr>
                  <a:spLocks noChangeArrowheads="1"/>
                </p:cNvSpPr>
                <p:nvPr/>
              </p:nvSpPr>
              <p:spPr bwMode="auto">
                <a:xfrm>
                  <a:off x="7166074" y="2402681"/>
                  <a:ext cx="230684" cy="163710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00"/>
                </a:p>
              </p:txBody>
            </p:sp>
            <p:sp>
              <p:nvSpPr>
                <p:cNvPr id="38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6973822" y="2307805"/>
                  <a:ext cx="632252" cy="3483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b="1" dirty="0" err="1" smtClean="0">
                      <a:latin typeface="Arial" pitchFamily="34" charset="0"/>
                      <a:cs typeface="Arial" pitchFamily="34" charset="0"/>
                    </a:rPr>
                    <a:t>R3</a:t>
                  </a:r>
                  <a:r>
                    <a:rPr lang="en-US" b="1" dirty="0" smtClean="0">
                      <a:latin typeface="Arial" pitchFamily="34" charset="0"/>
                      <a:cs typeface="Arial" pitchFamily="34" charset="0"/>
                    </a:rPr>
                    <a:t>-D</a:t>
                  </a:r>
                  <a:endParaRPr lang="en-US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9" name="Rectangle 388"/>
                <p:cNvSpPr/>
                <p:nvPr/>
              </p:nvSpPr>
              <p:spPr bwMode="auto">
                <a:xfrm>
                  <a:off x="6034980" y="2460966"/>
                  <a:ext cx="833437" cy="339515"/>
                </a:xfrm>
                <a:prstGeom prst="rect">
                  <a:avLst/>
                </a:prstGeom>
                <a:solidFill>
                  <a:srgbClr val="A7E8FF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000" dirty="0" smtClean="0">
                      <a:latin typeface="Arial" pitchFamily="34" charset="0"/>
                      <a:cs typeface="Arial" pitchFamily="34" charset="0"/>
                    </a:rPr>
                    <a:t>Data </a:t>
                  </a: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000" dirty="0" smtClean="0">
                      <a:latin typeface="Arial" pitchFamily="34" charset="0"/>
                      <a:cs typeface="Arial" pitchFamily="34" charset="0"/>
                    </a:rPr>
                    <a:t>Plane</a:t>
                  </a:r>
                  <a:endParaRPr kumimoji="0" lang="en-US" sz="1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3" name="Rectangle 392"/>
                <p:cNvSpPr/>
                <p:nvPr/>
              </p:nvSpPr>
              <p:spPr bwMode="auto">
                <a:xfrm>
                  <a:off x="6034980" y="2961401"/>
                  <a:ext cx="833437" cy="348351"/>
                </a:xfrm>
                <a:prstGeom prst="rect">
                  <a:avLst/>
                </a:prstGeom>
                <a:solidFill>
                  <a:srgbClr val="A7E8FF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000" dirty="0" smtClean="0">
                      <a:latin typeface="Arial" pitchFamily="34" charset="0"/>
                      <a:cs typeface="Arial" pitchFamily="34" charset="0"/>
                    </a:rPr>
                    <a:t>Control </a:t>
                  </a: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000" dirty="0" smtClean="0">
                      <a:latin typeface="Arial" pitchFamily="34" charset="0"/>
                      <a:cs typeface="Arial" pitchFamily="34" charset="0"/>
                    </a:rPr>
                    <a:t>Plane</a:t>
                  </a:r>
                  <a:endParaRPr kumimoji="0" lang="en-US" sz="1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4" name="Rectangle 393"/>
                <p:cNvSpPr/>
                <p:nvPr/>
              </p:nvSpPr>
              <p:spPr bwMode="auto">
                <a:xfrm>
                  <a:off x="6034980" y="3462381"/>
                  <a:ext cx="833437" cy="356644"/>
                </a:xfrm>
                <a:prstGeom prst="rect">
                  <a:avLst/>
                </a:prstGeom>
                <a:solidFill>
                  <a:srgbClr val="A7E8FF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000" dirty="0" smtClean="0">
                      <a:latin typeface="Arial" pitchFamily="34" charset="0"/>
                      <a:cs typeface="Arial" pitchFamily="34" charset="0"/>
                    </a:rPr>
                    <a:t>Management </a:t>
                  </a: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000" dirty="0" smtClean="0">
                      <a:latin typeface="Arial" pitchFamily="34" charset="0"/>
                      <a:cs typeface="Arial" pitchFamily="34" charset="0"/>
                    </a:rPr>
                    <a:t>Plane</a:t>
                  </a:r>
                  <a:endParaRPr kumimoji="0" lang="en-US" sz="1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5" name="Rectangle 394"/>
                <p:cNvSpPr/>
                <p:nvPr/>
              </p:nvSpPr>
              <p:spPr bwMode="auto">
                <a:xfrm>
                  <a:off x="7701856" y="2460966"/>
                  <a:ext cx="833437" cy="339515"/>
                </a:xfrm>
                <a:prstGeom prst="rect">
                  <a:avLst/>
                </a:prstGeom>
                <a:solidFill>
                  <a:srgbClr val="8BB2FF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Data </a:t>
                  </a: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Plane</a:t>
                  </a:r>
                  <a:endParaRPr kumimoji="0" lang="en-US" sz="1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6" name="Rectangle 395"/>
                <p:cNvSpPr/>
                <p:nvPr/>
              </p:nvSpPr>
              <p:spPr bwMode="auto">
                <a:xfrm>
                  <a:off x="7701856" y="2970237"/>
                  <a:ext cx="833437" cy="339515"/>
                </a:xfrm>
                <a:prstGeom prst="rect">
                  <a:avLst/>
                </a:prstGeom>
                <a:solidFill>
                  <a:srgbClr val="8BB2FF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000" dirty="0" smtClean="0">
                      <a:latin typeface="Arial" pitchFamily="34" charset="0"/>
                      <a:cs typeface="Arial" pitchFamily="34" charset="0"/>
                    </a:rPr>
                    <a:t>Control </a:t>
                  </a: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000" dirty="0" smtClean="0">
                      <a:latin typeface="Arial" pitchFamily="34" charset="0"/>
                      <a:cs typeface="Arial" pitchFamily="34" charset="0"/>
                    </a:rPr>
                    <a:t>Plane</a:t>
                  </a:r>
                  <a:endParaRPr kumimoji="0" lang="en-US" sz="1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" name="Rectangle 396"/>
                <p:cNvSpPr/>
                <p:nvPr/>
              </p:nvSpPr>
              <p:spPr bwMode="auto">
                <a:xfrm>
                  <a:off x="7701856" y="3462381"/>
                  <a:ext cx="833437" cy="356644"/>
                </a:xfrm>
                <a:prstGeom prst="rect">
                  <a:avLst/>
                </a:prstGeom>
                <a:solidFill>
                  <a:srgbClr val="8BB2FF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000" dirty="0" smtClean="0">
                      <a:latin typeface="Arial" pitchFamily="34" charset="0"/>
                      <a:cs typeface="Arial" pitchFamily="34" charset="0"/>
                    </a:rPr>
                    <a:t>Management </a:t>
                  </a:r>
                </a:p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1000" dirty="0" smtClean="0">
                      <a:latin typeface="Arial" pitchFamily="34" charset="0"/>
                      <a:cs typeface="Arial" pitchFamily="34" charset="0"/>
                    </a:rPr>
                    <a:t>Plane</a:t>
                  </a:r>
                  <a:endParaRPr kumimoji="0" lang="en-US" sz="1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402" name="Straight Arrow Connector 401"/>
                <p:cNvCxnSpPr>
                  <a:stCxn id="389" idx="3"/>
                  <a:endCxn id="395" idx="1"/>
                </p:cNvCxnSpPr>
                <p:nvPr/>
              </p:nvCxnSpPr>
              <p:spPr bwMode="auto">
                <a:xfrm>
                  <a:off x="6868417" y="2630723"/>
                  <a:ext cx="833438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  <p:cxnSp>
              <p:nvCxnSpPr>
                <p:cNvPr id="403" name="Straight Arrow Connector 402"/>
                <p:cNvCxnSpPr>
                  <a:stCxn id="393" idx="3"/>
                  <a:endCxn id="396" idx="1"/>
                </p:cNvCxnSpPr>
                <p:nvPr/>
              </p:nvCxnSpPr>
              <p:spPr bwMode="auto">
                <a:xfrm>
                  <a:off x="6868417" y="3135577"/>
                  <a:ext cx="833438" cy="4417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  <p:cxnSp>
              <p:nvCxnSpPr>
                <p:cNvPr id="404" name="Straight Arrow Connector 403"/>
                <p:cNvCxnSpPr>
                  <a:stCxn id="394" idx="3"/>
                  <a:endCxn id="397" idx="1"/>
                </p:cNvCxnSpPr>
                <p:nvPr/>
              </p:nvCxnSpPr>
              <p:spPr bwMode="auto">
                <a:xfrm>
                  <a:off x="6868417" y="3640703"/>
                  <a:ext cx="833438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  <p:sp>
              <p:nvSpPr>
                <p:cNvPr id="405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6172200" y="2045494"/>
                  <a:ext cx="811441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sz="1400" b="1" dirty="0" smtClean="0">
                      <a:latin typeface="Arial" pitchFamily="34" charset="0"/>
                      <a:cs typeface="Arial" pitchFamily="34" charset="0"/>
                    </a:rPr>
                    <a:t>Access</a:t>
                  </a:r>
                  <a:endParaRPr lang="en-US" sz="14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06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7642324" y="2045494"/>
                  <a:ext cx="59343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sz="1400" b="1" dirty="0" smtClean="0">
                      <a:latin typeface="Arial" pitchFamily="34" charset="0"/>
                      <a:cs typeface="Arial" pitchFamily="34" charset="0"/>
                    </a:rPr>
                    <a:t>Core</a:t>
                  </a:r>
                  <a:endParaRPr lang="en-US" sz="14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07" name="Rectangle 406"/>
                <p:cNvSpPr/>
                <p:nvPr/>
              </p:nvSpPr>
              <p:spPr bwMode="auto">
                <a:xfrm>
                  <a:off x="6927950" y="3977002"/>
                  <a:ext cx="714375" cy="238125"/>
                </a:xfrm>
                <a:prstGeom prst="rect">
                  <a:avLst/>
                </a:prstGeom>
                <a:solidFill>
                  <a:schemeClr val="bg2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0" tIns="0" rIns="0" bIns="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rPr>
                    <a:t>Transport</a:t>
                  </a:r>
                  <a:endParaRPr kumimoji="0" lang="en-US" sz="1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08" name="Donut 407"/>
                <p:cNvSpPr/>
                <p:nvPr/>
              </p:nvSpPr>
              <p:spPr bwMode="auto">
                <a:xfrm>
                  <a:off x="5715000" y="1628775"/>
                  <a:ext cx="3095624" cy="3095624"/>
                </a:xfrm>
                <a:prstGeom prst="donut">
                  <a:avLst>
                    <a:gd name="adj" fmla="val 3120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</p:grpSp>
          <p:sp>
            <p:nvSpPr>
              <p:cNvPr id="367" name="Text Box 27"/>
              <p:cNvSpPr txBox="1">
                <a:spLocks noChangeArrowheads="1"/>
              </p:cNvSpPr>
              <p:nvPr/>
            </p:nvSpPr>
            <p:spPr bwMode="auto">
              <a:xfrm>
                <a:off x="6642000" y="3287001"/>
                <a:ext cx="542136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b="1" dirty="0" err="1" smtClean="0">
                    <a:latin typeface="Arial" pitchFamily="34" charset="0"/>
                    <a:cs typeface="Arial" pitchFamily="34" charset="0"/>
                  </a:rPr>
                  <a:t>R3</a:t>
                </a:r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-C</a:t>
                </a:r>
                <a:endParaRPr lang="en-US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8" name="Text Box 27"/>
              <p:cNvSpPr txBox="1">
                <a:spLocks noChangeArrowheads="1"/>
              </p:cNvSpPr>
              <p:nvPr/>
            </p:nvSpPr>
            <p:spPr bwMode="auto">
              <a:xfrm>
                <a:off x="6642000" y="3712200"/>
                <a:ext cx="559769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b="1" dirty="0" err="1" smtClean="0">
                    <a:latin typeface="Arial" pitchFamily="34" charset="0"/>
                    <a:cs typeface="Arial" pitchFamily="34" charset="0"/>
                  </a:rPr>
                  <a:t>R3</a:t>
                </a:r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-M</a:t>
                </a:r>
                <a:endParaRPr lang="en-US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461" name="Straight Connector 460"/>
            <p:cNvCxnSpPr/>
            <p:nvPr/>
          </p:nvCxnSpPr>
          <p:spPr bwMode="auto">
            <a:xfrm>
              <a:off x="4212000" y="4149000"/>
              <a:ext cx="0" cy="1080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2" name="Straight Connector 461"/>
            <p:cNvCxnSpPr/>
            <p:nvPr/>
          </p:nvCxnSpPr>
          <p:spPr bwMode="auto">
            <a:xfrm flipH="1">
              <a:off x="5652000" y="5544000"/>
              <a:ext cx="450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3" name="Straight Connector 462"/>
            <p:cNvCxnSpPr/>
            <p:nvPr/>
          </p:nvCxnSpPr>
          <p:spPr bwMode="auto">
            <a:xfrm>
              <a:off x="5652000" y="3699000"/>
              <a:ext cx="0" cy="1845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4" name="Straight Connector 463"/>
            <p:cNvCxnSpPr/>
            <p:nvPr/>
          </p:nvCxnSpPr>
          <p:spPr bwMode="auto">
            <a:xfrm flipH="1">
              <a:off x="5652000" y="3699000"/>
              <a:ext cx="450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83" name="Cloud 182"/>
          <p:cNvSpPr/>
          <p:nvPr/>
        </p:nvSpPr>
        <p:spPr bwMode="auto">
          <a:xfrm>
            <a:off x="3447000" y="5004000"/>
            <a:ext cx="2025000" cy="1170000"/>
          </a:xfrm>
          <a:prstGeom prst="clou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85" name="Straight Connector 184"/>
          <p:cNvCxnSpPr>
            <a:stCxn id="335" idx="2"/>
            <a:endCxn id="183" idx="3"/>
          </p:cNvCxnSpPr>
          <p:nvPr/>
        </p:nvCxnSpPr>
        <p:spPr bwMode="auto">
          <a:xfrm>
            <a:off x="3306338" y="4049326"/>
            <a:ext cx="1153162" cy="10215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6" name="TextBox 185"/>
          <p:cNvSpPr txBox="1"/>
          <p:nvPr/>
        </p:nvSpPr>
        <p:spPr>
          <a:xfrm>
            <a:off x="4032000" y="536400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Internet</a:t>
            </a:r>
            <a:endParaRPr lang="en-US" sz="1800" dirty="0"/>
          </a:p>
        </p:txBody>
      </p:sp>
      <p:grpSp>
        <p:nvGrpSpPr>
          <p:cNvPr id="188" name="Group 92"/>
          <p:cNvGrpSpPr>
            <a:grpSpLocks/>
          </p:cNvGrpSpPr>
          <p:nvPr/>
        </p:nvGrpSpPr>
        <p:grpSpPr bwMode="auto">
          <a:xfrm>
            <a:off x="2768762" y="1629000"/>
            <a:ext cx="1128238" cy="990000"/>
            <a:chOff x="2124075" y="4445726"/>
            <a:chExt cx="1000125" cy="990600"/>
          </a:xfrm>
          <a:noFill/>
        </p:grpSpPr>
        <p:sp>
          <p:nvSpPr>
            <p:cNvPr id="189" name="AutoShape 154"/>
            <p:cNvSpPr>
              <a:spLocks noChangeArrowheads="1"/>
            </p:cNvSpPr>
            <p:nvPr/>
          </p:nvSpPr>
          <p:spPr bwMode="auto">
            <a:xfrm>
              <a:off x="2124075" y="4445726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  <p:txBody>
            <a:bodyPr wrap="none" lIns="0" tIns="0" anchor="ctr"/>
            <a:lstStyle/>
            <a:p>
              <a:endParaRPr lang="en-US" sz="1600">
                <a:cs typeface="Arial" pitchFamily="34" charset="0"/>
              </a:endParaRPr>
            </a:p>
          </p:txBody>
        </p:sp>
        <p:sp>
          <p:nvSpPr>
            <p:cNvPr id="190" name="Rectangle 187"/>
            <p:cNvSpPr>
              <a:spLocks noChangeArrowheads="1"/>
            </p:cNvSpPr>
            <p:nvPr/>
          </p:nvSpPr>
          <p:spPr bwMode="auto">
            <a:xfrm>
              <a:off x="2182812" y="44958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 b="1" dirty="0" smtClean="0">
                  <a:latin typeface="+mj-lt"/>
                  <a:cs typeface="Arial" pitchFamily="34" charset="0"/>
                </a:rPr>
                <a:t>AN</a:t>
              </a:r>
              <a:endParaRPr lang="en-US" sz="1600" b="1" dirty="0">
                <a:latin typeface="+mj-lt"/>
                <a:cs typeface="Arial" pitchFamily="34" charset="0"/>
              </a:endParaRPr>
            </a:p>
          </p:txBody>
        </p:sp>
        <p:pic>
          <p:nvPicPr>
            <p:cNvPr id="191" name="Picture 95" descr="Wireless Gateway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11760" y="4710893"/>
              <a:ext cx="180020" cy="158267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192" name="Picture 96" descr="Wireless Gateway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26795" y="4824155"/>
              <a:ext cx="270030" cy="237401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193" name="Picture 97" descr="Wireless Gateway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86735" y="4869160"/>
              <a:ext cx="512022" cy="450153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</p:grpSp>
      <p:grpSp>
        <p:nvGrpSpPr>
          <p:cNvPr id="276" name="Group 92"/>
          <p:cNvGrpSpPr>
            <a:grpSpLocks/>
          </p:cNvGrpSpPr>
          <p:nvPr/>
        </p:nvGrpSpPr>
        <p:grpSpPr bwMode="auto">
          <a:xfrm>
            <a:off x="2772000" y="3024000"/>
            <a:ext cx="1128238" cy="990000"/>
            <a:chOff x="2124075" y="4445726"/>
            <a:chExt cx="1000125" cy="990600"/>
          </a:xfrm>
          <a:noFill/>
        </p:grpSpPr>
        <p:sp>
          <p:nvSpPr>
            <p:cNvPr id="277" name="AutoShape 154"/>
            <p:cNvSpPr>
              <a:spLocks noChangeArrowheads="1"/>
            </p:cNvSpPr>
            <p:nvPr/>
          </p:nvSpPr>
          <p:spPr bwMode="auto">
            <a:xfrm>
              <a:off x="2124075" y="4445726"/>
              <a:ext cx="1000125" cy="990600"/>
            </a:xfrm>
            <a:prstGeom prst="flowChartAlternateProcess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  <p:txBody>
            <a:bodyPr wrap="none" lIns="0" tIns="0" anchor="ctr"/>
            <a:lstStyle/>
            <a:p>
              <a:endParaRPr lang="en-US" sz="1600">
                <a:cs typeface="Arial" pitchFamily="34" charset="0"/>
              </a:endParaRPr>
            </a:p>
          </p:txBody>
        </p:sp>
        <p:sp>
          <p:nvSpPr>
            <p:cNvPr id="278" name="Rectangle 187"/>
            <p:cNvSpPr>
              <a:spLocks noChangeArrowheads="1"/>
            </p:cNvSpPr>
            <p:nvPr/>
          </p:nvSpPr>
          <p:spPr bwMode="auto">
            <a:xfrm>
              <a:off x="2182812" y="44958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 b="1" dirty="0" smtClean="0">
                  <a:latin typeface="+mj-lt"/>
                  <a:cs typeface="Arial" pitchFamily="34" charset="0"/>
                </a:rPr>
                <a:t>AN</a:t>
              </a:r>
              <a:endParaRPr lang="en-US" sz="1600" b="1" dirty="0">
                <a:latin typeface="+mj-lt"/>
                <a:cs typeface="Arial" pitchFamily="34" charset="0"/>
              </a:endParaRPr>
            </a:p>
          </p:txBody>
        </p:sp>
        <p:pic>
          <p:nvPicPr>
            <p:cNvPr id="279" name="Picture 95" descr="Wireless Gateway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11760" y="4710893"/>
              <a:ext cx="180020" cy="158267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280" name="Picture 96" descr="Wireless Gateway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26795" y="4824155"/>
              <a:ext cx="270030" cy="237401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  <p:pic>
          <p:nvPicPr>
            <p:cNvPr id="281" name="Picture 97" descr="Wireless Gateway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86735" y="4869160"/>
              <a:ext cx="512022" cy="450153"/>
            </a:xfrm>
            <a:prstGeom prst="rect">
              <a:avLst/>
            </a:prstGeom>
            <a:grpFill/>
            <a:ln w="9525">
              <a:solidFill>
                <a:srgbClr val="00C040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Reference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Reference Points denote the interconnections between functional entities of an access network, i.e.: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R1 between station and access network: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Access link, technology specific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R2 between station and core network: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User &amp; device authentication, subscription &amp; device management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R3 between the access network and the core network:</a:t>
            </a:r>
          </a:p>
          <a:p>
            <a:pPr lvl="2"/>
            <a:r>
              <a:rPr lang="en-US" dirty="0" err="1" smtClean="0">
                <a:solidFill>
                  <a:srgbClr val="0070C0"/>
                </a:solidFill>
              </a:rPr>
              <a:t>R3</a:t>
            </a:r>
            <a:r>
              <a:rPr lang="en-US" dirty="0" smtClean="0">
                <a:solidFill>
                  <a:srgbClr val="0070C0"/>
                </a:solidFill>
              </a:rPr>
              <a:t>-M:  support functions of access point authorization, configuration and </a:t>
            </a:r>
            <a:r>
              <a:rPr lang="en-US" dirty="0" err="1" smtClean="0">
                <a:solidFill>
                  <a:srgbClr val="0070C0"/>
                </a:solidFill>
              </a:rPr>
              <a:t>SDN</a:t>
            </a:r>
            <a:r>
              <a:rPr lang="en-US" dirty="0" smtClean="0">
                <a:solidFill>
                  <a:srgbClr val="0070C0"/>
                </a:solidFill>
              </a:rPr>
              <a:t>/</a:t>
            </a:r>
            <a:r>
              <a:rPr lang="en-US" dirty="0" err="1" smtClean="0">
                <a:solidFill>
                  <a:srgbClr val="0070C0"/>
                </a:solidFill>
              </a:rPr>
              <a:t>SDR</a:t>
            </a:r>
            <a:r>
              <a:rPr lang="en-US" dirty="0" smtClean="0">
                <a:solidFill>
                  <a:srgbClr val="0070C0"/>
                </a:solidFill>
              </a:rPr>
              <a:t> management.</a:t>
            </a:r>
          </a:p>
          <a:p>
            <a:pPr lvl="2"/>
            <a:r>
              <a:rPr lang="en-US" dirty="0" err="1" smtClean="0">
                <a:solidFill>
                  <a:srgbClr val="0070C0"/>
                </a:solidFill>
              </a:rPr>
              <a:t>R3</a:t>
            </a:r>
            <a:r>
              <a:rPr lang="en-US" dirty="0" smtClean="0">
                <a:solidFill>
                  <a:srgbClr val="0070C0"/>
                </a:solidFill>
              </a:rPr>
              <a:t>-C:  support control functions of service management,  user data connection setup and release, mobility management, accounting management, and location management</a:t>
            </a:r>
          </a:p>
          <a:p>
            <a:pPr lvl="2"/>
            <a:r>
              <a:rPr lang="en-US" dirty="0" err="1" smtClean="0">
                <a:solidFill>
                  <a:srgbClr val="0070C0"/>
                </a:solidFill>
              </a:rPr>
              <a:t>R3</a:t>
            </a:r>
            <a:r>
              <a:rPr lang="en-US" dirty="0" smtClean="0">
                <a:solidFill>
                  <a:srgbClr val="0070C0"/>
                </a:solidFill>
              </a:rPr>
              <a:t>-D:  support user data forwarding, encryption, tunneling etc.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R4 between access networks: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R4-D: support user data forwarding, bi-casting, encryption, etc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R4-C: Inter-access network coordination and cooperation, fast intra-technology or inter-technology handover.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R5 between core networks to enable co-use of access networks: 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Inter-operator roaming control 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3518</TotalTime>
  <Words>1258</Words>
  <Application>Microsoft Office PowerPoint</Application>
  <PresentationFormat>On-screen Show (4:3)</PresentationFormat>
  <Paragraphs>414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omniran_usecase_template</vt:lpstr>
      <vt:lpstr>Picture</vt:lpstr>
      <vt:lpstr>Clip</vt:lpstr>
      <vt:lpstr>Slide 1</vt:lpstr>
      <vt:lpstr>IEEE 802 Architecture </vt:lpstr>
      <vt:lpstr>Background</vt:lpstr>
      <vt:lpstr>Background</vt:lpstr>
      <vt:lpstr>Background</vt:lpstr>
      <vt:lpstr>OmniRAN Architecture</vt:lpstr>
      <vt:lpstr>OmniRAN Architecture</vt:lpstr>
      <vt:lpstr>OmniRAN Architecture and Reference Points</vt:lpstr>
      <vt:lpstr>OmniRAN Reference Points</vt:lpstr>
      <vt:lpstr>OmniRAN Protocol Stacks</vt:lpstr>
      <vt:lpstr>OmniRAN Protocol Stacks</vt:lpstr>
      <vt:lpstr>OmniRAN Protocol Stacks</vt:lpstr>
      <vt:lpstr>Cellular Offload Case in OmniRAN </vt:lpstr>
      <vt:lpstr>Cellular Offload in OmniRAN (Example1) </vt:lpstr>
      <vt:lpstr>Cellular Offload in OmniRAN (Example2) </vt:lpstr>
      <vt:lpstr>SDN/SDR Networks in OmniRAN</vt:lpstr>
      <vt:lpstr>SDN/SDR Networks in OmniRAN</vt:lpstr>
      <vt:lpstr>References</vt:lpstr>
      <vt:lpstr>Thanks</vt:lpstr>
      <vt:lpstr>Backup</vt:lpstr>
    </vt:vector>
  </TitlesOfParts>
  <Company>Nokia Siemens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yfang</cp:lastModifiedBy>
  <cp:revision>384</cp:revision>
  <cp:lastPrinted>1998-02-10T13:28:06Z</cp:lastPrinted>
  <dcterms:created xsi:type="dcterms:W3CDTF">2013-03-11T14:14:17Z</dcterms:created>
  <dcterms:modified xsi:type="dcterms:W3CDTF">2013-09-11T16:43:56Z</dcterms:modified>
</cp:coreProperties>
</file>