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6" r:id="rId4"/>
    <p:sldId id="279" r:id="rId5"/>
    <p:sldId id="277" r:id="rId6"/>
    <p:sldId id="278" r:id="rId7"/>
    <p:sldId id="280" r:id="rId8"/>
    <p:sldId id="271" r:id="rId9"/>
    <p:sldId id="27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43" d="100"/>
          <a:sy n="143" d="100"/>
        </p:scale>
        <p:origin x="-648" y="-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723" y="332601"/>
            <a:ext cx="32637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OmniRAN-13/0069r0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57-00-ecsg-omniran-ec-closing-report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68-01-ecsg-september-2013-nanjing-f2f-agenda-material.pptx" TargetMode="External"/><Relationship Id="rId4" Type="http://schemas.openxmlformats.org/officeDocument/2006/relationships/hyperlink" Target="https://mentor.ieee.org/omniran/dcn/13/omniran-13-0005-01-0000-par-5c-table-of-content.doc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57-00-ecsg-omniran-ec-closing-repor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2013-09-17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519646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September 2013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</p:spTree>
    <p:extLst>
      <p:ext uri="{BB962C8B-B14F-4D97-AF65-F5344CB8AC3E}">
        <p14:creationId xmlns:p14="http://schemas.microsoft.com/office/powerpoint/2010/main" val="3914556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Activity in Nanjing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the feedback from the July EC meeting</a:t>
            </a:r>
          </a:p>
          <a:p>
            <a:r>
              <a:rPr lang="en-US" dirty="0" smtClean="0"/>
              <a:t>Reviewed feedback from IEEE 802.1 face-to-face meeting.</a:t>
            </a:r>
          </a:p>
          <a:p>
            <a:r>
              <a:rPr lang="en-US" dirty="0" smtClean="0"/>
              <a:t>Began development of a PAR and 5C proposal to be submitted for approval by the EC in the November 2013 meeting. </a:t>
            </a:r>
            <a:r>
              <a:rPr lang="en-US" dirty="0" err="1" smtClean="0"/>
              <a:t>OmniRAN</a:t>
            </a:r>
            <a:r>
              <a:rPr lang="en-US" dirty="0" smtClean="0"/>
              <a:t> is recommending that IEEE 802.1 host the project.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79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EC SG Status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IEEE </a:t>
            </a:r>
            <a:r>
              <a:rPr lang="en-US" dirty="0"/>
              <a:t>802 EC Geneva Jul 13 closing meeting </a:t>
            </a:r>
            <a:r>
              <a:rPr lang="en-US" dirty="0" smtClean="0"/>
              <a:t>decision</a:t>
            </a:r>
          </a:p>
          <a:p>
            <a:pPr lvl="1"/>
            <a:r>
              <a:rPr lang="en-US" dirty="0" smtClean="0"/>
              <a:t>Motion:</a:t>
            </a:r>
          </a:p>
          <a:p>
            <a:pPr lvl="2"/>
            <a:r>
              <a:rPr lang="en-US" dirty="0" smtClean="0"/>
              <a:t>Develop a PAR and 5C for an IEEE 802 Recommended Practice by Nov ‘13</a:t>
            </a:r>
          </a:p>
          <a:p>
            <a:pPr lvl="3"/>
            <a:r>
              <a:rPr lang="en-US" dirty="0" smtClean="0"/>
              <a:t>Potential title: ‘Network Reference Model and Functional Description of IEEE 802 based Access Networks’</a:t>
            </a:r>
          </a:p>
          <a:p>
            <a:pPr lvl="4"/>
            <a:r>
              <a:rPr lang="en-US" dirty="0" smtClean="0"/>
              <a:t>Similar to a ‘Stage 2’ specification</a:t>
            </a:r>
          </a:p>
          <a:p>
            <a:pPr lvl="2"/>
            <a:r>
              <a:rPr lang="en-US" dirty="0" smtClean="0"/>
              <a:t>Suggest the best home for the project.</a:t>
            </a:r>
            <a:endParaRPr lang="en-US" dirty="0"/>
          </a:p>
          <a:p>
            <a:pPr lvl="2"/>
            <a:r>
              <a:rPr lang="en-US" dirty="0">
                <a:hlinkClick r:id="rId2"/>
              </a:rPr>
              <a:t>https://mentor.ieee.org/omniran/dcn/13/omniran-13-0057-00-ecsg-omniran-ec-closing-report.pptx</a:t>
            </a:r>
            <a:endParaRPr lang="en-US" dirty="0"/>
          </a:p>
          <a:p>
            <a:pPr lvl="1"/>
            <a:r>
              <a:rPr lang="en-US" dirty="0"/>
              <a:t>OmniRAN EC SG got extension for creation of PAR &amp; 5C </a:t>
            </a:r>
            <a:r>
              <a:rPr lang="en-US" dirty="0" smtClean="0"/>
              <a:t>proposal (EC Motion passed by 13/0/1)</a:t>
            </a:r>
          </a:p>
          <a:p>
            <a:pPr lvl="1"/>
            <a:r>
              <a:rPr lang="en-US" dirty="0" smtClean="0"/>
              <a:t>Tony Jeffree indicated that 802.1 could be a “host” for this effort. </a:t>
            </a:r>
            <a:endParaRPr lang="en-US" dirty="0"/>
          </a:p>
          <a:p>
            <a:r>
              <a:rPr lang="en-US" dirty="0"/>
              <a:t>OmniRAN </a:t>
            </a:r>
            <a:r>
              <a:rPr lang="en-US" dirty="0" smtClean="0"/>
              <a:t>scheduled a number of meetings </a:t>
            </a:r>
            <a:r>
              <a:rPr lang="en-US" dirty="0"/>
              <a:t>for </a:t>
            </a:r>
            <a:r>
              <a:rPr lang="en-US" dirty="0" smtClean="0"/>
              <a:t>creation of </a:t>
            </a:r>
            <a:r>
              <a:rPr lang="en-US" dirty="0"/>
              <a:t>PAR &amp; </a:t>
            </a:r>
            <a:r>
              <a:rPr lang="en-US" dirty="0" smtClean="0"/>
              <a:t>5C until October 10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  <a:endParaRPr lang="en-US" dirty="0"/>
          </a:p>
          <a:p>
            <a:pPr lvl="1"/>
            <a:r>
              <a:rPr lang="en-US" dirty="0"/>
              <a:t>See next slide</a:t>
            </a:r>
          </a:p>
        </p:txBody>
      </p:sp>
    </p:spTree>
    <p:extLst>
      <p:ext uri="{BB962C8B-B14F-4D97-AF65-F5344CB8AC3E}">
        <p14:creationId xmlns:p14="http://schemas.microsoft.com/office/powerpoint/2010/main" val="394719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the gap in </a:t>
            </a:r>
            <a:r>
              <a:rPr lang="en-US" dirty="0"/>
              <a:t>IEEE </a:t>
            </a:r>
            <a:r>
              <a:rPr lang="en-US" dirty="0" smtClean="0"/>
              <a:t>802</a:t>
            </a:r>
            <a:br>
              <a:rPr lang="en-US" dirty="0" smtClean="0"/>
            </a:br>
            <a:r>
              <a:rPr lang="en-US" sz="2400" dirty="0" smtClean="0"/>
              <a:t>Mapping IEEE 802 specifications to service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1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Direct evaluation of IEEE 802 protocols </a:t>
            </a:r>
            <a:r>
              <a:rPr lang="en-US" dirty="0" smtClean="0"/>
              <a:t>to address service</a:t>
            </a:r>
            <a:r>
              <a:rPr lang="en-US" dirty="0"/>
              <a:t>/deployment requirements is challenging.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Stage 2 specification provides a mapping of protocols to a functional network model, which facilitates easier evaluation.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" t="16585" r="34950" b="15273"/>
          <a:stretch/>
        </p:blipFill>
        <p:spPr bwMode="auto">
          <a:xfrm>
            <a:off x="808029" y="2348880"/>
            <a:ext cx="3420380" cy="31019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351921" y="2483895"/>
            <a:ext cx="436053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+mn-lt"/>
              </a:rPr>
              <a:t>‘External’ requirements from the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service/deployment perspective</a:t>
            </a:r>
          </a:p>
          <a:p>
            <a:r>
              <a:rPr lang="en-US" sz="2800">
                <a:latin typeface="+mn-lt"/>
              </a:rPr>
              <a:t> </a:t>
            </a:r>
          </a:p>
          <a:p>
            <a:r>
              <a:rPr lang="en-US" sz="2000">
                <a:latin typeface="+mn-lt"/>
              </a:rPr>
              <a:t>Develop a logical/functional model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for evaluation of those requirements;</a:t>
            </a:r>
          </a:p>
          <a:p>
            <a:r>
              <a:rPr lang="en-US" sz="2800">
                <a:latin typeface="+mn-lt"/>
              </a:rPr>
              <a:t> </a:t>
            </a:r>
          </a:p>
          <a:p>
            <a:r>
              <a:rPr lang="en-US" sz="2000">
                <a:latin typeface="+mn-lt"/>
              </a:rPr>
              <a:t>Available IEEE 802 specifications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of protocols and attributes.</a:t>
            </a:r>
          </a:p>
        </p:txBody>
      </p:sp>
      <p:sp>
        <p:nvSpPr>
          <p:cNvPr id="10" name="Down Arrow 9"/>
          <p:cNvSpPr/>
          <p:nvPr/>
        </p:nvSpPr>
        <p:spPr bwMode="auto">
          <a:xfrm flipV="1">
            <a:off x="5937074" y="4239090"/>
            <a:ext cx="577564" cy="315035"/>
          </a:xfrm>
          <a:prstGeom prst="downArrow">
            <a:avLst>
              <a:gd name="adj1" fmla="val 60926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Up-Down Arrow 10"/>
          <p:cNvSpPr/>
          <p:nvPr/>
        </p:nvSpPr>
        <p:spPr bwMode="auto">
          <a:xfrm>
            <a:off x="5908598" y="3165875"/>
            <a:ext cx="630070" cy="405045"/>
          </a:xfrm>
          <a:prstGeom prst="upDownArrow">
            <a:avLst>
              <a:gd name="adj1" fmla="val 55983"/>
              <a:gd name="adj2" fmla="val 3937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?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476545" y="3158971"/>
            <a:ext cx="8145905" cy="3195354"/>
            <a:chOff x="476545" y="3158971"/>
            <a:chExt cx="8145905" cy="319535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904263" y="3332085"/>
              <a:ext cx="6660740" cy="108012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Up-Down Arrow 15"/>
            <p:cNvSpPr/>
            <p:nvPr/>
          </p:nvSpPr>
          <p:spPr bwMode="auto">
            <a:xfrm>
              <a:off x="5908598" y="3158971"/>
              <a:ext cx="630070" cy="1485164"/>
            </a:xfrm>
            <a:prstGeom prst="upDownArrow">
              <a:avLst>
                <a:gd name="adj1" fmla="val 60015"/>
                <a:gd name="adj2" fmla="val 29968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?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76545" y="5454225"/>
              <a:ext cx="8145905" cy="9001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1071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15962"/>
          </a:xfrm>
        </p:spPr>
        <p:txBody>
          <a:bodyPr/>
          <a:lstStyle/>
          <a:p>
            <a:r>
              <a:rPr lang="en-US" dirty="0" smtClean="0"/>
              <a:t>‘Stage 2’ Definition by ITU-T I.130/Q.65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167448" cy="4114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The Stage 2 defines</a:t>
            </a:r>
          </a:p>
          <a:p>
            <a:r>
              <a:rPr lang="en-US" sz="1800" dirty="0" smtClean="0"/>
              <a:t>a functional model using functional entities,</a:t>
            </a:r>
          </a:p>
          <a:p>
            <a:r>
              <a:rPr lang="en-US" sz="1800" dirty="0" smtClean="0"/>
              <a:t>the functional entity actions needed,</a:t>
            </a:r>
          </a:p>
          <a:p>
            <a:r>
              <a:rPr lang="en-US" sz="1800" dirty="0" smtClean="0"/>
              <a:t>information flow or API calls between functional entities</a:t>
            </a:r>
          </a:p>
          <a:p>
            <a:r>
              <a:rPr lang="en-US" sz="1800" dirty="0" smtClean="0"/>
              <a:t>recommendations for the allocation of functional entities to physical locations for a few examples.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1143000"/>
            <a:ext cx="4733260" cy="4114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The Stage 2 provides</a:t>
            </a:r>
          </a:p>
          <a:p>
            <a:r>
              <a:rPr lang="en-US" sz="1800" dirty="0" smtClean="0"/>
              <a:t>a single functional specification which can be applied in a number of different physical realizations,</a:t>
            </a:r>
          </a:p>
          <a:p>
            <a:r>
              <a:rPr lang="en-US" sz="1800" dirty="0" smtClean="0"/>
              <a:t>a precise definition of functional capabilities and their possible distribution in the network to support the required network capabilities,</a:t>
            </a:r>
          </a:p>
          <a:p>
            <a:r>
              <a:rPr lang="en-US" sz="1800" dirty="0" smtClean="0"/>
              <a:t>a detailed description of what functions, information flows and API calls will be provided, but not how they are to be implemented,</a:t>
            </a:r>
          </a:p>
          <a:p>
            <a:r>
              <a:rPr lang="en-US" sz="1800" dirty="0" smtClean="0"/>
              <a:t>requirements for protocol capabilities as input to Stage 3 of the method.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52871"/>
            <a:ext cx="800100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1800" b="1" dirty="0" smtClean="0">
                <a:latin typeface="+mn-lt"/>
              </a:rPr>
              <a:t>The output of Stage 2 is used by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protocol designers to specify the protocols between physical entities,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node designers to specify the functional requirements of the nodes,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network planners.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9187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Meetings until November 2013</a:t>
            </a:r>
            <a:br>
              <a:rPr lang="en-US" dirty="0" smtClean="0"/>
            </a:br>
            <a:r>
              <a:rPr lang="en-US" dirty="0"/>
              <a:t>as agreed in Aug 7</a:t>
            </a:r>
            <a:r>
              <a:rPr lang="en-US" baseline="30000" dirty="0"/>
              <a:t>th</a:t>
            </a:r>
            <a:r>
              <a:rPr lang="en-US" dirty="0"/>
              <a:t> conference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Wed, Sep 4</a:t>
            </a:r>
            <a:r>
              <a:rPr lang="en-US" baseline="30000" dirty="0" smtClean="0"/>
              <a:t>th</a:t>
            </a:r>
            <a:r>
              <a:rPr lang="en-US" dirty="0" smtClean="0"/>
              <a:t>, 2013, F2F Meeting York, UK</a:t>
            </a:r>
            <a:br>
              <a:rPr lang="en-US" dirty="0" smtClean="0"/>
            </a:br>
            <a:r>
              <a:rPr lang="en-US" dirty="0" smtClean="0"/>
              <a:t>w/ remote participation</a:t>
            </a:r>
          </a:p>
          <a:p>
            <a:r>
              <a:rPr lang="en-US" dirty="0" smtClean="0"/>
              <a:t>Tue, Sep 17</a:t>
            </a:r>
            <a:r>
              <a:rPr lang="en-US" baseline="30000" dirty="0" smtClean="0"/>
              <a:t>th</a:t>
            </a:r>
            <a:r>
              <a:rPr lang="en-US" dirty="0" smtClean="0"/>
              <a:t>, 730-930 am ET/1930-2130 Nanjing, F2F session w/ remote participation</a:t>
            </a:r>
          </a:p>
          <a:p>
            <a:r>
              <a:rPr lang="en-US" dirty="0" smtClean="0"/>
              <a:t>Fri, Sep 27</a:t>
            </a:r>
            <a:r>
              <a:rPr lang="en-US" baseline="30000" dirty="0" smtClean="0"/>
              <a:t>th</a:t>
            </a:r>
            <a:r>
              <a:rPr lang="en-US" dirty="0" smtClean="0"/>
              <a:t>, 2013, 09-11am ET: </a:t>
            </a:r>
            <a:r>
              <a:rPr lang="en-US" dirty="0" err="1" smtClean="0"/>
              <a:t>Confcall</a:t>
            </a:r>
            <a:endParaRPr lang="en-US" dirty="0" smtClean="0"/>
          </a:p>
          <a:p>
            <a:r>
              <a:rPr lang="en-US" dirty="0" smtClean="0"/>
              <a:t>Fri, Oct 4</a:t>
            </a:r>
            <a:r>
              <a:rPr lang="en-US" baseline="30000" dirty="0" smtClean="0"/>
              <a:t>th</a:t>
            </a:r>
            <a:r>
              <a:rPr lang="en-US" dirty="0" smtClean="0"/>
              <a:t>, 2013, 09-11am ET: </a:t>
            </a:r>
            <a:r>
              <a:rPr lang="en-US" dirty="0" err="1" smtClean="0"/>
              <a:t>Confcall</a:t>
            </a:r>
            <a:endParaRPr lang="en-US" dirty="0" smtClean="0"/>
          </a:p>
          <a:p>
            <a:r>
              <a:rPr lang="en-US" dirty="0" smtClean="0"/>
              <a:t>Thu, Oct 10</a:t>
            </a:r>
            <a:r>
              <a:rPr lang="en-US" baseline="30000" dirty="0" smtClean="0"/>
              <a:t>th</a:t>
            </a:r>
            <a:r>
              <a:rPr lang="en-US" dirty="0" smtClean="0"/>
              <a:t>, 2013, 09-11am ET: </a:t>
            </a:r>
            <a:r>
              <a:rPr lang="en-US" dirty="0" err="1" smtClean="0"/>
              <a:t>Confcall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Fri, Oct 11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, 2013, </a:t>
            </a:r>
            <a:r>
              <a:rPr lang="en-US" dirty="0" err="1" smtClean="0">
                <a:solidFill>
                  <a:srgbClr val="FF0000"/>
                </a:solidFill>
              </a:rPr>
              <a:t>CoB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Submission deadline for PAR to EC list</a:t>
            </a:r>
          </a:p>
          <a:p>
            <a:r>
              <a:rPr lang="en-US" dirty="0" smtClean="0"/>
              <a:t>Mon, Nov 11</a:t>
            </a:r>
            <a:r>
              <a:rPr lang="en-US" baseline="30000" dirty="0" smtClean="0"/>
              <a:t>th</a:t>
            </a:r>
            <a:r>
              <a:rPr lang="en-US" dirty="0" smtClean="0"/>
              <a:t>, 0800-1000am CT: </a:t>
            </a:r>
            <a:br>
              <a:rPr lang="en-US" dirty="0" smtClean="0"/>
            </a:br>
            <a:r>
              <a:rPr lang="en-US" dirty="0" smtClean="0"/>
              <a:t>EC Opening Meeting Dallas F2F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Meeting announcements, agenda proposals and dial-in details for all meetings are published on OmniRAN web site.</a:t>
            </a:r>
          </a:p>
        </p:txBody>
      </p:sp>
    </p:spTree>
    <p:extLst>
      <p:ext uri="{BB962C8B-B14F-4D97-AF65-F5344CB8AC3E}">
        <p14:creationId xmlns:p14="http://schemas.microsoft.com/office/powerpoint/2010/main" val="213767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Plan for November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will </a:t>
            </a:r>
            <a:r>
              <a:rPr lang="en-US" dirty="0" smtClean="0"/>
              <a:t>address comments on </a:t>
            </a:r>
            <a:r>
              <a:rPr lang="en-US" dirty="0" smtClean="0"/>
              <a:t>PAR and 5C </a:t>
            </a:r>
            <a:r>
              <a:rPr lang="en-US" dirty="0" smtClean="0"/>
              <a:t>document.</a:t>
            </a:r>
            <a:endParaRPr lang="en-US" dirty="0" smtClean="0"/>
          </a:p>
          <a:p>
            <a:r>
              <a:rPr lang="en-US" dirty="0" err="1" smtClean="0"/>
              <a:t>OmniRAN</a:t>
            </a:r>
            <a:r>
              <a:rPr lang="en-US" dirty="0" smtClean="0"/>
              <a:t> is recommending that the PAR be assigned to IEEE 802.1 by the EC.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will submit a PAR and 5C proposal for EC approval in the November 2013 meeting.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9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PAR and 5C</a:t>
            </a:r>
          </a:p>
          <a:p>
            <a:pPr lvl="1"/>
            <a:r>
              <a:rPr lang="en-US" dirty="0">
                <a:hlinkClick r:id="rId2"/>
              </a:rPr>
              <a:t>https://mentor.ieee.org/omniran/dcn/13/omniran-13-0057-00-ecsg-omniran-ec-closing-report.pptx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https://mentor.ieee.org/omniran/dcn/13/omniran-13-0068-02-ecsg-september-2013-nanjing-f2f-agenda-material.pptx</a:t>
            </a:r>
            <a:r>
              <a:rPr lang="en-US" dirty="0"/>
              <a:t> </a:t>
            </a:r>
          </a:p>
          <a:p>
            <a:pPr lvl="1"/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://mentor.ieee.org/omniran/dcn/13/omniran-13-</a:t>
            </a:r>
            <a:r>
              <a:rPr lang="en-US" dirty="0" smtClean="0">
                <a:hlinkClick r:id="rId4"/>
              </a:rPr>
              <a:t>0070-01-</a:t>
            </a:r>
            <a:r>
              <a:rPr lang="en-US" dirty="0">
                <a:hlinkClick r:id="rId4"/>
              </a:rPr>
              <a:t>0000-par-5c-table-of-</a:t>
            </a:r>
            <a:r>
              <a:rPr lang="en-US" dirty="0" smtClean="0">
                <a:hlinkClick r:id="rId4"/>
              </a:rPr>
              <a:t>content.docx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33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45568</TotalTime>
  <Words>675</Words>
  <Application>Microsoft Macintosh PowerPoint</Application>
  <PresentationFormat>On-screen Show (4:3)</PresentationFormat>
  <Paragraphs>98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Liaison Report for OmniRAN EC SG</vt:lpstr>
      <vt:lpstr>Abstract</vt:lpstr>
      <vt:lpstr>OmniRAN Activity in Nanjing</vt:lpstr>
      <vt:lpstr>OmniRAN EC SG Status </vt:lpstr>
      <vt:lpstr>Filling the gap in IEEE 802 Mapping IEEE 802 specifications to service requirements</vt:lpstr>
      <vt:lpstr>‘Stage 2’ Definition by ITU-T I.130/Q.65 </vt:lpstr>
      <vt:lpstr>OmniRAN Meetings until November 2013 as agreed in Aug 7th conference call</vt:lpstr>
      <vt:lpstr>OmniRAN Plan for November 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337</cp:revision>
  <cp:lastPrinted>1998-02-10T13:28:06Z</cp:lastPrinted>
  <dcterms:created xsi:type="dcterms:W3CDTF">2005-01-04T21:26:55Z</dcterms:created>
  <dcterms:modified xsi:type="dcterms:W3CDTF">2013-09-18T00:18:06Z</dcterms:modified>
  <cp:category/>
</cp:coreProperties>
</file>