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83" r:id="rId4"/>
    <p:sldId id="271" r:id="rId5"/>
    <p:sldId id="272" r:id="rId6"/>
    <p:sldId id="273" r:id="rId7"/>
    <p:sldId id="300" r:id="rId8"/>
    <p:sldId id="266" r:id="rId9"/>
    <p:sldId id="284" r:id="rId10"/>
    <p:sldId id="285" r:id="rId11"/>
    <p:sldId id="302" r:id="rId12"/>
    <p:sldId id="30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86" autoAdjust="0"/>
    <p:restoredTop sz="99519" autoAdjust="0"/>
  </p:normalViewPr>
  <p:slideViewPr>
    <p:cSldViewPr>
      <p:cViewPr varScale="1">
        <p:scale>
          <a:sx n="82" d="100"/>
          <a:sy n="82" d="100"/>
        </p:scale>
        <p:origin x="-4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omniran-13-0081-01-ecsg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80-00-0000-3gpp-liaison-response-s2-133823.pdf" TargetMode="External"/><Relationship Id="rId2" Type="http://schemas.openxmlformats.org/officeDocument/2006/relationships/hyperlink" Target="https://mentor.ieee.org/omniran/dcn/13/omniran-13-0079-00-ecsg-meeting-minutes-for-september-2013-teleconference.doc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78-01-0000-par-and-5c-text-commenting-summary.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2264091&amp;PW=NZjk4NmY4ZDU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October 4</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2013-10-04</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2</a:t>
            </a:r>
            <a:br>
              <a:rPr lang="en-US" dirty="0" smtClean="0"/>
            </a:br>
            <a:endParaRPr lang="en-US" dirty="0"/>
          </a:p>
        </p:txBody>
      </p:sp>
      <p:sp>
        <p:nvSpPr>
          <p:cNvPr id="3" name="Content Placeholder 2"/>
          <p:cNvSpPr>
            <a:spLocks noGrp="1"/>
          </p:cNvSpPr>
          <p:nvPr>
            <p:ph idx="1"/>
          </p:nvPr>
        </p:nvSpPr>
        <p:spPr>
          <a:xfrm>
            <a:off x="457200" y="1219200"/>
            <a:ext cx="8229600" cy="5105400"/>
          </a:xfrm>
        </p:spPr>
        <p:txBody>
          <a:bodyPr>
            <a:normAutofit fontScale="47500" lnSpcReduction="20000"/>
          </a:bodyPr>
          <a:lstStyle/>
          <a:p>
            <a:pPr lvl="0"/>
            <a:r>
              <a:rPr lang="en-US" dirty="0" smtClean="0"/>
              <a:t>Approval of agenda</a:t>
            </a:r>
          </a:p>
          <a:p>
            <a:pPr lvl="1"/>
            <a:r>
              <a:rPr lang="en-US" dirty="0" smtClean="0"/>
              <a:t>Antonio asking for base of discussions on PAR &amp; 5C</a:t>
            </a:r>
          </a:p>
          <a:p>
            <a:pPr lvl="2"/>
            <a:r>
              <a:rPr lang="en-US" dirty="0" smtClean="0"/>
              <a:t>Chair explained that omniran-13-0078-01 contains agreed result of last meeting with revision marks removed for clarity. Revision marks and inputs of </a:t>
            </a:r>
            <a:r>
              <a:rPr lang="en-US" dirty="0" err="1" smtClean="0"/>
              <a:t>commenters</a:t>
            </a:r>
            <a:r>
              <a:rPr lang="en-US" dirty="0" smtClean="0"/>
              <a:t> are available in omniran-13-0078-00</a:t>
            </a:r>
          </a:p>
          <a:p>
            <a:pPr lvl="1"/>
            <a:r>
              <a:rPr lang="en-US" dirty="0" smtClean="0"/>
              <a:t>Discussion about agenda item ‘Approval of PAR &amp; 5C text’</a:t>
            </a:r>
          </a:p>
          <a:p>
            <a:pPr lvl="2"/>
            <a:r>
              <a:rPr lang="en-US" dirty="0" smtClean="0"/>
              <a:t>Chair  explained that agenda item was tentatively added to allow for approval in this call for the case that SG concludes comment resolution and discussions.</a:t>
            </a:r>
          </a:p>
          <a:p>
            <a:pPr lvl="1"/>
            <a:r>
              <a:rPr lang="en-US" dirty="0" smtClean="0"/>
              <a:t>Agenda approved without objections</a:t>
            </a:r>
            <a:endParaRPr lang="en-US" dirty="0" smtClean="0"/>
          </a:p>
          <a:p>
            <a:pPr lvl="0"/>
            <a:r>
              <a:rPr lang="en-US" dirty="0" smtClean="0"/>
              <a:t>Approval of minutes</a:t>
            </a:r>
          </a:p>
          <a:p>
            <a:pPr lvl="1"/>
            <a:r>
              <a:rPr lang="en-US" dirty="0" smtClean="0"/>
              <a:t>September 27</a:t>
            </a:r>
            <a:r>
              <a:rPr lang="en-US" baseline="30000" dirty="0" smtClean="0"/>
              <a:t>th</a:t>
            </a:r>
            <a:r>
              <a:rPr lang="en-US" dirty="0" smtClean="0"/>
              <a:t> conference call</a:t>
            </a:r>
          </a:p>
          <a:p>
            <a:pPr lvl="2"/>
            <a:r>
              <a:rPr lang="en-US" dirty="0" smtClean="0">
                <a:hlinkClick r:id="rId2"/>
              </a:rPr>
              <a:t>https://mentor.ieee.org/omniran/dcn/13/omniran-13-0079-00-ecsg-meeting-minutes-for-september-2013-teleconference.docx</a:t>
            </a:r>
            <a:endParaRPr lang="en-US" dirty="0" smtClean="0"/>
          </a:p>
          <a:p>
            <a:pPr lvl="2"/>
            <a:r>
              <a:rPr lang="en-US" dirty="0" smtClean="0"/>
              <a:t>Minutes approved without objections</a:t>
            </a:r>
            <a:endParaRPr lang="en-US" dirty="0" smtClean="0"/>
          </a:p>
          <a:p>
            <a:r>
              <a:rPr lang="en-US" dirty="0" smtClean="0"/>
              <a:t>Reports </a:t>
            </a:r>
          </a:p>
          <a:p>
            <a:pPr lvl="1"/>
            <a:r>
              <a:rPr lang="en-US" dirty="0" smtClean="0"/>
              <a:t>Liaison response from 3GPP SA2</a:t>
            </a:r>
          </a:p>
          <a:p>
            <a:pPr lvl="2"/>
            <a:r>
              <a:rPr lang="en-US" dirty="0" smtClean="0">
                <a:hlinkClick r:id="rId3"/>
              </a:rPr>
              <a:t>https://mentor.ieee.org/omniran/dcn/13/omniran-13-0080-00-0000-3gpp-liaison-response-s2-133823.pdf</a:t>
            </a:r>
            <a:endParaRPr lang="en-US" dirty="0" smtClean="0"/>
          </a:p>
          <a:p>
            <a:pPr lvl="2"/>
            <a:r>
              <a:rPr lang="en-US" dirty="0" smtClean="0"/>
              <a:t>Group agreed that input will be forwarded to the project creating the Recommended Practice.</a:t>
            </a:r>
            <a:endParaRPr lang="en-US" dirty="0" smtClean="0"/>
          </a:p>
          <a:p>
            <a:pPr lvl="1"/>
            <a:r>
              <a:rPr lang="en-US" dirty="0" smtClean="0"/>
              <a:t>Presentation of OmniRAN SDN use case to ONF in </a:t>
            </a:r>
            <a:r>
              <a:rPr lang="en-US" b="1" dirty="0" smtClean="0"/>
              <a:t>ONF Member Workday, </a:t>
            </a:r>
            <a:r>
              <a:rPr lang="en-US" dirty="0" smtClean="0"/>
              <a:t>October 10–11, 2013 / Location: Westin San Francisco Airport (ONF Members only event*)</a:t>
            </a:r>
          </a:p>
          <a:p>
            <a:pPr lvl="2"/>
            <a:r>
              <a:rPr lang="en-US" dirty="0" smtClean="0"/>
              <a:t>Sanity check with Nader;</a:t>
            </a:r>
          </a:p>
          <a:p>
            <a:pPr lvl="2"/>
            <a:r>
              <a:rPr lang="en-US" dirty="0" smtClean="0"/>
              <a:t>if NEC not presenting, NSN will present based on omniran-12-0060-00-ecsg</a:t>
            </a:r>
          </a:p>
          <a:p>
            <a:pPr lvl="1"/>
            <a:r>
              <a:rPr lang="en-US" dirty="0" smtClean="0"/>
              <a:t>Juan Carlos assigned co-chair of </a:t>
            </a:r>
            <a:r>
              <a:rPr lang="en-US" dirty="0" err="1" smtClean="0"/>
              <a:t>intarea</a:t>
            </a:r>
            <a:r>
              <a:rPr lang="en-US" dirty="0" smtClean="0"/>
              <a:t> WG</a:t>
            </a:r>
          </a:p>
          <a:p>
            <a:pPr lvl="2"/>
            <a:r>
              <a:rPr lang="en-US" dirty="0" smtClean="0"/>
              <a:t>With his deep involvement in IETF matters, Juan Carlos will </a:t>
            </a:r>
            <a:r>
              <a:rPr lang="en-US" dirty="0" smtClean="0"/>
              <a:t>provide list of potentially interested people and groups in IETF</a:t>
            </a:r>
          </a:p>
          <a:p>
            <a:r>
              <a:rPr lang="en-US" dirty="0" smtClean="0"/>
              <a:t>PAR &amp; 5C text review</a:t>
            </a:r>
          </a:p>
          <a:p>
            <a:pPr lvl="2"/>
            <a:r>
              <a:rPr lang="en-US" dirty="0" smtClean="0">
                <a:hlinkClick r:id="rId4"/>
              </a:rPr>
              <a:t>https://mentor.ieee.org/omniran/dcn/13/omniran-13-0078-01-0000-par-and-5c-text-commenting-summary.docx</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EC SG approves the PAR &amp; 5C text as given in omniran-13-0078-02 provided that no material comments are raised on this document on the </a:t>
            </a:r>
            <a:r>
              <a:rPr lang="en-US" dirty="0" err="1" smtClean="0"/>
              <a:t>omniran</a:t>
            </a:r>
            <a:r>
              <a:rPr lang="en-US" dirty="0" smtClean="0"/>
              <a:t> mailing list until Tuesday, Oct 8</a:t>
            </a:r>
            <a:r>
              <a:rPr lang="en-US" baseline="30000" dirty="0" smtClean="0"/>
              <a:t>th</a:t>
            </a:r>
            <a:r>
              <a:rPr lang="en-US" dirty="0" smtClean="0"/>
              <a:t>  EOB.</a:t>
            </a:r>
          </a:p>
          <a:p>
            <a:pPr lvl="1"/>
            <a:r>
              <a:rPr lang="en-US" dirty="0" smtClean="0"/>
              <a:t>When no comments are raised, the conference call on Thursday, Oct 10</a:t>
            </a:r>
            <a:r>
              <a:rPr lang="en-US" baseline="30000" dirty="0" smtClean="0"/>
              <a:t>th</a:t>
            </a:r>
            <a:r>
              <a:rPr lang="en-US" dirty="0" smtClean="0"/>
              <a:t> will be canceled</a:t>
            </a:r>
            <a:r>
              <a:rPr lang="en-US" dirty="0" smtClean="0"/>
              <a:t>.</a:t>
            </a:r>
          </a:p>
          <a:p>
            <a:pPr lvl="1"/>
            <a:endParaRPr lang="en-US" dirty="0" smtClean="0"/>
          </a:p>
          <a:p>
            <a:r>
              <a:rPr lang="en-US" dirty="0" smtClean="0"/>
              <a:t>Moved		</a:t>
            </a:r>
            <a:r>
              <a:rPr lang="en-US" dirty="0" smtClean="0"/>
              <a:t>Paul </a:t>
            </a:r>
            <a:r>
              <a:rPr lang="en-US" dirty="0" err="1" smtClean="0"/>
              <a:t>Congdon</a:t>
            </a:r>
            <a:r>
              <a:rPr lang="en-US" dirty="0" smtClean="0"/>
              <a:t>, TALLAC Networks</a:t>
            </a:r>
            <a:endParaRPr lang="en-US" dirty="0" smtClean="0"/>
          </a:p>
          <a:p>
            <a:r>
              <a:rPr lang="en-US" dirty="0" smtClean="0"/>
              <a:t>Seconded	Juan </a:t>
            </a:r>
            <a:r>
              <a:rPr lang="en-US" dirty="0" smtClean="0"/>
              <a:t>Carlos Zuniga, </a:t>
            </a:r>
            <a:r>
              <a:rPr lang="en-US" dirty="0" err="1" smtClean="0"/>
              <a:t>Interdigital</a:t>
            </a:r>
            <a:endParaRPr lang="en-US" dirty="0" smtClean="0"/>
          </a:p>
          <a:p>
            <a:pPr lvl="1"/>
            <a:endParaRPr lang="en-US" dirty="0" smtClean="0"/>
          </a:p>
          <a:p>
            <a:r>
              <a:rPr lang="en-US" dirty="0" smtClean="0"/>
              <a:t>Motion carries with </a:t>
            </a:r>
            <a:r>
              <a:rPr lang="en-US" dirty="0" smtClean="0"/>
              <a:t>6/0/0</a:t>
            </a:r>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3</a:t>
            </a:r>
            <a:br>
              <a:rPr lang="en-US" dirty="0" smtClean="0"/>
            </a:br>
            <a:endParaRPr lang="en-US" dirty="0"/>
          </a:p>
        </p:txBody>
      </p:sp>
      <p:sp>
        <p:nvSpPr>
          <p:cNvPr id="3" name="Content Placeholder 2"/>
          <p:cNvSpPr>
            <a:spLocks noGrp="1"/>
          </p:cNvSpPr>
          <p:nvPr>
            <p:ph idx="1"/>
          </p:nvPr>
        </p:nvSpPr>
        <p:spPr>
          <a:xfrm>
            <a:off x="457200" y="990600"/>
            <a:ext cx="8229600" cy="5486400"/>
          </a:xfrm>
        </p:spPr>
        <p:txBody>
          <a:bodyPr>
            <a:normAutofit fontScale="55000" lnSpcReduction="20000"/>
          </a:bodyPr>
          <a:lstStyle/>
          <a:p>
            <a:r>
              <a:rPr lang="en-US" dirty="0" smtClean="0"/>
              <a:t>Approval of PAR &amp; 5C </a:t>
            </a:r>
            <a:r>
              <a:rPr lang="en-US" dirty="0" smtClean="0"/>
              <a:t>text</a:t>
            </a:r>
          </a:p>
          <a:p>
            <a:pPr lvl="1"/>
            <a:r>
              <a:rPr lang="en-US" dirty="0" smtClean="0"/>
              <a:t>Text contained in omniran-13-0078-02 conditionally approved by study group for submission to EC</a:t>
            </a:r>
          </a:p>
          <a:p>
            <a:pPr lvl="2"/>
            <a:r>
              <a:rPr lang="en-US" dirty="0" smtClean="0"/>
              <a:t>see previous slide</a:t>
            </a:r>
            <a:endParaRPr lang="en-US" dirty="0" smtClean="0"/>
          </a:p>
          <a:p>
            <a:r>
              <a:rPr lang="en-US" dirty="0" smtClean="0"/>
              <a:t>Plan for November F2F session</a:t>
            </a:r>
          </a:p>
          <a:p>
            <a:pPr lvl="1"/>
            <a:r>
              <a:rPr lang="en-US" dirty="0" smtClean="0"/>
              <a:t>4 meetings on Tue PM1, Wed AM1 &amp; PM1, Thu </a:t>
            </a:r>
            <a:r>
              <a:rPr lang="en-US" dirty="0" smtClean="0"/>
              <a:t>AM1</a:t>
            </a:r>
            <a:endParaRPr lang="en-US" dirty="0" smtClean="0"/>
          </a:p>
          <a:p>
            <a:pPr lvl="1"/>
            <a:r>
              <a:rPr lang="en-US" dirty="0" smtClean="0"/>
              <a:t>if necessary,</a:t>
            </a:r>
          </a:p>
          <a:p>
            <a:pPr lvl="2"/>
            <a:r>
              <a:rPr lang="en-US" dirty="0" smtClean="0"/>
              <a:t>ad-hoc meeting on Tue EVE after SDN tutorial</a:t>
            </a:r>
          </a:p>
          <a:p>
            <a:pPr lvl="2"/>
            <a:r>
              <a:rPr lang="en-US" dirty="0" smtClean="0"/>
              <a:t>communications to WGs on Wed AM2</a:t>
            </a:r>
          </a:p>
          <a:p>
            <a:pPr lvl="1"/>
            <a:r>
              <a:rPr lang="en-US" dirty="0" smtClean="0"/>
              <a:t>Agenda proposal</a:t>
            </a:r>
          </a:p>
          <a:p>
            <a:pPr lvl="2"/>
            <a:r>
              <a:rPr lang="en-US" dirty="0" smtClean="0"/>
              <a:t>Attendance recording, secretary</a:t>
            </a:r>
          </a:p>
          <a:p>
            <a:pPr lvl="2"/>
            <a:r>
              <a:rPr lang="en-US" dirty="0" smtClean="0"/>
              <a:t>Approval of minutes</a:t>
            </a:r>
          </a:p>
          <a:p>
            <a:pPr lvl="2"/>
            <a:r>
              <a:rPr lang="en-US" dirty="0" smtClean="0"/>
              <a:t>Reports</a:t>
            </a:r>
          </a:p>
          <a:p>
            <a:pPr lvl="2"/>
            <a:r>
              <a:rPr lang="en-US" dirty="0" smtClean="0"/>
              <a:t>Comment resolution and responses on PAR &amp; 5C comments</a:t>
            </a:r>
          </a:p>
          <a:p>
            <a:pPr lvl="2"/>
            <a:r>
              <a:rPr lang="en-US" dirty="0" smtClean="0"/>
              <a:t>Presentation to closing EC meeting</a:t>
            </a:r>
          </a:p>
          <a:p>
            <a:pPr lvl="2"/>
            <a:r>
              <a:rPr lang="en-US" dirty="0" smtClean="0"/>
              <a:t>Conditional extension of OmniRAN EC SG</a:t>
            </a:r>
          </a:p>
          <a:p>
            <a:pPr lvl="2"/>
            <a:r>
              <a:rPr lang="en-US" dirty="0" smtClean="0"/>
              <a:t>Technical presentations on OmniRAN related matters</a:t>
            </a:r>
          </a:p>
          <a:p>
            <a:pPr lvl="2"/>
            <a:r>
              <a:rPr lang="en-US" dirty="0" smtClean="0"/>
              <a:t>AOB</a:t>
            </a:r>
          </a:p>
          <a:p>
            <a:pPr lvl="2"/>
            <a:r>
              <a:rPr lang="en-US" dirty="0" smtClean="0"/>
              <a:t>Adjourn</a:t>
            </a:r>
          </a:p>
          <a:p>
            <a:pPr lvl="1"/>
            <a:r>
              <a:rPr lang="en-US" dirty="0" smtClean="0"/>
              <a:t>SG agrees with plans for November F2F session.</a:t>
            </a:r>
            <a:endParaRPr lang="en-US" dirty="0" smtClean="0"/>
          </a:p>
          <a:p>
            <a:r>
              <a:rPr lang="en-US" dirty="0" smtClean="0"/>
              <a:t>AOB</a:t>
            </a:r>
          </a:p>
          <a:p>
            <a:pPr lvl="1"/>
            <a:r>
              <a:rPr lang="en-US" dirty="0" smtClean="0"/>
              <a:t>Repetition of reports on ONF presentation and improved relation to IETF for participants who joined late.</a:t>
            </a:r>
            <a:endParaRPr lang="en-US" dirty="0" smtClean="0"/>
          </a:p>
          <a:p>
            <a:r>
              <a:rPr lang="en-US" dirty="0" smtClean="0"/>
              <a:t>Adjourn</a:t>
            </a:r>
          </a:p>
          <a:p>
            <a:pPr lvl="1"/>
            <a:r>
              <a:rPr lang="en-US" dirty="0" smtClean="0"/>
              <a:t>Meeting adjourned at 11:15am ET</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Friday, October 4</a:t>
            </a:r>
            <a:r>
              <a:rPr lang="en-GB" baseline="30000" dirty="0" smtClean="0"/>
              <a:t>th</a:t>
            </a:r>
            <a:r>
              <a:rPr lang="en-GB" dirty="0" smtClean="0"/>
              <a:t>, 2013, 09:00-11:00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702 264 091</a:t>
            </a:r>
          </a:p>
          <a:p>
            <a:r>
              <a:rPr lang="en-US" dirty="0" smtClean="0"/>
              <a:t>Meeting Password: </a:t>
            </a:r>
            <a:r>
              <a:rPr lang="en-US" dirty="0" err="1" smtClean="0"/>
              <a:t>omniRAN</a:t>
            </a:r>
            <a:endParaRPr lang="en-US" dirty="0" smtClean="0"/>
          </a:p>
          <a:p>
            <a:r>
              <a:rPr lang="en-US" u="sng" dirty="0" smtClean="0">
                <a:hlinkClick r:id="rId4"/>
              </a:rPr>
              <a:t>https://nsn.webex.com/nsn/j.php?J=702264091&amp;PW=NZjk4NmY4ZDUy</a:t>
            </a: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Schedule until November 2013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Nov 10</a:t>
            </a:r>
            <a:r>
              <a:rPr lang="en-US" baseline="30000" dirty="0" smtClean="0"/>
              <a:t>th</a:t>
            </a:r>
            <a:r>
              <a:rPr lang="en-US" dirty="0" smtClean="0"/>
              <a:t>-15</a:t>
            </a:r>
            <a:r>
              <a:rPr lang="en-US" baseline="30000" dirty="0" smtClean="0"/>
              <a:t>th</a:t>
            </a:r>
            <a:r>
              <a:rPr lang="en-US" dirty="0" smtClean="0"/>
              <a:t> , 2013, 802 Plenary Session in Dallas, TX</a:t>
            </a:r>
          </a:p>
          <a:p>
            <a:pPr lvl="1"/>
            <a:r>
              <a:rPr lang="en-US" dirty="0" smtClean="0"/>
              <a:t>Mon, Nov 11</a:t>
            </a:r>
            <a:r>
              <a:rPr lang="en-US" baseline="30000" dirty="0" smtClean="0"/>
              <a:t>th</a:t>
            </a:r>
            <a:r>
              <a:rPr lang="en-US" dirty="0" smtClean="0"/>
              <a:t>, 0800-1000am CT: EC Opening Meeting</a:t>
            </a:r>
          </a:p>
          <a:p>
            <a:pPr lvl="1"/>
            <a:r>
              <a:rPr lang="en-US" dirty="0" smtClean="0"/>
              <a:t>OmniRAN Meetings</a:t>
            </a:r>
          </a:p>
          <a:p>
            <a:pPr lvl="2"/>
            <a:r>
              <a:rPr lang="en-US" dirty="0" smtClean="0"/>
              <a:t>Tues, Nov 12</a:t>
            </a:r>
            <a:r>
              <a:rPr lang="en-US" baseline="30000" dirty="0" smtClean="0"/>
              <a:t>th</a:t>
            </a:r>
            <a:r>
              <a:rPr lang="en-US" dirty="0" smtClean="0"/>
              <a:t>, PM1; Wed, Nov 13</a:t>
            </a:r>
            <a:r>
              <a:rPr lang="en-US" baseline="30000" dirty="0" smtClean="0"/>
              <a:t>th</a:t>
            </a:r>
            <a:r>
              <a:rPr lang="en-US" dirty="0" smtClean="0"/>
              <a:t>, AM1, PM1; </a:t>
            </a:r>
            <a:r>
              <a:rPr lang="en-US" dirty="0" err="1" smtClean="0"/>
              <a:t>Thur</a:t>
            </a:r>
            <a:r>
              <a:rPr lang="en-US" dirty="0" smtClean="0"/>
              <a:t>, Nov 14</a:t>
            </a:r>
            <a:r>
              <a:rPr lang="en-US" baseline="30000" dirty="0" smtClean="0"/>
              <a:t>th</a:t>
            </a:r>
            <a:r>
              <a:rPr lang="en-US" dirty="0" smtClean="0"/>
              <a:t>, AM1</a:t>
            </a:r>
          </a:p>
          <a:p>
            <a:pPr lvl="1"/>
            <a:r>
              <a:rPr lang="en-US" dirty="0" smtClean="0"/>
              <a:t>Fri, Nov 15</a:t>
            </a:r>
            <a:r>
              <a:rPr lang="en-US" baseline="30000" dirty="0" smtClean="0"/>
              <a:t>th</a:t>
            </a:r>
            <a:r>
              <a:rPr lang="en-US" dirty="0" smtClean="0"/>
              <a:t>, 0100-0600pm CT: EC Closing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Friday, </a:t>
            </a:r>
            <a:r>
              <a:rPr lang="en-GB" dirty="0" smtClean="0"/>
              <a:t>October</a:t>
            </a:r>
            <a:r>
              <a:rPr lang="en-GB" dirty="0" smtClean="0"/>
              <a:t> 4th</a:t>
            </a:r>
            <a:r>
              <a:rPr lang="en-GB" dirty="0" smtClean="0"/>
              <a:t>, 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r>
              <a:rPr lang="en-US" dirty="0" smtClean="0"/>
              <a:t>PAR &amp; 5C text review</a:t>
            </a:r>
          </a:p>
          <a:p>
            <a:r>
              <a:rPr lang="en-US" dirty="0" smtClean="0"/>
              <a:t>Approval of PAR &amp; 5C text</a:t>
            </a:r>
          </a:p>
          <a:p>
            <a:r>
              <a:rPr lang="en-US" dirty="0" smtClean="0"/>
              <a:t>Plan for November F2F session</a:t>
            </a:r>
          </a:p>
          <a:p>
            <a:r>
              <a:rPr lang="en-US" dirty="0" smtClean="0"/>
              <a:t>AOB</a:t>
            </a:r>
          </a:p>
          <a:p>
            <a:r>
              <a:rPr lang="en-US" dirty="0" smtClean="0"/>
              <a:t>Adjourn</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 </a:t>
            </a:r>
            <a:r>
              <a:rPr lang="en-GB" sz="2000" dirty="0" smtClean="0"/>
              <a:t>09:07am ET</a:t>
            </a:r>
            <a:endParaRPr lang="en-GB" sz="2000" dirty="0" smtClean="0"/>
          </a:p>
          <a:p>
            <a:r>
              <a:rPr lang="en-GB" sz="2400" dirty="0" smtClean="0"/>
              <a:t>Secretary position</a:t>
            </a:r>
          </a:p>
          <a:p>
            <a:pPr lvl="1"/>
            <a:r>
              <a:rPr lang="en-GB" sz="2000" dirty="0" smtClean="0"/>
              <a:t>remains open</a:t>
            </a:r>
          </a:p>
          <a:p>
            <a:r>
              <a:rPr lang="en-GB" sz="2400" dirty="0" smtClean="0"/>
              <a:t>Appointment of recording secretary:</a:t>
            </a:r>
          </a:p>
          <a:p>
            <a:pPr lvl="1"/>
            <a:r>
              <a:rPr lang="en-GB" sz="2000" dirty="0" smtClean="0"/>
              <a:t>Juan Carlos will take minutes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Yonggang</a:t>
                      </a:r>
                      <a:r>
                        <a:rPr lang="en-US" sz="1400" baseline="0" dirty="0" smtClean="0">
                          <a:solidFill>
                            <a:schemeClr val="tx1"/>
                          </a:solidFill>
                        </a:rPr>
                        <a:t> Fang</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ZTE</a:t>
                      </a:r>
                    </a:p>
                  </a:txBody>
                  <a:tcPr/>
                </a:tc>
                <a:tc>
                  <a:txBody>
                    <a:bodyPr/>
                    <a:lstStyle/>
                    <a:p>
                      <a:endParaRPr lang="en-US" sz="1400" dirty="0"/>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1186</Words>
  <Application>Microsoft Office PowerPoint</Application>
  <PresentationFormat>On-screen Show (4:3)</PresentationFormat>
  <Paragraphs>166</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OmniRAN EC SG  October 4th, 2013 Conference Call</vt:lpstr>
      <vt:lpstr>Meeting</vt:lpstr>
      <vt:lpstr>Guidelines for IEEE-SA Meetings</vt:lpstr>
      <vt:lpstr>Resources – URLs</vt:lpstr>
      <vt:lpstr>Meeting Etiquette</vt:lpstr>
      <vt:lpstr>LMSC Operations Manual</vt:lpstr>
      <vt:lpstr>OmniRAN Schedule until November 2013</vt:lpstr>
      <vt:lpstr>Agenda Friday, October 4th, 09:00–11:00am ET</vt:lpstr>
      <vt:lpstr>Business#1</vt:lpstr>
      <vt:lpstr>Business #2 </vt:lpstr>
      <vt:lpstr>Motion</vt:lpstr>
      <vt:lpstr>Business #3 </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239</cp:revision>
  <cp:lastPrinted>1998-02-10T13:28:06Z</cp:lastPrinted>
  <dcterms:created xsi:type="dcterms:W3CDTF">2011-12-30T17:06:23Z</dcterms:created>
  <dcterms:modified xsi:type="dcterms:W3CDTF">2013-10-04T16:30:59Z</dcterms:modified>
</cp:coreProperties>
</file>