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89" r:id="rId4"/>
    <p:sldId id="283" r:id="rId5"/>
    <p:sldId id="271" r:id="rId6"/>
    <p:sldId id="272" r:id="rId7"/>
    <p:sldId id="273" r:id="rId8"/>
    <p:sldId id="288" r:id="rId9"/>
    <p:sldId id="291" r:id="rId10"/>
    <p:sldId id="296" r:id="rId11"/>
    <p:sldId id="290" r:id="rId12"/>
    <p:sldId id="298" r:id="rId13"/>
    <p:sldId id="292" r:id="rId14"/>
    <p:sldId id="293" r:id="rId15"/>
    <p:sldId id="294" r:id="rId16"/>
    <p:sldId id="299" r:id="rId17"/>
    <p:sldId id="300" r:id="rId18"/>
    <p:sldId id="295" r:id="rId19"/>
    <p:sldId id="30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728" autoAdjust="0"/>
    <p:restoredTop sz="99233" autoAdjust="0"/>
  </p:normalViewPr>
  <p:slideViewPr>
    <p:cSldViewPr>
      <p:cViewPr varScale="1">
        <p:scale>
          <a:sx n="110" d="100"/>
          <a:sy n="110" d="100"/>
        </p:scale>
        <p:origin x="-1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4</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5</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6</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omniran-13-0088-01-ecsg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89-00-ecsg-nov2013-ec-opening-report.pptx" TargetMode="External"/><Relationship Id="rId3" Type="http://schemas.openxmlformats.org/officeDocument/2006/relationships/hyperlink" Target="https://mentor.ieee.org/omniran/dcn/13/omniran-13-0090-00-ecsg-nov2013-opening-report-to-8021.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86-00-ecsg-proposed-par-and-5c.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67-00-0000-omniran-architecture-suggestion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omniran/dcn/13/omniran-13-0087-00-ecsg-meeting-minutes-for-10-october-2013-teleconferenc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smtClean="0"/>
              <a:t>November 2013</a:t>
            </a:r>
            <a:r>
              <a:rPr lang="en-US" dirty="0"/>
              <a:t>, </a:t>
            </a:r>
            <a:r>
              <a:rPr lang="en-US" dirty="0" smtClean="0"/>
              <a:t>Dallas, TX</a:t>
            </a:r>
            <a:endParaRPr lang="en-US" dirty="0"/>
          </a:p>
        </p:txBody>
      </p:sp>
      <p:sp>
        <p:nvSpPr>
          <p:cNvPr id="3" name="Subtitle 2"/>
          <p:cNvSpPr>
            <a:spLocks noGrp="1"/>
          </p:cNvSpPr>
          <p:nvPr>
            <p:ph type="subTitle" idx="1"/>
          </p:nvPr>
        </p:nvSpPr>
        <p:spPr/>
        <p:txBody>
          <a:bodyPr/>
          <a:lstStyle/>
          <a:p>
            <a:r>
              <a:rPr lang="en-US" dirty="0" smtClean="0"/>
              <a:t>2013-11-12</a:t>
            </a:r>
            <a:r>
              <a:rPr lang="en-US" dirty="0"/>
              <a:t/>
            </a:r>
            <a:br>
              <a:rPr lang="en-US" dirty="0"/>
            </a:br>
            <a:r>
              <a:rPr lang="en-US" dirty="0"/>
              <a:t>Max Riegel</a:t>
            </a:r>
          </a:p>
          <a:p>
            <a:r>
              <a:rPr lang="en-US" dirty="0" smtClean="0"/>
              <a:t>(ECSG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OmniRAN EC SG Plan</a:t>
            </a:r>
            <a:r>
              <a:rPr lang="en-US" dirty="0" smtClean="0"/>
              <a:t> Nov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92500" lnSpcReduction="20000"/>
          </a:bodyPr>
          <a:lstStyle/>
          <a:p>
            <a:r>
              <a:rPr lang="en-GB" sz="2400" dirty="0"/>
              <a:t>Meetings</a:t>
            </a:r>
          </a:p>
          <a:p>
            <a:pPr lvl="1"/>
            <a:r>
              <a:rPr lang="en-GB" sz="2000" dirty="0"/>
              <a:t>Tuesday, Nov 12</a:t>
            </a:r>
            <a:r>
              <a:rPr lang="en-GB" sz="2000" baseline="30000" dirty="0"/>
              <a:t>th</a:t>
            </a:r>
            <a:r>
              <a:rPr lang="en-GB" sz="2000" dirty="0"/>
              <a:t>, 		13:30 – 15:30</a:t>
            </a:r>
          </a:p>
          <a:p>
            <a:pPr lvl="1"/>
            <a:r>
              <a:rPr lang="en-GB" sz="2000" dirty="0"/>
              <a:t>Wednesday, Nov 13</a:t>
            </a:r>
            <a:r>
              <a:rPr lang="en-GB" sz="2000" baseline="30000" dirty="0"/>
              <a:t>th</a:t>
            </a:r>
            <a:r>
              <a:rPr lang="en-GB" sz="2000" dirty="0"/>
              <a:t>, 		08:00 – 10:00</a:t>
            </a:r>
          </a:p>
          <a:p>
            <a:pPr lvl="1"/>
            <a:r>
              <a:rPr lang="en-GB" sz="2000" dirty="0"/>
              <a:t>Wednesday, Nov 13</a:t>
            </a:r>
            <a:r>
              <a:rPr lang="en-GB" sz="2000" baseline="30000" dirty="0"/>
              <a:t>th</a:t>
            </a:r>
            <a:r>
              <a:rPr lang="en-GB" sz="2000" dirty="0"/>
              <a:t>, 		13:30 – 15:30</a:t>
            </a:r>
          </a:p>
          <a:p>
            <a:pPr lvl="1"/>
            <a:r>
              <a:rPr lang="en-GB" sz="2000" dirty="0"/>
              <a:t>Thursday, Nov 14</a:t>
            </a:r>
            <a:r>
              <a:rPr lang="en-GB" sz="2000" baseline="30000" dirty="0"/>
              <a:t>th</a:t>
            </a:r>
            <a:r>
              <a:rPr lang="en-GB" sz="2000" dirty="0"/>
              <a:t>, 		08:00 – 10:00</a:t>
            </a:r>
          </a:p>
          <a:p>
            <a:r>
              <a:rPr lang="en-GB" sz="2400" dirty="0"/>
              <a:t>Meeting Room: Cockrell</a:t>
            </a:r>
          </a:p>
          <a:p>
            <a:endParaRPr lang="en-GB" sz="2400" dirty="0"/>
          </a:p>
          <a:p>
            <a:r>
              <a:rPr lang="en-GB" sz="2400" dirty="0" smtClean="0"/>
              <a:t>Proposed Agenda:</a:t>
            </a:r>
            <a:endParaRPr lang="en-GB" sz="2400" dirty="0"/>
          </a:p>
          <a:p>
            <a:pPr lvl="1"/>
            <a:r>
              <a:rPr lang="en-GB" sz="2000" dirty="0" smtClean="0"/>
              <a:t>Call Meeting to Order</a:t>
            </a:r>
          </a:p>
          <a:p>
            <a:pPr lvl="1"/>
            <a:r>
              <a:rPr lang="en-US" sz="2000" dirty="0" smtClean="0"/>
              <a:t>Attendance recording, secretary</a:t>
            </a:r>
          </a:p>
          <a:p>
            <a:pPr lvl="1"/>
            <a:r>
              <a:rPr lang="en-US" sz="2000" dirty="0" smtClean="0"/>
              <a:t>Approval of minutes</a:t>
            </a:r>
          </a:p>
          <a:p>
            <a:pPr lvl="1"/>
            <a:r>
              <a:rPr lang="en-US" sz="2000" dirty="0" smtClean="0"/>
              <a:t>Reports</a:t>
            </a:r>
          </a:p>
          <a:p>
            <a:pPr lvl="1"/>
            <a:r>
              <a:rPr lang="en-US" sz="2000" dirty="0" smtClean="0"/>
              <a:t>Comment resolution and responses on PAR &amp; 5C comments</a:t>
            </a:r>
          </a:p>
          <a:p>
            <a:pPr lvl="1"/>
            <a:r>
              <a:rPr lang="en-US" sz="2000" dirty="0" smtClean="0"/>
              <a:t>Presentation to closing EC meeting</a:t>
            </a:r>
          </a:p>
          <a:p>
            <a:pPr lvl="1"/>
            <a:r>
              <a:rPr lang="en-US" sz="2000" dirty="0" smtClean="0"/>
              <a:t>Conditional extension of OmniRAN EC SG</a:t>
            </a:r>
          </a:p>
          <a:p>
            <a:pPr lvl="1"/>
            <a:r>
              <a:rPr lang="en-US" sz="2000" dirty="0" smtClean="0"/>
              <a:t>Technical presentations on OmniRAN related matters</a:t>
            </a:r>
          </a:p>
          <a:p>
            <a:pPr lvl="1"/>
            <a:r>
              <a:rPr lang="en-US" sz="2000" dirty="0" smtClean="0"/>
              <a:t>AOB</a:t>
            </a:r>
          </a:p>
          <a:p>
            <a:pPr lvl="1"/>
            <a:r>
              <a:rPr lang="en-US" sz="20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2013 OmniRAN F2F Schedule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906553368"/>
              </p:ext>
            </p:extLst>
          </p:nvPr>
        </p:nvGraphicFramePr>
        <p:xfrm>
          <a:off x="457200" y="1219200"/>
          <a:ext cx="8229601" cy="4955922"/>
        </p:xfrm>
        <a:graphic>
          <a:graphicData uri="http://schemas.openxmlformats.org/drawingml/2006/table">
            <a:tbl>
              <a:tblPr firstRow="1" bandRow="1">
                <a:tableStyleId>{5C22544A-7EE6-4342-B048-85BDC9FD1C3A}</a:tableStyleId>
              </a:tblPr>
              <a:tblGrid>
                <a:gridCol w="644676"/>
                <a:gridCol w="1516985"/>
                <a:gridCol w="1516985"/>
                <a:gridCol w="1516985"/>
                <a:gridCol w="1516985"/>
                <a:gridCol w="1516985"/>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pPr marL="85725" indent="-85725">
                        <a:buFont typeface="Arial" pitchFamily="34" charset="0"/>
                        <a:buChar char="•"/>
                      </a:pPr>
                      <a:r>
                        <a:rPr lang="en-US" sz="1200" dirty="0" smtClean="0"/>
                        <a:t>EC Opening Session</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r>
              <a:tr h="243840">
                <a:tc rowSpan="3">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endParaRPr lang="en-US" sz="800" dirty="0"/>
                    </a:p>
                  </a:txBody>
                  <a:tcPr marL="36000" marR="36000" marT="36000" marB="36000">
                    <a:solidFill>
                      <a:schemeClr val="bg1"/>
                    </a:solidFill>
                  </a:tcPr>
                </a:tc>
                <a:tc rowSpan="3">
                  <a:txBody>
                    <a:bodyPr/>
                    <a:lstStyle/>
                    <a:p>
                      <a:endParaRPr lang="en-US"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rowSpan="3">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r>
              <a:tr h="487680">
                <a:tc vMerge="1">
                  <a:txBody>
                    <a:bodyPr/>
                    <a:lstStyle/>
                    <a:p>
                      <a:endParaRPr lang="en-US"/>
                    </a:p>
                  </a:txBody>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43840">
                <a:tc vMerge="1">
                  <a:txBody>
                    <a:bodyPr/>
                    <a:lstStyle/>
                    <a:p>
                      <a:endParaRPr lang="en-US"/>
                    </a:p>
                  </a:txBody>
                  <a:tcPr/>
                </a:tc>
                <a:tc>
                  <a:txBody>
                    <a:bodyPr/>
                    <a:lstStyle/>
                    <a:p>
                      <a:endParaRPr lang="en-US" sz="8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marL="85725" indent="-85725">
                        <a:buFont typeface="Arial" pitchFamily="34" charset="0"/>
                        <a:buChar char="•"/>
                      </a:pPr>
                      <a:r>
                        <a:rPr lang="en-US" sz="1200" dirty="0" smtClean="0"/>
                        <a:t>EC Closing Session</a:t>
                      </a:r>
                      <a:endParaRPr lang="en-US" sz="1200" dirty="0"/>
                    </a:p>
                  </a:txBody>
                  <a:tcPr marL="36000" marR="36000" marT="36000" marB="36000">
                    <a:solidFill>
                      <a:schemeClr val="bg2">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dirty="0"/>
                    </a:p>
                  </a:txBody>
                  <a:tcPr marL="36000" marR="36000" marT="36000" marB="36000">
                    <a:solidFill>
                      <a:schemeClr val="tx2">
                        <a:lumMod val="20000"/>
                        <a:lumOff val="80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anose="020B0604020202020204" pitchFamily="34" charset="0"/>
                        <a:buChar char="•"/>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Char char="•"/>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p14="http://schemas.microsoft.com/office/powerpoint/2010/main" val="1688770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lstStyle/>
          <a:p>
            <a:r>
              <a:rPr lang="en-US" dirty="0"/>
              <a:t>Reports</a:t>
            </a:r>
          </a:p>
          <a:p>
            <a:pPr lvl="1"/>
            <a:r>
              <a:rPr lang="en-US" dirty="0"/>
              <a:t>See next slides</a:t>
            </a:r>
          </a:p>
          <a:p>
            <a:pPr lvl="1"/>
            <a:r>
              <a:rPr lang="en-US" dirty="0">
                <a:hlinkClick r:id="rId2"/>
              </a:rPr>
              <a:t>https://mentor.ieee.org/omniran/dcn/13/omniran-13-0089-00-ecsg-nov2013-ec-opening-report.pptx</a:t>
            </a:r>
            <a:endParaRPr lang="en-US" dirty="0"/>
          </a:p>
          <a:p>
            <a:pPr lvl="1"/>
            <a:r>
              <a:rPr lang="en-US" dirty="0">
                <a:hlinkClick r:id="rId3"/>
              </a:rPr>
              <a:t>https://mentor.ieee.org/omniran/dcn/13/omniran-13-0090-00-ecsg-nov2013-opening-report-to-8021.pptx</a:t>
            </a:r>
            <a:endParaRPr lang="en-US" dirty="0"/>
          </a:p>
          <a:p>
            <a:pPr lvl="1"/>
            <a:endParaRPr lang="en-US" dirty="0"/>
          </a:p>
        </p:txBody>
      </p:sp>
    </p:spTree>
    <p:extLst>
      <p:ext uri="{BB962C8B-B14F-4D97-AF65-F5344CB8AC3E}">
        <p14:creationId xmlns:p14="http://schemas.microsoft.com/office/powerpoint/2010/main" val="1308775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Current Status and Objectives</a:t>
            </a:r>
          </a:p>
        </p:txBody>
      </p:sp>
      <p:sp>
        <p:nvSpPr>
          <p:cNvPr id="3" name="Content Placeholder 2"/>
          <p:cNvSpPr>
            <a:spLocks noGrp="1"/>
          </p:cNvSpPr>
          <p:nvPr>
            <p:ph idx="1"/>
          </p:nvPr>
        </p:nvSpPr>
        <p:spPr/>
        <p:txBody>
          <a:bodyPr>
            <a:normAutofit fontScale="62500" lnSpcReduction="20000"/>
          </a:bodyPr>
          <a:lstStyle/>
          <a:p>
            <a:r>
              <a:rPr lang="en-US"/>
              <a:t>OmniRAN EC SG submitted PAR proposal on ‘Recommended Practice for Network Reference Model and Functional Description of IEEE 802 Access Network’ on October 10</a:t>
            </a:r>
            <a:r>
              <a:rPr lang="en-US" baseline="30000"/>
              <a:t>th</a:t>
            </a:r>
            <a:r>
              <a:rPr lang="en-US"/>
              <a:t> for consideration in the November plenary meeting</a:t>
            </a:r>
          </a:p>
          <a:p>
            <a:pPr lvl="1"/>
            <a:r>
              <a:rPr lang="en-US">
                <a:hlinkClick r:id="rId2"/>
              </a:rPr>
              <a:t>https://mentor.ieee.org/omniran/dcn/13/omniran-13-0086-00-ecsg-proposed-par-and-5c.docx</a:t>
            </a:r>
            <a:endParaRPr lang="en-US"/>
          </a:p>
          <a:p>
            <a:pPr lvl="1"/>
            <a:r>
              <a:rPr lang="en-US"/>
              <a:t>More information on the following slides</a:t>
            </a:r>
          </a:p>
          <a:p>
            <a:r>
              <a:rPr lang="en-US"/>
              <a:t>It is proposed to run the project within 802.1 WG</a:t>
            </a:r>
          </a:p>
          <a:p>
            <a:pPr lvl="1"/>
            <a:r>
              <a:rPr lang="en-US"/>
              <a:t>No conclusion yet, how this would/should work within 802.1 WG</a:t>
            </a:r>
          </a:p>
          <a:p>
            <a:pPr lvl="1"/>
            <a:r>
              <a:rPr lang="en-US"/>
              <a:t>Technical discussions took place between OmniRAN EC SG and 802.1 (Security TG) in the September interim</a:t>
            </a:r>
          </a:p>
          <a:p>
            <a:r>
              <a:rPr lang="en-US"/>
              <a:t>OmniRAN EC SG will review comments on PAR proposal and will submit final proposal for the EC closing plenary.</a:t>
            </a:r>
          </a:p>
          <a:p>
            <a:r>
              <a:rPr lang="en-US"/>
              <a:t>Organizational arrangements of running the project in 802.1 will be discussed during the week (and in the EC workshop on Saturday)</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bwMode="auto">
          <a:xfrm>
            <a:off x="4842030" y="2805280"/>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2" name="Straight Connector 141"/>
          <p:cNvCxnSpPr/>
          <p:nvPr/>
        </p:nvCxnSpPr>
        <p:spPr bwMode="auto">
          <a:xfrm>
            <a:off x="4842030" y="3017605"/>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p:txBody>
          <a:bodyPr/>
          <a:lstStyle/>
          <a:p>
            <a:r>
              <a:rPr lang="en-US" dirty="0" smtClean="0"/>
              <a:t>OmniRAN EC SG</a:t>
            </a:r>
            <a:br>
              <a:rPr lang="en-US" dirty="0" smtClean="0"/>
            </a:br>
            <a:r>
              <a:rPr lang="en-US" dirty="0" smtClean="0"/>
              <a:t>Timeline</a:t>
            </a:r>
            <a:endParaRPr lang="en-US" dirty="0"/>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916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17" name="TextBox 16"/>
          <p:cNvSpPr txBox="1"/>
          <p:nvPr/>
        </p:nvSpPr>
        <p:spPr>
          <a:xfrm>
            <a:off x="1961710" y="5987534"/>
            <a:ext cx="14992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2611168" y="5987534"/>
            <a:ext cx="160632"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3286243" y="5987534"/>
            <a:ext cx="160632"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3986935" y="5987534"/>
            <a:ext cx="145055"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4665822" y="5987534"/>
            <a:ext cx="176208"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5337085" y="5987534"/>
            <a:ext cx="14992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6073410" y="5987534"/>
            <a:ext cx="118770"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6" name="TextBox 25"/>
          <p:cNvSpPr txBox="1"/>
          <p:nvPr/>
        </p:nvSpPr>
        <p:spPr>
          <a:xfrm>
            <a:off x="1961710" y="5606534"/>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40" name="TextBox 39"/>
          <p:cNvSpPr txBox="1"/>
          <p:nvPr/>
        </p:nvSpPr>
        <p:spPr>
          <a:xfrm>
            <a:off x="1961710" y="1538790"/>
            <a:ext cx="185109"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3491880" y="2798930"/>
            <a:ext cx="270030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5472100" y="3113965"/>
            <a:ext cx="72007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012160" y="3744035"/>
            <a:ext cx="185109"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61921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7" name="TextBox 6"/>
          <p:cNvSpPr txBox="1"/>
          <p:nvPr/>
        </p:nvSpPr>
        <p:spPr>
          <a:xfrm>
            <a:off x="6218967" y="1493785"/>
            <a:ext cx="558278" cy="261610"/>
          </a:xfrm>
          <a:prstGeom prst="rect">
            <a:avLst/>
          </a:prstGeom>
          <a:noFill/>
        </p:spPr>
        <p:txBody>
          <a:bodyPr wrap="none" rtlCol="0">
            <a:spAutoFit/>
          </a:bodyPr>
          <a:lstStyle/>
          <a:p>
            <a:r>
              <a:rPr lang="en-US" sz="1100">
                <a:latin typeface="+mn-lt"/>
              </a:rPr>
              <a:t>Aug’7</a:t>
            </a:r>
          </a:p>
        </p:txBody>
      </p:sp>
      <p:cxnSp>
        <p:nvCxnSpPr>
          <p:cNvPr id="61" name="Straight Connector 60"/>
          <p:cNvCxnSpPr/>
          <p:nvPr/>
        </p:nvCxnSpPr>
        <p:spPr bwMode="auto">
          <a:xfrm>
            <a:off x="2906815"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3" name="TextBox 62"/>
          <p:cNvSpPr txBox="1"/>
          <p:nvPr/>
        </p:nvSpPr>
        <p:spPr>
          <a:xfrm>
            <a:off x="4707015" y="3429000"/>
            <a:ext cx="1504247"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5" name="Straight Connector 64"/>
          <p:cNvCxnSpPr/>
          <p:nvPr/>
        </p:nvCxnSpPr>
        <p:spPr bwMode="auto">
          <a:xfrm>
            <a:off x="3941930"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3627688" y="1447800"/>
            <a:ext cx="36439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4136736" y="1447800"/>
            <a:ext cx="340673" cy="261610"/>
          </a:xfrm>
          <a:prstGeom prst="rect">
            <a:avLst/>
          </a:prstGeom>
          <a:noFill/>
        </p:spPr>
        <p:txBody>
          <a:bodyPr wrap="none" rtlCol="0">
            <a:spAutoFit/>
          </a:bodyPr>
          <a:lstStyle/>
          <a:p>
            <a:r>
              <a:rPr lang="en-US" sz="1100">
                <a:latin typeface="+mn-lt"/>
              </a:rPr>
              <a:t>May’2</a:t>
            </a:r>
          </a:p>
        </p:txBody>
      </p:sp>
      <p:cxnSp>
        <p:nvCxnSpPr>
          <p:cNvPr id="70" name="Straight Connector 69"/>
          <p:cNvCxnSpPr/>
          <p:nvPr/>
        </p:nvCxnSpPr>
        <p:spPr bwMode="auto">
          <a:xfrm>
            <a:off x="556211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5287520" y="1493785"/>
            <a:ext cx="364600" cy="261610"/>
          </a:xfrm>
          <a:prstGeom prst="rect">
            <a:avLst/>
          </a:prstGeom>
          <a:noFill/>
        </p:spPr>
        <p:txBody>
          <a:bodyPr wrap="none" rtlCol="0">
            <a:spAutoFit/>
          </a:bodyPr>
          <a:lstStyle/>
          <a:p>
            <a:r>
              <a:rPr lang="en-US" sz="1100">
                <a:latin typeface="+mn-lt"/>
              </a:rPr>
              <a:t>Jun’20</a:t>
            </a:r>
          </a:p>
        </p:txBody>
      </p:sp>
      <p:cxnSp>
        <p:nvCxnSpPr>
          <p:cNvPr id="88" name="Straight Connector 87"/>
          <p:cNvCxnSpPr/>
          <p:nvPr/>
        </p:nvCxnSpPr>
        <p:spPr bwMode="auto">
          <a:xfrm>
            <a:off x="23667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a:off x="30418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37169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a:off x="43919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a:off x="50670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57421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Straight Connector 93"/>
          <p:cNvCxnSpPr/>
          <p:nvPr/>
        </p:nvCxnSpPr>
        <p:spPr bwMode="auto">
          <a:xfrm>
            <a:off x="64172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a:off x="70922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77673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p:cNvCxnSpPr/>
          <p:nvPr/>
        </p:nvCxnSpPr>
        <p:spPr bwMode="auto">
          <a:xfrm>
            <a:off x="84424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TextBox 97"/>
          <p:cNvSpPr txBox="1"/>
          <p:nvPr/>
        </p:nvSpPr>
        <p:spPr>
          <a:xfrm>
            <a:off x="6619547" y="5994285"/>
            <a:ext cx="286637" cy="184666"/>
          </a:xfrm>
          <a:prstGeom prst="rect">
            <a:avLst/>
          </a:prstGeom>
          <a:noFill/>
        </p:spPr>
        <p:txBody>
          <a:bodyPr wrap="none" lIns="0" tIns="0" rIns="0" bIns="0" rtlCol="0">
            <a:spAutoFit/>
          </a:bodyPr>
          <a:lstStyle/>
          <a:p>
            <a:pPr algn="ctr"/>
            <a:r>
              <a:rPr lang="en-US" dirty="0">
                <a:latin typeface="+mn-lt"/>
              </a:rPr>
              <a:t>Aug</a:t>
            </a:r>
          </a:p>
        </p:txBody>
      </p:sp>
      <p:sp>
        <p:nvSpPr>
          <p:cNvPr id="99" name="TextBox 98"/>
          <p:cNvSpPr txBox="1"/>
          <p:nvPr/>
        </p:nvSpPr>
        <p:spPr>
          <a:xfrm>
            <a:off x="7301034" y="6001036"/>
            <a:ext cx="273813" cy="184666"/>
          </a:xfrm>
          <a:prstGeom prst="rect">
            <a:avLst/>
          </a:prstGeom>
          <a:noFill/>
        </p:spPr>
        <p:txBody>
          <a:bodyPr wrap="none" lIns="0" tIns="0" rIns="0" bIns="0" rtlCol="0">
            <a:spAutoFit/>
          </a:bodyPr>
          <a:lstStyle/>
          <a:p>
            <a:pPr algn="ctr"/>
            <a:r>
              <a:rPr lang="en-US" dirty="0">
                <a:latin typeface="+mn-lt"/>
              </a:rPr>
              <a:t>Sep</a:t>
            </a:r>
          </a:p>
        </p:txBody>
      </p:sp>
      <p:sp>
        <p:nvSpPr>
          <p:cNvPr id="100" name="TextBox 99"/>
          <p:cNvSpPr txBox="1"/>
          <p:nvPr/>
        </p:nvSpPr>
        <p:spPr>
          <a:xfrm>
            <a:off x="7993317" y="6007787"/>
            <a:ext cx="239398" cy="184666"/>
          </a:xfrm>
          <a:prstGeom prst="rect">
            <a:avLst/>
          </a:prstGeom>
          <a:noFill/>
        </p:spPr>
        <p:txBody>
          <a:bodyPr wrap="none" lIns="0" tIns="0" rIns="0" bIns="0" rtlCol="0">
            <a:spAutoFit/>
          </a:bodyPr>
          <a:lstStyle/>
          <a:p>
            <a:pPr algn="ctr"/>
            <a:r>
              <a:rPr lang="en-US" dirty="0">
                <a:latin typeface="+mn-lt"/>
              </a:rPr>
              <a:t>Oct</a:t>
            </a:r>
          </a:p>
        </p:txBody>
      </p:sp>
      <p:sp>
        <p:nvSpPr>
          <p:cNvPr id="103" name="TextBox 102"/>
          <p:cNvSpPr txBox="1"/>
          <p:nvPr/>
        </p:nvSpPr>
        <p:spPr>
          <a:xfrm>
            <a:off x="8622450" y="5634245"/>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113" name="Straight Connector 112"/>
          <p:cNvCxnSpPr/>
          <p:nvPr/>
        </p:nvCxnSpPr>
        <p:spPr bwMode="auto">
          <a:xfrm>
            <a:off x="650721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5" name="Straight Connector 114"/>
          <p:cNvCxnSpPr/>
          <p:nvPr/>
        </p:nvCxnSpPr>
        <p:spPr bwMode="auto">
          <a:xfrm>
            <a:off x="772235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6" name="Straight Connector 115"/>
          <p:cNvCxnSpPr/>
          <p:nvPr/>
        </p:nvCxnSpPr>
        <p:spPr bwMode="auto">
          <a:xfrm>
            <a:off x="785736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7" name="Straight Connector 116"/>
          <p:cNvCxnSpPr/>
          <p:nvPr/>
        </p:nvCxnSpPr>
        <p:spPr bwMode="auto">
          <a:xfrm>
            <a:off x="799238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8" name="Straight Connector 117"/>
          <p:cNvCxnSpPr/>
          <p:nvPr/>
        </p:nvCxnSpPr>
        <p:spPr bwMode="auto">
          <a:xfrm>
            <a:off x="443698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9" name="Straight Connector 118"/>
          <p:cNvCxnSpPr/>
          <p:nvPr/>
        </p:nvCxnSpPr>
        <p:spPr bwMode="auto">
          <a:xfrm>
            <a:off x="718229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20" name="Straight Connector 119"/>
          <p:cNvCxnSpPr/>
          <p:nvPr/>
        </p:nvCxnSpPr>
        <p:spPr bwMode="auto">
          <a:xfrm>
            <a:off x="745232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7196679" y="1268760"/>
            <a:ext cx="435661" cy="261610"/>
          </a:xfrm>
          <a:prstGeom prst="rect">
            <a:avLst/>
          </a:prstGeom>
          <a:noFill/>
        </p:spPr>
        <p:txBody>
          <a:bodyPr wrap="none" rtlCol="0">
            <a:spAutoFit/>
          </a:bodyPr>
          <a:lstStyle/>
          <a:p>
            <a:r>
              <a:rPr lang="en-US" sz="1100">
                <a:latin typeface="+mn-lt"/>
              </a:rPr>
              <a:t>Sep</a:t>
            </a:r>
          </a:p>
        </p:txBody>
      </p:sp>
      <p:sp>
        <p:nvSpPr>
          <p:cNvPr id="122" name="TextBox 121"/>
          <p:cNvSpPr txBox="1"/>
          <p:nvPr/>
        </p:nvSpPr>
        <p:spPr>
          <a:xfrm>
            <a:off x="7768285" y="1268760"/>
            <a:ext cx="404115" cy="261610"/>
          </a:xfrm>
          <a:prstGeom prst="rect">
            <a:avLst/>
          </a:prstGeom>
          <a:noFill/>
        </p:spPr>
        <p:txBody>
          <a:bodyPr wrap="none" rtlCol="0">
            <a:spAutoFit/>
          </a:bodyPr>
          <a:lstStyle/>
          <a:p>
            <a:r>
              <a:rPr lang="en-US" sz="1100">
                <a:latin typeface="+mn-lt"/>
              </a:rPr>
              <a:t>Oct</a:t>
            </a:r>
          </a:p>
        </p:txBody>
      </p:sp>
      <p:sp>
        <p:nvSpPr>
          <p:cNvPr id="123" name="TextBox 122"/>
          <p:cNvSpPr txBox="1"/>
          <p:nvPr/>
        </p:nvSpPr>
        <p:spPr>
          <a:xfrm>
            <a:off x="7002270" y="1493785"/>
            <a:ext cx="294459" cy="261610"/>
          </a:xfrm>
          <a:prstGeom prst="rect">
            <a:avLst/>
          </a:prstGeom>
          <a:noFill/>
        </p:spPr>
        <p:txBody>
          <a:bodyPr wrap="none" rtlCol="0">
            <a:spAutoFit/>
          </a:bodyPr>
          <a:lstStyle/>
          <a:p>
            <a:r>
              <a:rPr lang="en-US" sz="1100">
                <a:latin typeface="+mn-lt"/>
              </a:rPr>
              <a:t>‘4</a:t>
            </a:r>
          </a:p>
        </p:txBody>
      </p:sp>
      <p:sp>
        <p:nvSpPr>
          <p:cNvPr id="124" name="TextBox 123"/>
          <p:cNvSpPr txBox="1"/>
          <p:nvPr/>
        </p:nvSpPr>
        <p:spPr>
          <a:xfrm>
            <a:off x="7214423" y="1493785"/>
            <a:ext cx="372912" cy="261610"/>
          </a:xfrm>
          <a:prstGeom prst="rect">
            <a:avLst/>
          </a:prstGeom>
          <a:noFill/>
        </p:spPr>
        <p:txBody>
          <a:bodyPr wrap="none" rtlCol="0">
            <a:spAutoFit/>
          </a:bodyPr>
          <a:lstStyle/>
          <a:p>
            <a:r>
              <a:rPr lang="en-US" sz="1100">
                <a:latin typeface="+mn-lt"/>
              </a:rPr>
              <a:t>‘17</a:t>
            </a:r>
          </a:p>
        </p:txBody>
      </p:sp>
      <p:sp>
        <p:nvSpPr>
          <p:cNvPr id="125" name="TextBox 124"/>
          <p:cNvSpPr txBox="1"/>
          <p:nvPr/>
        </p:nvSpPr>
        <p:spPr>
          <a:xfrm>
            <a:off x="7484453" y="1493785"/>
            <a:ext cx="372912" cy="261610"/>
          </a:xfrm>
          <a:prstGeom prst="rect">
            <a:avLst/>
          </a:prstGeom>
          <a:noFill/>
        </p:spPr>
        <p:txBody>
          <a:bodyPr wrap="none" rtlCol="0">
            <a:spAutoFit/>
          </a:bodyPr>
          <a:lstStyle/>
          <a:p>
            <a:r>
              <a:rPr lang="en-US" sz="1100">
                <a:latin typeface="+mn-lt"/>
              </a:rPr>
              <a:t>‘27</a:t>
            </a:r>
          </a:p>
        </p:txBody>
      </p:sp>
      <p:sp>
        <p:nvSpPr>
          <p:cNvPr id="126" name="TextBox 125"/>
          <p:cNvSpPr txBox="1"/>
          <p:nvPr/>
        </p:nvSpPr>
        <p:spPr>
          <a:xfrm>
            <a:off x="7677345" y="1493785"/>
            <a:ext cx="294459" cy="261610"/>
          </a:xfrm>
          <a:prstGeom prst="rect">
            <a:avLst/>
          </a:prstGeom>
          <a:noFill/>
        </p:spPr>
        <p:txBody>
          <a:bodyPr wrap="none" rtlCol="0">
            <a:spAutoFit/>
          </a:bodyPr>
          <a:lstStyle/>
          <a:p>
            <a:r>
              <a:rPr lang="en-US" sz="1100">
                <a:latin typeface="+mn-lt"/>
              </a:rPr>
              <a:t>‘4</a:t>
            </a:r>
          </a:p>
        </p:txBody>
      </p:sp>
      <p:sp>
        <p:nvSpPr>
          <p:cNvPr id="127" name="TextBox 126"/>
          <p:cNvSpPr txBox="1"/>
          <p:nvPr/>
        </p:nvSpPr>
        <p:spPr>
          <a:xfrm>
            <a:off x="7767355" y="1493785"/>
            <a:ext cx="372912" cy="261610"/>
          </a:xfrm>
          <a:prstGeom prst="rect">
            <a:avLst/>
          </a:prstGeom>
          <a:noFill/>
        </p:spPr>
        <p:txBody>
          <a:bodyPr wrap="none" rtlCol="0">
            <a:spAutoFit/>
          </a:bodyPr>
          <a:lstStyle/>
          <a:p>
            <a:r>
              <a:rPr lang="en-US" sz="1100">
                <a:latin typeface="+mn-lt"/>
              </a:rPr>
              <a:t>‘10</a:t>
            </a:r>
          </a:p>
        </p:txBody>
      </p:sp>
      <p:cxnSp>
        <p:nvCxnSpPr>
          <p:cNvPr id="128" name="Straight Connector 127"/>
          <p:cNvCxnSpPr/>
          <p:nvPr/>
        </p:nvCxnSpPr>
        <p:spPr bwMode="auto">
          <a:xfrm>
            <a:off x="8037385" y="1763815"/>
            <a:ext cx="0" cy="405045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7818710" y="5756005"/>
            <a:ext cx="468867" cy="230832"/>
          </a:xfrm>
          <a:prstGeom prst="rect">
            <a:avLst/>
          </a:prstGeom>
          <a:noFill/>
        </p:spPr>
        <p:txBody>
          <a:bodyPr wrap="none" rtlCol="0">
            <a:spAutoFit/>
          </a:bodyPr>
          <a:lstStyle/>
          <a:p>
            <a:r>
              <a:rPr lang="en-US" sz="900" b="1">
                <a:solidFill>
                  <a:srgbClr val="FF0000"/>
                </a:solidFill>
                <a:latin typeface="Arial Narrow Bold"/>
                <a:cs typeface="Arial Narrow Bold"/>
              </a:rPr>
              <a:t>Oct’11</a:t>
            </a:r>
          </a:p>
        </p:txBody>
      </p:sp>
      <p:sp>
        <p:nvSpPr>
          <p:cNvPr id="130" name="TextBox 129"/>
          <p:cNvSpPr txBox="1"/>
          <p:nvPr/>
        </p:nvSpPr>
        <p:spPr>
          <a:xfrm>
            <a:off x="8402649" y="5749655"/>
            <a:ext cx="489831" cy="230832"/>
          </a:xfrm>
          <a:prstGeom prst="rect">
            <a:avLst/>
          </a:prstGeom>
          <a:noFill/>
        </p:spPr>
        <p:txBody>
          <a:bodyPr wrap="none" rtlCol="0">
            <a:spAutoFit/>
          </a:bodyPr>
          <a:lstStyle/>
          <a:p>
            <a:r>
              <a:rPr lang="en-US" sz="900" b="1">
                <a:solidFill>
                  <a:srgbClr val="FF0000"/>
                </a:solidFill>
                <a:latin typeface="Arial Narrow Bold"/>
                <a:cs typeface="Arial Narrow Bold"/>
              </a:rPr>
              <a:t>Nov’11</a:t>
            </a:r>
          </a:p>
        </p:txBody>
      </p:sp>
      <p:cxnSp>
        <p:nvCxnSpPr>
          <p:cNvPr id="131" name="Straight Connector 130"/>
          <p:cNvCxnSpPr/>
          <p:nvPr/>
        </p:nvCxnSpPr>
        <p:spPr bwMode="auto">
          <a:xfrm>
            <a:off x="8622450" y="5409220"/>
            <a:ext cx="0" cy="405045"/>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7" name="TextBox 26"/>
          <p:cNvSpPr txBox="1"/>
          <p:nvPr/>
        </p:nvSpPr>
        <p:spPr>
          <a:xfrm>
            <a:off x="33067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465692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60070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553544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1" name="TextBox 100"/>
          <p:cNvSpPr txBox="1"/>
          <p:nvPr/>
        </p:nvSpPr>
        <p:spPr>
          <a:xfrm>
            <a:off x="713728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2" name="TextBox 101"/>
          <p:cNvSpPr txBox="1"/>
          <p:nvPr/>
        </p:nvSpPr>
        <p:spPr>
          <a:xfrm>
            <a:off x="740731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4" name="TextBox 103"/>
          <p:cNvSpPr txBox="1"/>
          <p:nvPr/>
        </p:nvSpPr>
        <p:spPr>
          <a:xfrm>
            <a:off x="648054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5" name="TextBox 104"/>
          <p:cNvSpPr txBox="1"/>
          <p:nvPr/>
        </p:nvSpPr>
        <p:spPr>
          <a:xfrm>
            <a:off x="441103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6" name="TextBox 105"/>
          <p:cNvSpPr txBox="1"/>
          <p:nvPr/>
        </p:nvSpPr>
        <p:spPr>
          <a:xfrm>
            <a:off x="39152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7" name="TextBox 106"/>
          <p:cNvSpPr txBox="1"/>
          <p:nvPr/>
        </p:nvSpPr>
        <p:spPr>
          <a:xfrm>
            <a:off x="28808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8" name="TextBox 107"/>
          <p:cNvSpPr txBox="1"/>
          <p:nvPr/>
        </p:nvSpPr>
        <p:spPr>
          <a:xfrm>
            <a:off x="743255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9" name="TextBox 108"/>
          <p:cNvSpPr txBox="1"/>
          <p:nvPr/>
        </p:nvSpPr>
        <p:spPr>
          <a:xfrm>
            <a:off x="769639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0" name="TextBox 109"/>
          <p:cNvSpPr txBox="1"/>
          <p:nvPr/>
        </p:nvSpPr>
        <p:spPr>
          <a:xfrm>
            <a:off x="783141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1" name="TextBox 110"/>
          <p:cNvSpPr txBox="1"/>
          <p:nvPr/>
        </p:nvSpPr>
        <p:spPr>
          <a:xfrm>
            <a:off x="79664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2" name="TextBox 111"/>
          <p:cNvSpPr txBox="1"/>
          <p:nvPr/>
        </p:nvSpPr>
        <p:spPr>
          <a:xfrm>
            <a:off x="71625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33" name="TextBox 132"/>
          <p:cNvSpPr txBox="1"/>
          <p:nvPr/>
        </p:nvSpPr>
        <p:spPr>
          <a:xfrm>
            <a:off x="2591780" y="1448780"/>
            <a:ext cx="615986" cy="261610"/>
          </a:xfrm>
          <a:prstGeom prst="rect">
            <a:avLst/>
          </a:prstGeom>
          <a:noFill/>
        </p:spPr>
        <p:txBody>
          <a:bodyPr wrap="none" rtlCol="0">
            <a:spAutoFit/>
          </a:bodyPr>
          <a:lstStyle/>
          <a:p>
            <a:r>
              <a:rPr lang="en-US" sz="1100">
                <a:latin typeface="+mn-lt"/>
              </a:rPr>
              <a:t>Feb’28</a:t>
            </a:r>
          </a:p>
        </p:txBody>
      </p:sp>
      <p:cxnSp>
        <p:nvCxnSpPr>
          <p:cNvPr id="134" name="Straight Connector 133"/>
          <p:cNvCxnSpPr/>
          <p:nvPr/>
        </p:nvCxnSpPr>
        <p:spPr bwMode="auto">
          <a:xfrm>
            <a:off x="484203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37" name="Straight Connector 136"/>
          <p:cNvCxnSpPr/>
          <p:nvPr/>
        </p:nvCxnSpPr>
        <p:spPr bwMode="auto">
          <a:xfrm>
            <a:off x="34918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41" name="TextBox 40"/>
          <p:cNvSpPr txBox="1"/>
          <p:nvPr/>
        </p:nvSpPr>
        <p:spPr>
          <a:xfrm>
            <a:off x="1961711" y="1853826"/>
            <a:ext cx="2880320"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49" name="TextBox 48"/>
          <p:cNvSpPr txBox="1"/>
          <p:nvPr/>
        </p:nvSpPr>
        <p:spPr>
          <a:xfrm>
            <a:off x="4211961" y="2483895"/>
            <a:ext cx="630069"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 name="TextBox 3"/>
          <p:cNvSpPr txBox="1"/>
          <p:nvPr/>
        </p:nvSpPr>
        <p:spPr>
          <a:xfrm>
            <a:off x="431540" y="1543970"/>
            <a:ext cx="1265972" cy="246221"/>
          </a:xfrm>
          <a:prstGeom prst="rect">
            <a:avLst/>
          </a:prstGeom>
          <a:solidFill>
            <a:schemeClr val="bg1"/>
          </a:solidFill>
        </p:spPr>
        <p:txBody>
          <a:bodyPr wrap="none" lIns="0" tIns="0" rIns="0" bIns="0" rtlCol="0">
            <a:spAutoFit/>
          </a:bodyPr>
          <a:lstStyle/>
          <a:p>
            <a:r>
              <a:rPr lang="en-US" sz="1600" dirty="0" smtClean="0">
                <a:latin typeface="+mn-lt"/>
              </a:rPr>
              <a:t>Initial meeting</a:t>
            </a:r>
            <a:endParaRPr lang="en-US" sz="1600" dirty="0">
              <a:latin typeface="+mn-lt"/>
            </a:endParaRPr>
          </a:p>
        </p:txBody>
      </p:sp>
      <p:sp>
        <p:nvSpPr>
          <p:cNvPr id="31" name="TextBox 30"/>
          <p:cNvSpPr txBox="1"/>
          <p:nvPr/>
        </p:nvSpPr>
        <p:spPr>
          <a:xfrm>
            <a:off x="431540" y="2168860"/>
            <a:ext cx="2303716" cy="246221"/>
          </a:xfrm>
          <a:prstGeom prst="rect">
            <a:avLst/>
          </a:prstGeom>
          <a:solidFill>
            <a:schemeClr val="bg1"/>
          </a:solidFill>
        </p:spPr>
        <p:txBody>
          <a:bodyPr wrap="none" lIns="0" tIns="0" rIns="0" bIns="0" rtlCol="0">
            <a:spAutoFit/>
          </a:bodyPr>
          <a:lstStyle/>
          <a:p>
            <a:r>
              <a:rPr lang="en-US" sz="1600" dirty="0" smtClean="0">
                <a:latin typeface="+mn-lt"/>
              </a:rPr>
              <a:t>Use cases harmonization</a:t>
            </a:r>
            <a:endParaRPr lang="en-US" sz="1600" dirty="0">
              <a:latin typeface="+mn-lt"/>
            </a:endParaRPr>
          </a:p>
        </p:txBody>
      </p:sp>
      <p:sp>
        <p:nvSpPr>
          <p:cNvPr id="33" name="TextBox 32"/>
          <p:cNvSpPr txBox="1"/>
          <p:nvPr/>
        </p:nvSpPr>
        <p:spPr>
          <a:xfrm>
            <a:off x="43154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48" name="TextBox 47"/>
          <p:cNvSpPr txBox="1"/>
          <p:nvPr/>
        </p:nvSpPr>
        <p:spPr>
          <a:xfrm>
            <a:off x="431540" y="2483895"/>
            <a:ext cx="3592630" cy="246221"/>
          </a:xfrm>
          <a:prstGeom prst="rect">
            <a:avLst/>
          </a:prstGeom>
          <a:solidFill>
            <a:schemeClr val="bg1"/>
          </a:solidFill>
        </p:spPr>
        <p:txBody>
          <a:bodyPr wrap="none" lIns="0" tIns="0" rIns="0" bIns="0" rtlCol="0">
            <a:spAutoFit/>
          </a:bodyPr>
          <a:lstStyle/>
          <a:p>
            <a:r>
              <a:rPr lang="en-US" sz="1600" dirty="0">
                <a:solidFill>
                  <a:srgbClr val="000000"/>
                </a:solidFill>
                <a:latin typeface="+mn-lt"/>
              </a:rPr>
              <a:t>R</a:t>
            </a:r>
            <a:r>
              <a:rPr lang="en-US" sz="1600" dirty="0" smtClean="0">
                <a:solidFill>
                  <a:srgbClr val="000000"/>
                </a:solidFill>
                <a:latin typeface="+mn-lt"/>
              </a:rPr>
              <a:t>equirements within scope of IEEE 802 </a:t>
            </a:r>
            <a:endParaRPr lang="en-US" sz="1600" dirty="0">
              <a:solidFill>
                <a:srgbClr val="000000"/>
              </a:solidFill>
              <a:latin typeface="+mn-lt"/>
            </a:endParaRPr>
          </a:p>
        </p:txBody>
      </p:sp>
      <p:sp>
        <p:nvSpPr>
          <p:cNvPr id="138" name="TextBox 137"/>
          <p:cNvSpPr txBox="1"/>
          <p:nvPr/>
        </p:nvSpPr>
        <p:spPr>
          <a:xfrm>
            <a:off x="3491881" y="2168860"/>
            <a:ext cx="135015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35" name="TextBox 34"/>
          <p:cNvSpPr txBox="1"/>
          <p:nvPr/>
        </p:nvSpPr>
        <p:spPr>
          <a:xfrm>
            <a:off x="431540" y="2798930"/>
            <a:ext cx="3033783" cy="246221"/>
          </a:xfrm>
          <a:prstGeom prst="rect">
            <a:avLst/>
          </a:prstGeom>
          <a:solidFill>
            <a:srgbClr val="FFFFFF"/>
          </a:solid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31540" y="3113965"/>
            <a:ext cx="2459006"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31540" y="3744035"/>
            <a:ext cx="3353482"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57" name="TextBox 56"/>
          <p:cNvSpPr txBox="1"/>
          <p:nvPr/>
        </p:nvSpPr>
        <p:spPr>
          <a:xfrm>
            <a:off x="431540" y="3429000"/>
            <a:ext cx="4058803"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143" name="TextBox 142"/>
          <p:cNvSpPr txBox="1"/>
          <p:nvPr/>
        </p:nvSpPr>
        <p:spPr>
          <a:xfrm>
            <a:off x="6732240" y="2798930"/>
            <a:ext cx="48053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4" name="TextBox 143"/>
          <p:cNvSpPr txBox="1"/>
          <p:nvPr/>
        </p:nvSpPr>
        <p:spPr>
          <a:xfrm>
            <a:off x="431540" y="4059070"/>
            <a:ext cx="4166405"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Plan for PAR proposal submission until Oct’11</a:t>
            </a:r>
          </a:p>
        </p:txBody>
      </p:sp>
      <p:sp>
        <p:nvSpPr>
          <p:cNvPr id="145" name="TextBox 144"/>
          <p:cNvSpPr txBox="1"/>
          <p:nvPr/>
        </p:nvSpPr>
        <p:spPr>
          <a:xfrm>
            <a:off x="431540" y="4374105"/>
            <a:ext cx="2391180"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Create draft PAR proposal</a:t>
            </a:r>
          </a:p>
        </p:txBody>
      </p:sp>
      <p:sp>
        <p:nvSpPr>
          <p:cNvPr id="146" name="TextBox 145"/>
          <p:cNvSpPr txBox="1"/>
          <p:nvPr/>
        </p:nvSpPr>
        <p:spPr>
          <a:xfrm>
            <a:off x="431540" y="4689140"/>
            <a:ext cx="3372117"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Refine wording of draft PAR proposal</a:t>
            </a:r>
          </a:p>
        </p:txBody>
      </p:sp>
      <p:sp>
        <p:nvSpPr>
          <p:cNvPr id="147" name="TextBox 146"/>
          <p:cNvSpPr txBox="1"/>
          <p:nvPr/>
        </p:nvSpPr>
        <p:spPr>
          <a:xfrm>
            <a:off x="6192180" y="4059070"/>
            <a:ext cx="31503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8" name="TextBox 147"/>
          <p:cNvSpPr txBox="1"/>
          <p:nvPr/>
        </p:nvSpPr>
        <p:spPr>
          <a:xfrm>
            <a:off x="7092280" y="4374105"/>
            <a:ext cx="40504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9" name="TextBox 148"/>
          <p:cNvSpPr txBox="1"/>
          <p:nvPr/>
        </p:nvSpPr>
        <p:spPr>
          <a:xfrm>
            <a:off x="7452320" y="4689140"/>
            <a:ext cx="54006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50" name="TextBox 149"/>
          <p:cNvSpPr txBox="1"/>
          <p:nvPr/>
        </p:nvSpPr>
        <p:spPr>
          <a:xfrm>
            <a:off x="431540" y="5004175"/>
            <a:ext cx="2014774"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Finalize PAR proposal</a:t>
            </a:r>
          </a:p>
        </p:txBody>
      </p:sp>
      <p:sp>
        <p:nvSpPr>
          <p:cNvPr id="151" name="TextBox 150"/>
          <p:cNvSpPr txBox="1"/>
          <p:nvPr/>
        </p:nvSpPr>
        <p:spPr>
          <a:xfrm>
            <a:off x="8622449" y="5004175"/>
            <a:ext cx="135015" cy="225025"/>
          </a:xfrm>
          <a:prstGeom prst="rect">
            <a:avLst/>
          </a:prstGeom>
          <a:solidFill>
            <a:srgbClr val="0070C0"/>
          </a:solidFill>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034172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Creation of the draft PAR proposal</a:t>
            </a:r>
          </a:p>
        </p:txBody>
      </p:sp>
      <p:sp>
        <p:nvSpPr>
          <p:cNvPr id="3" name="Content Placeholder 2"/>
          <p:cNvSpPr>
            <a:spLocks noGrp="1"/>
          </p:cNvSpPr>
          <p:nvPr>
            <p:ph idx="1"/>
          </p:nvPr>
        </p:nvSpPr>
        <p:spPr>
          <a:xfrm>
            <a:off x="457200" y="1600200"/>
            <a:ext cx="8229600" cy="4529100"/>
          </a:xfrm>
        </p:spPr>
        <p:txBody>
          <a:bodyPr>
            <a:normAutofit fontScale="70000" lnSpcReduction="20000"/>
          </a:bodyPr>
          <a:lstStyle/>
          <a:p>
            <a:r>
              <a:rPr lang="en-US"/>
              <a:t>The proposed PAR text was mainly drafted in the interim meeting in York on September 4th and refined by a series of conference calls from mid September to mid October with varying participation by a core team of about 9 people.</a:t>
            </a:r>
          </a:p>
          <a:p>
            <a:pPr lvl="1"/>
            <a:r>
              <a:rPr lang="en-US"/>
              <a:t>The core team represented good interest of big network vendors and operators and was guided by several experienced IEEE standardization professionals.</a:t>
            </a:r>
            <a:br>
              <a:rPr lang="en-US"/>
            </a:br>
            <a:endParaRPr lang="en-US"/>
          </a:p>
          <a:p>
            <a:r>
              <a:rPr lang="en-US"/>
              <a:t>The PAR proposal was finally approved by the OmniRAN EC SG in a conference call on October 10th with 6 participants, after a call for review comments was send out on October 4th to the OmniRAN EC SG mailing list with about 50 subscribers. The call for comments led to two final comments, which were unanimously resolved in the final call with the commenters being present in the call.</a:t>
            </a:r>
          </a:p>
        </p:txBody>
      </p:sp>
    </p:spTree>
    <p:extLst>
      <p:ext uri="{BB962C8B-B14F-4D97-AF65-F5344CB8AC3E}">
        <p14:creationId xmlns:p14="http://schemas.microsoft.com/office/powerpoint/2010/main" val="35582036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p:txBody>
          <a:bodyPr/>
          <a:lstStyle/>
          <a:p>
            <a:r>
              <a:rPr lang="en-US" dirty="0"/>
              <a:t>Comment resolution and responses on PAR &amp; 5C comments</a:t>
            </a:r>
          </a:p>
          <a:p>
            <a:pPr lvl="1"/>
            <a:endParaRPr lang="en-US" dirty="0"/>
          </a:p>
          <a:p>
            <a:r>
              <a:rPr lang="en-US" dirty="0"/>
              <a:t>Technical presentations on OmniRAN related matters</a:t>
            </a:r>
          </a:p>
          <a:p>
            <a:pPr lvl="1"/>
            <a:r>
              <a:rPr lang="en-US" dirty="0">
                <a:hlinkClick r:id="rId2"/>
              </a:rPr>
              <a:t>https://mentor.ieee.org/omniran/dcn/13/omniran-13-0067-00-0000-omniran-architecture-suggestions.pptx</a:t>
            </a:r>
            <a:endParaRPr lang="en-US" dirty="0"/>
          </a:p>
          <a:p>
            <a:pPr marL="457200" lvl="1" indent="0">
              <a:buNone/>
            </a:pPr>
            <a:endParaRPr lang="en-US" dirty="0"/>
          </a:p>
          <a:p>
            <a:endParaRPr lang="en-US"/>
          </a:p>
        </p:txBody>
      </p:sp>
    </p:spTree>
    <p:extLst>
      <p:ext uri="{BB962C8B-B14F-4D97-AF65-F5344CB8AC3E}">
        <p14:creationId xmlns:p14="http://schemas.microsoft.com/office/powerpoint/2010/main" val="189545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lstStyle/>
          <a:p>
            <a:r>
              <a:rPr lang="en-US" dirty="0"/>
              <a:t>Presentation to closing EC meeting</a:t>
            </a:r>
          </a:p>
          <a:p>
            <a:r>
              <a:rPr lang="en-US" dirty="0"/>
              <a:t>Conditional extension of OmniRAN EC SG</a:t>
            </a:r>
          </a:p>
          <a:p>
            <a:endParaRPr lang="en-US"/>
          </a:p>
        </p:txBody>
      </p:sp>
    </p:spTree>
    <p:extLst>
      <p:ext uri="{BB962C8B-B14F-4D97-AF65-F5344CB8AC3E}">
        <p14:creationId xmlns:p14="http://schemas.microsoft.com/office/powerpoint/2010/main" val="40864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Considerations</a:t>
            </a:r>
          </a:p>
        </p:txBody>
      </p:sp>
      <p:sp>
        <p:nvSpPr>
          <p:cNvPr id="3" name="Content Placeholder 2"/>
          <p:cNvSpPr>
            <a:spLocks noGrp="1"/>
          </p:cNvSpPr>
          <p:nvPr>
            <p:ph idx="1"/>
          </p:nvPr>
        </p:nvSpPr>
        <p:spPr/>
        <p:txBody>
          <a:bodyPr>
            <a:normAutofit lnSpcReduction="10000"/>
          </a:bodyPr>
          <a:lstStyle/>
          <a:p>
            <a:r>
              <a:rPr lang="en-US"/>
              <a:t>802.1 is an excellent home for the project due to its competence and central role</a:t>
            </a:r>
          </a:p>
          <a:p>
            <a:r>
              <a:rPr lang="en-US"/>
              <a:t>The project can’ t be completed by 802.1 alone but requires active contributions from each of the other 802 WGs</a:t>
            </a:r>
          </a:p>
          <a:p>
            <a:r>
              <a:rPr lang="en-US"/>
              <a:t>So far, the topic was driven mainly by members of the wireless WGs</a:t>
            </a:r>
          </a:p>
          <a:p>
            <a:r>
              <a:rPr lang="en-US"/>
              <a:t>Question: How to ensure that the engaged people are able/willing to continue?</a:t>
            </a:r>
          </a:p>
        </p:txBody>
      </p:sp>
    </p:spTree>
    <p:extLst>
      <p:ext uri="{BB962C8B-B14F-4D97-AF65-F5344CB8AC3E}">
        <p14:creationId xmlns:p14="http://schemas.microsoft.com/office/powerpoint/2010/main" val="38364256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p>
        </p:txBody>
      </p:sp>
      <p:sp>
        <p:nvSpPr>
          <p:cNvPr id="3" name="Content Placeholder 2"/>
          <p:cNvSpPr>
            <a:spLocks noGrp="1"/>
          </p:cNvSpPr>
          <p:nvPr>
            <p:ph idx="1"/>
          </p:nvPr>
        </p:nvSpPr>
        <p:spPr/>
        <p:txBody>
          <a:bodyPr/>
          <a:lstStyle/>
          <a:p>
            <a:r>
              <a:rPr lang="en-US" dirty="0"/>
              <a:t>AOB</a:t>
            </a:r>
          </a:p>
          <a:p>
            <a:r>
              <a:rPr lang="en-US" dirty="0"/>
              <a:t>Adjourn</a:t>
            </a:r>
          </a:p>
        </p:txBody>
      </p:sp>
    </p:spTree>
    <p:extLst>
      <p:ext uri="{BB962C8B-B14F-4D97-AF65-F5344CB8AC3E}">
        <p14:creationId xmlns:p14="http://schemas.microsoft.com/office/powerpoint/2010/main" val="309404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lnSpcReduction="10000"/>
          </a:bodyPr>
          <a:lstStyle/>
          <a:p>
            <a:r>
              <a:rPr lang="en-GB" dirty="0" smtClean="0"/>
              <a:t>Tuesday</a:t>
            </a:r>
            <a:r>
              <a:rPr lang="en-GB" dirty="0"/>
              <a:t>, </a:t>
            </a:r>
            <a:r>
              <a:rPr lang="en-GB" dirty="0" smtClean="0"/>
              <a:t>Nov 12</a:t>
            </a:r>
            <a:r>
              <a:rPr lang="en-GB" baseline="30000" dirty="0" smtClean="0"/>
              <a:t>th</a:t>
            </a:r>
            <a:r>
              <a:rPr lang="en-GB" dirty="0"/>
              <a:t>, </a:t>
            </a:r>
            <a:r>
              <a:rPr lang="en-GB" dirty="0" smtClean="0"/>
              <a:t>		13:30 </a:t>
            </a:r>
            <a:r>
              <a:rPr lang="en-GB" dirty="0"/>
              <a:t>– </a:t>
            </a:r>
            <a:r>
              <a:rPr lang="en-GB" dirty="0" smtClean="0"/>
              <a:t>15:30</a:t>
            </a:r>
            <a:endParaRPr lang="en-GB" dirty="0"/>
          </a:p>
          <a:p>
            <a:r>
              <a:rPr lang="en-GB" dirty="0"/>
              <a:t>Wednesday, </a:t>
            </a:r>
            <a:r>
              <a:rPr lang="en-GB" dirty="0" smtClean="0"/>
              <a:t>Nov 13</a:t>
            </a:r>
            <a:r>
              <a:rPr lang="en-GB" baseline="30000" dirty="0" smtClean="0"/>
              <a:t>th</a:t>
            </a:r>
            <a:r>
              <a:rPr lang="en-GB" dirty="0"/>
              <a:t>, </a:t>
            </a:r>
            <a:r>
              <a:rPr lang="en-GB" dirty="0" smtClean="0"/>
              <a:t>		08:00 </a:t>
            </a:r>
            <a:r>
              <a:rPr lang="en-GB" dirty="0"/>
              <a:t>– </a:t>
            </a:r>
            <a:r>
              <a:rPr lang="en-GB" dirty="0" smtClean="0"/>
              <a:t>10:00</a:t>
            </a:r>
          </a:p>
          <a:p>
            <a:r>
              <a:rPr lang="en-GB" dirty="0" smtClean="0"/>
              <a:t>Wednesday, Nov 13</a:t>
            </a:r>
            <a:r>
              <a:rPr lang="en-GB" baseline="30000" dirty="0" smtClean="0"/>
              <a:t>th</a:t>
            </a:r>
            <a:r>
              <a:rPr lang="en-GB" dirty="0" smtClean="0"/>
              <a:t>, 		13:30 – 15:30</a:t>
            </a:r>
          </a:p>
          <a:p>
            <a:r>
              <a:rPr lang="en-GB" dirty="0" smtClean="0"/>
              <a:t>Thursday, Nov 14</a:t>
            </a:r>
            <a:r>
              <a:rPr lang="en-GB" baseline="30000" dirty="0" smtClean="0"/>
              <a:t>th</a:t>
            </a:r>
            <a:r>
              <a:rPr lang="en-GB" dirty="0" smtClean="0"/>
              <a:t>, 		08:00 – 10:00</a:t>
            </a:r>
          </a:p>
          <a:p>
            <a:endParaRPr lang="en-GB" dirty="0" smtClean="0"/>
          </a:p>
          <a:p>
            <a:endParaRPr lang="en-GB" dirty="0"/>
          </a:p>
          <a:p>
            <a:pPr marL="0" indent="0">
              <a:buNone/>
            </a:pPr>
            <a:r>
              <a:rPr lang="en-GB" dirty="0"/>
              <a:t>Meeting Room:</a:t>
            </a:r>
          </a:p>
          <a:p>
            <a:r>
              <a:rPr lang="en-GB" dirty="0" smtClean="0"/>
              <a:t>Cockrell</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Proposal for Nov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r>
              <a:rPr lang="en-US" sz="2400" dirty="0" smtClean="0"/>
              <a:t>Attendance recording, secretary</a:t>
            </a:r>
          </a:p>
          <a:p>
            <a:r>
              <a:rPr lang="en-US" sz="2400" dirty="0" smtClean="0"/>
              <a:t>Approval of minutes</a:t>
            </a:r>
          </a:p>
          <a:p>
            <a:r>
              <a:rPr lang="en-US" sz="2400" dirty="0" smtClean="0"/>
              <a:t>Reports</a:t>
            </a:r>
          </a:p>
          <a:p>
            <a:r>
              <a:rPr lang="en-US" sz="2400" dirty="0" smtClean="0"/>
              <a:t>Comment resolution and responses on PAR &amp; 5C comments</a:t>
            </a:r>
          </a:p>
          <a:p>
            <a:r>
              <a:rPr lang="en-US" sz="2400" dirty="0" smtClean="0"/>
              <a:t>Presentation to closing EC meeting</a:t>
            </a:r>
          </a:p>
          <a:p>
            <a:r>
              <a:rPr lang="en-US" sz="2400" dirty="0" smtClean="0"/>
              <a:t>Conditional extension of OmniRAN EC SG</a:t>
            </a:r>
          </a:p>
          <a:p>
            <a:r>
              <a:rPr lang="en-US" sz="2400" dirty="0" smtClean="0"/>
              <a:t>Technical presentations on OmniRAN related matters</a:t>
            </a:r>
          </a:p>
          <a:p>
            <a:r>
              <a:rPr lang="en-US" sz="2400" dirty="0" smtClean="0"/>
              <a:t>AOB</a:t>
            </a:r>
          </a:p>
          <a:p>
            <a:r>
              <a:rPr lang="en-US" sz="24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Business#1</a:t>
            </a:r>
            <a:endParaRPr lang="en-US" dirty="0"/>
          </a:p>
        </p:txBody>
      </p:sp>
      <p:sp>
        <p:nvSpPr>
          <p:cNvPr id="4104" name="Rectangle 5"/>
          <p:cNvSpPr>
            <a:spLocks noGrp="1" noChangeArrowheads="1"/>
          </p:cNvSpPr>
          <p:nvPr>
            <p:ph type="body" idx="1"/>
          </p:nvPr>
        </p:nvSpPr>
        <p:spPr>
          <a:xfrm>
            <a:off x="457200" y="990600"/>
            <a:ext cx="8229600" cy="5638800"/>
          </a:xfrm>
        </p:spPr>
        <p:txBody>
          <a:bodyPr>
            <a:noAutofit/>
          </a:bodyPr>
          <a:lstStyle/>
          <a:p>
            <a:r>
              <a:rPr lang="en-GB" sz="2400" dirty="0" smtClean="0"/>
              <a:t>Call Meeting to Order</a:t>
            </a:r>
          </a:p>
          <a:p>
            <a:pPr lvl="1"/>
            <a:endParaRPr lang="en-GB" sz="2000" dirty="0" smtClean="0"/>
          </a:p>
          <a:p>
            <a:r>
              <a:rPr lang="en-US" sz="2400" dirty="0" smtClean="0"/>
              <a:t>Attendance recording, secretary</a:t>
            </a:r>
          </a:p>
          <a:p>
            <a:pPr lvl="1"/>
            <a:endParaRPr lang="en-US" sz="2000" dirty="0" smtClean="0"/>
          </a:p>
          <a:p>
            <a:r>
              <a:rPr lang="en-US" sz="2400" dirty="0"/>
              <a:t>Approval of agenda</a:t>
            </a:r>
          </a:p>
          <a:p>
            <a:pPr lvl="1"/>
            <a:r>
              <a:rPr lang="en-US" sz="2000" dirty="0" smtClean="0"/>
              <a:t>See next two slidea</a:t>
            </a:r>
          </a:p>
          <a:p>
            <a:r>
              <a:rPr lang="en-US" sz="2400" dirty="0" smtClean="0"/>
              <a:t>Approval of minutes</a:t>
            </a:r>
          </a:p>
          <a:p>
            <a:pPr lvl="1"/>
            <a:r>
              <a:rPr lang="en-US" sz="2000" dirty="0">
                <a:hlinkClick r:id="rId3"/>
              </a:rPr>
              <a:t>https://mentor.ieee.org/omniran/dcn/13/omniran-13-0087-00-ecsg-meeting-minutes-for-10-october-2013-teleconference.docx</a:t>
            </a:r>
            <a:endParaRPr lang="en-US" sz="2000" dirty="0"/>
          </a:p>
          <a:p>
            <a:pPr lvl="1"/>
            <a:endParaRPr lang="en-US" sz="2000"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TotalTime>
  <Words>1514</Words>
  <Application>Microsoft Macintosh PowerPoint</Application>
  <PresentationFormat>On-screen Show (4:3)</PresentationFormat>
  <Paragraphs>216</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Template</vt:lpstr>
      <vt:lpstr>OmniRAN EC SG  Agenda and Meeting Slides November 2013, Dallas, TX</vt:lpstr>
      <vt:lpstr>Meetings</vt:lpstr>
      <vt:lpstr>Agenda Proposal for Nov 2013 F2F</vt:lpstr>
      <vt:lpstr>Guidelines for IEEE-SA Meetings</vt:lpstr>
      <vt:lpstr>Resources – URLs</vt:lpstr>
      <vt:lpstr>Meeting Etiquette</vt:lpstr>
      <vt:lpstr>LMSC Operations Manual</vt:lpstr>
      <vt:lpstr>OmniRAN ECSG Resources</vt:lpstr>
      <vt:lpstr>Business#1</vt:lpstr>
      <vt:lpstr>OmniRAN EC SG Plan Nov 2013 F2F</vt:lpstr>
      <vt:lpstr>Nov 2013 OmniRAN F2F Schedule</vt:lpstr>
      <vt:lpstr>Business #2</vt:lpstr>
      <vt:lpstr>OmniRAN EC SG  Current Status and Objectives</vt:lpstr>
      <vt:lpstr>OmniRAN EC SG Timeline</vt:lpstr>
      <vt:lpstr>Creation of the draft PAR proposal</vt:lpstr>
      <vt:lpstr>Business #3</vt:lpstr>
      <vt:lpstr>Business #4</vt:lpstr>
      <vt:lpstr>Organizational Considerations</vt:lpstr>
      <vt:lpstr>Business #5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229</cp:revision>
  <cp:lastPrinted>1998-02-10T13:28:06Z</cp:lastPrinted>
  <dcterms:created xsi:type="dcterms:W3CDTF">2011-12-30T17:06:23Z</dcterms:created>
  <dcterms:modified xsi:type="dcterms:W3CDTF">2013-11-12T19:25:47Z</dcterms:modified>
</cp:coreProperties>
</file>