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8"/>
  </p:notesMasterIdLst>
  <p:handoutMasterIdLst>
    <p:handoutMasterId r:id="rId29"/>
  </p:handoutMasterIdLst>
  <p:sldIdLst>
    <p:sldId id="262" r:id="rId2"/>
    <p:sldId id="265" r:id="rId3"/>
    <p:sldId id="289" r:id="rId4"/>
    <p:sldId id="283" r:id="rId5"/>
    <p:sldId id="271" r:id="rId6"/>
    <p:sldId id="272" r:id="rId7"/>
    <p:sldId id="273" r:id="rId8"/>
    <p:sldId id="288" r:id="rId9"/>
    <p:sldId id="291" r:id="rId10"/>
    <p:sldId id="296" r:id="rId11"/>
    <p:sldId id="290" r:id="rId12"/>
    <p:sldId id="298" r:id="rId13"/>
    <p:sldId id="292" r:id="rId14"/>
    <p:sldId id="293" r:id="rId15"/>
    <p:sldId id="294" r:id="rId16"/>
    <p:sldId id="299" r:id="rId17"/>
    <p:sldId id="300" r:id="rId18"/>
    <p:sldId id="302" r:id="rId19"/>
    <p:sldId id="303" r:id="rId20"/>
    <p:sldId id="295" r:id="rId21"/>
    <p:sldId id="304" r:id="rId22"/>
    <p:sldId id="306" r:id="rId23"/>
    <p:sldId id="301" r:id="rId24"/>
    <p:sldId id="305" r:id="rId25"/>
    <p:sldId id="307" r:id="rId26"/>
    <p:sldId id="308"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52" autoAdjust="0"/>
    <p:restoredTop sz="99233" autoAdjust="0"/>
  </p:normalViewPr>
  <p:slideViewPr>
    <p:cSldViewPr>
      <p:cViewPr varScale="1">
        <p:scale>
          <a:sx n="117" d="100"/>
          <a:sy n="117" d="100"/>
        </p:scale>
        <p:origin x="-520"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114507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1314197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4</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2964324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5</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27691603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6</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extLst>
      <p:ext uri="{BB962C8B-B14F-4D97-AF65-F5344CB8AC3E}">
        <p14:creationId xmlns:p14="http://schemas.microsoft.com/office/powerpoint/2010/main" val="25519136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1314197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131419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4307" y="76200"/>
            <a:ext cx="2121093" cy="307777"/>
          </a:xfrm>
          <a:prstGeom prst="rect">
            <a:avLst/>
          </a:prstGeom>
        </p:spPr>
        <p:txBody>
          <a:bodyPr wrap="none">
            <a:spAutoFit/>
          </a:bodyPr>
          <a:lstStyle/>
          <a:p>
            <a:pPr algn="r"/>
            <a:r>
              <a:rPr lang="en-US" sz="1400" b="1" dirty="0" smtClean="0"/>
              <a:t>omniran-13-0088-04-ecsg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90-00-ecsg-nov2013-opening-report-to-8021.pptx" TargetMode="External"/><Relationship Id="rId3" Type="http://schemas.openxmlformats.org/officeDocument/2006/relationships/hyperlink" Target="https://mentor.ieee.org/omniran/dcn/13/omniran-13-0089-00-ecsg-nov2013-ec-opening-report.ppt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86-00-ecsg-proposed-par-and-5c.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67-00-0000-omniran-architecture-suggestions.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91-02-ecsg-nov-2013-collected-comments-on-draft-par-proposal.xlsx" TargetMode="External"/><Relationship Id="rId3" Type="http://schemas.openxmlformats.org/officeDocument/2006/relationships/hyperlink" Target="https://mentor.ieee.org/omniran/dcn/13/omniran-13-0086-01-ecsg-proposed-par-and-5c.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omniran/documents" TargetMode="External"/><Relationship Id="rId4" Type="http://schemas.openxmlformats.org/officeDocument/2006/relationships/hyperlink" Target="mailto:ecsg-802-omniran@listserv.ieee.org" TargetMode="External"/><Relationship Id="rId5" Type="http://schemas.openxmlformats.org/officeDocument/2006/relationships/hyperlink" Target="http://grouper.ieee.org/groups/802/OmniRANsg/email/" TargetMode="External"/><Relationship Id="rId1" Type="http://schemas.openxmlformats.org/officeDocument/2006/relationships/slideLayout" Target="../slideLayouts/slideLayout2.xml"/><Relationship Id="rId2" Type="http://schemas.openxmlformats.org/officeDocument/2006/relationships/hyperlink" Target="http://www.ieee802.org/OmniRANsg/"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mentor.ieee.org/omniran/dcn/13/omniran-13-0087-00-ecsg-meeting-minutes-for-10-october-2013-teleconference.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t>
            </a:r>
            <a:r>
              <a:rPr lang="en-US" dirty="0" smtClean="0"/>
              <a:t/>
            </a:r>
            <a:br>
              <a:rPr lang="en-US" dirty="0" smtClean="0"/>
            </a:br>
            <a:r>
              <a:rPr lang="en-US" dirty="0" smtClean="0"/>
              <a:t>Agenda and Meeting Slides</a:t>
            </a:r>
            <a:r>
              <a:rPr lang="en-US" dirty="0"/>
              <a:t/>
            </a:r>
            <a:br>
              <a:rPr lang="en-US" dirty="0"/>
            </a:br>
            <a:r>
              <a:rPr lang="en-US" dirty="0" smtClean="0"/>
              <a:t>November 2013</a:t>
            </a:r>
            <a:r>
              <a:rPr lang="en-US" dirty="0"/>
              <a:t>, </a:t>
            </a:r>
            <a:r>
              <a:rPr lang="en-US" dirty="0" smtClean="0"/>
              <a:t>Dallas, TX</a:t>
            </a:r>
            <a:endParaRPr lang="en-US" dirty="0"/>
          </a:p>
        </p:txBody>
      </p:sp>
      <p:sp>
        <p:nvSpPr>
          <p:cNvPr id="3" name="Subtitle 2"/>
          <p:cNvSpPr>
            <a:spLocks noGrp="1"/>
          </p:cNvSpPr>
          <p:nvPr>
            <p:ph type="subTitle" idx="1"/>
          </p:nvPr>
        </p:nvSpPr>
        <p:spPr/>
        <p:txBody>
          <a:bodyPr/>
          <a:lstStyle/>
          <a:p>
            <a:r>
              <a:rPr lang="en-US" dirty="0" smtClean="0"/>
              <a:t>2013-11-14</a:t>
            </a:r>
          </a:p>
          <a:p>
            <a:r>
              <a:rPr lang="en-US" dirty="0"/>
              <a:t>Max Riegel</a:t>
            </a:r>
          </a:p>
          <a:p>
            <a:r>
              <a:rPr lang="en-US" dirty="0" smtClean="0"/>
              <a:t>(ECSG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a:t>OmniRAN EC SG Plan</a:t>
            </a:r>
            <a:r>
              <a:rPr lang="en-US" dirty="0" smtClean="0"/>
              <a:t> Nov 2013 F2F</a:t>
            </a:r>
            <a:endParaRPr lang="en-US" dirty="0"/>
          </a:p>
        </p:txBody>
      </p:sp>
      <p:sp>
        <p:nvSpPr>
          <p:cNvPr id="4104" name="Rectangle 5"/>
          <p:cNvSpPr>
            <a:spLocks noGrp="1" noChangeArrowheads="1"/>
          </p:cNvSpPr>
          <p:nvPr>
            <p:ph type="body" idx="1"/>
          </p:nvPr>
        </p:nvSpPr>
        <p:spPr>
          <a:xfrm>
            <a:off x="457200" y="1066800"/>
            <a:ext cx="8229600" cy="5638800"/>
          </a:xfrm>
        </p:spPr>
        <p:txBody>
          <a:bodyPr>
            <a:normAutofit fontScale="85000" lnSpcReduction="20000"/>
          </a:bodyPr>
          <a:lstStyle/>
          <a:p>
            <a:r>
              <a:rPr lang="en-GB" sz="2400" dirty="0"/>
              <a:t>Meetings</a:t>
            </a:r>
          </a:p>
          <a:p>
            <a:pPr lvl="1"/>
            <a:r>
              <a:rPr lang="en-GB" sz="2000" dirty="0"/>
              <a:t>Tuesday, Nov 12</a:t>
            </a:r>
            <a:r>
              <a:rPr lang="en-GB" sz="2000" baseline="30000" dirty="0"/>
              <a:t>th</a:t>
            </a:r>
            <a:r>
              <a:rPr lang="en-GB" sz="2000" dirty="0"/>
              <a:t>, 		13:30 – 15:30</a:t>
            </a:r>
          </a:p>
          <a:p>
            <a:pPr lvl="1"/>
            <a:r>
              <a:rPr lang="en-GB" sz="2000" dirty="0"/>
              <a:t>Wednesday, Nov 13</a:t>
            </a:r>
            <a:r>
              <a:rPr lang="en-GB" sz="2000" baseline="30000" dirty="0"/>
              <a:t>th</a:t>
            </a:r>
            <a:r>
              <a:rPr lang="en-GB" sz="2000" dirty="0"/>
              <a:t>, 		08:00 – 10:00</a:t>
            </a:r>
          </a:p>
          <a:p>
            <a:pPr lvl="1"/>
            <a:r>
              <a:rPr lang="en-GB" sz="2000" dirty="0"/>
              <a:t>Wednesday, Nov 13</a:t>
            </a:r>
            <a:r>
              <a:rPr lang="en-GB" sz="2000" baseline="30000" dirty="0"/>
              <a:t>th</a:t>
            </a:r>
            <a:r>
              <a:rPr lang="en-GB" sz="2000" dirty="0"/>
              <a:t>, 		13:30 – 15:30</a:t>
            </a:r>
          </a:p>
          <a:p>
            <a:pPr lvl="1"/>
            <a:r>
              <a:rPr lang="en-GB" sz="2000" dirty="0"/>
              <a:t>Thursday, Nov 14</a:t>
            </a:r>
            <a:r>
              <a:rPr lang="en-GB" sz="2000" baseline="30000" dirty="0"/>
              <a:t>th</a:t>
            </a:r>
            <a:r>
              <a:rPr lang="en-GB" sz="2000" dirty="0"/>
              <a:t>, 		08:00 – 10:00</a:t>
            </a:r>
          </a:p>
          <a:p>
            <a:r>
              <a:rPr lang="en-GB" sz="2400" dirty="0"/>
              <a:t>Meeting Room: Cockrell</a:t>
            </a:r>
          </a:p>
          <a:p>
            <a:endParaRPr lang="en-GB" sz="2400" dirty="0"/>
          </a:p>
          <a:p>
            <a:r>
              <a:rPr lang="en-GB" sz="2400" dirty="0"/>
              <a:t>Approved</a:t>
            </a:r>
            <a:r>
              <a:rPr lang="en-GB" sz="2400" dirty="0" smtClean="0"/>
              <a:t> Agenda:</a:t>
            </a:r>
            <a:endParaRPr lang="en-GB" sz="2400" dirty="0"/>
          </a:p>
          <a:p>
            <a:pPr lvl="1"/>
            <a:r>
              <a:rPr lang="en-GB" sz="2000" dirty="0" smtClean="0"/>
              <a:t>Call Meeting to Order</a:t>
            </a:r>
          </a:p>
          <a:p>
            <a:pPr lvl="1"/>
            <a:r>
              <a:rPr lang="en-US" sz="2000" dirty="0" smtClean="0"/>
              <a:t>Attendance recording, secretary</a:t>
            </a:r>
          </a:p>
          <a:p>
            <a:pPr lvl="1"/>
            <a:r>
              <a:rPr lang="en-US" sz="2000" dirty="0" smtClean="0"/>
              <a:t>Approval of minutes</a:t>
            </a:r>
          </a:p>
          <a:p>
            <a:pPr lvl="1"/>
            <a:r>
              <a:rPr lang="en-US" sz="2000" dirty="0" smtClean="0"/>
              <a:t>Reports</a:t>
            </a:r>
          </a:p>
          <a:p>
            <a:pPr lvl="1"/>
            <a:r>
              <a:rPr lang="en-US" sz="2000" dirty="0"/>
              <a:t>Technical presentations on OmniRAN related matters</a:t>
            </a:r>
          </a:p>
          <a:p>
            <a:pPr lvl="1"/>
            <a:r>
              <a:rPr lang="en-US" sz="2000" dirty="0" smtClean="0"/>
              <a:t>Comment resolution and responses on PAR &amp; 5C comments</a:t>
            </a:r>
          </a:p>
          <a:p>
            <a:pPr lvl="1"/>
            <a:r>
              <a:rPr lang="en-US" sz="2000" dirty="0"/>
              <a:t>Organizational set-up requirements</a:t>
            </a:r>
            <a:endParaRPr lang="en-US" sz="2000" dirty="0" smtClean="0"/>
          </a:p>
          <a:p>
            <a:pPr lvl="1"/>
            <a:r>
              <a:rPr lang="en-US" sz="2000" dirty="0"/>
              <a:t>L</a:t>
            </a:r>
            <a:r>
              <a:rPr lang="en-US" sz="2000" dirty="0" smtClean="0"/>
              <a:t>iaison activity</a:t>
            </a:r>
          </a:p>
          <a:p>
            <a:pPr lvl="1"/>
            <a:r>
              <a:rPr lang="en-US" sz="2000" dirty="0" smtClean="0"/>
              <a:t>Presentation to closing EC meeting</a:t>
            </a:r>
          </a:p>
          <a:p>
            <a:pPr lvl="1"/>
            <a:r>
              <a:rPr lang="en-US" sz="2000" dirty="0" smtClean="0"/>
              <a:t>Conditional extension of OmniRAN EC SG</a:t>
            </a:r>
          </a:p>
          <a:p>
            <a:pPr lvl="1"/>
            <a:r>
              <a:rPr lang="en-US" sz="2000" dirty="0" smtClean="0"/>
              <a:t>AOB</a:t>
            </a:r>
          </a:p>
          <a:p>
            <a:pPr lvl="1"/>
            <a:r>
              <a:rPr lang="en-US" sz="2000" dirty="0" smtClean="0"/>
              <a:t>Adjourn</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 2013 OmniRAN F2F Schedule</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105074747"/>
              </p:ext>
            </p:extLst>
          </p:nvPr>
        </p:nvGraphicFramePr>
        <p:xfrm>
          <a:off x="457200" y="1219200"/>
          <a:ext cx="8229601" cy="4955922"/>
        </p:xfrm>
        <a:graphic>
          <a:graphicData uri="http://schemas.openxmlformats.org/drawingml/2006/table">
            <a:tbl>
              <a:tblPr firstRow="1" bandRow="1">
                <a:tableStyleId>{5C22544A-7EE6-4342-B048-85BDC9FD1C3A}</a:tableStyleId>
              </a:tblPr>
              <a:tblGrid>
                <a:gridCol w="644676"/>
                <a:gridCol w="1516985"/>
                <a:gridCol w="1516985"/>
                <a:gridCol w="1516985"/>
                <a:gridCol w="1516985"/>
                <a:gridCol w="1516985"/>
              </a:tblGrid>
              <a:tr h="228599">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a:t>
                      </a:r>
                      <a:endParaRPr lang="en-US" sz="1800" dirty="0">
                        <a:solidFill>
                          <a:schemeClr val="tx2"/>
                        </a:solidFill>
                      </a:endParaRPr>
                    </a:p>
                  </a:txBody>
                  <a:tcPr marL="0" marR="0" marT="0" marB="0">
                    <a:solidFill>
                      <a:schemeClr val="bg1"/>
                    </a:solidFill>
                  </a:tcPr>
                </a:tc>
              </a:tr>
              <a:tr h="936195">
                <a:tc>
                  <a:txBody>
                    <a:bodyPr/>
                    <a:lstStyle/>
                    <a:p>
                      <a:pPr algn="ctr"/>
                      <a:r>
                        <a:rPr lang="en-US" sz="1600" dirty="0" smtClean="0"/>
                        <a:t>08:00</a:t>
                      </a:r>
                    </a:p>
                    <a:p>
                      <a:pPr algn="ctr"/>
                      <a:endParaRPr lang="en-US" sz="1600" dirty="0" smtClean="0"/>
                    </a:p>
                    <a:p>
                      <a:pPr algn="ctr"/>
                      <a:endParaRPr lang="en-US" sz="1600" dirty="0" smtClean="0"/>
                    </a:p>
                    <a:p>
                      <a:pPr algn="ctr"/>
                      <a:r>
                        <a:rPr lang="en-US" sz="1600" dirty="0" smtClean="0"/>
                        <a:t>10:00</a:t>
                      </a:r>
                      <a:endParaRPr lang="en-US" sz="1600" dirty="0"/>
                    </a:p>
                  </a:txBody>
                  <a:tcPr marL="0" marR="0" marT="0" marB="0"/>
                </a:tc>
                <a:tc rowSpan="2">
                  <a:txBody>
                    <a:bodyPr/>
                    <a:lstStyle/>
                    <a:p>
                      <a:pPr marL="85725" indent="-85725">
                        <a:buFont typeface="Arial" pitchFamily="34" charset="0"/>
                        <a:buChar char="•"/>
                      </a:pPr>
                      <a:r>
                        <a:rPr lang="en-US" sz="1200" dirty="0" smtClean="0"/>
                        <a:t>EC Opening Session</a:t>
                      </a:r>
                      <a:endParaRPr lang="en-US" sz="1200" dirty="0"/>
                    </a:p>
                  </a:txBody>
                  <a:tcPr marL="36000" marR="36000" marT="36000" marB="36000">
                    <a:solidFill>
                      <a:schemeClr val="bg2">
                        <a:lumMod val="75000"/>
                      </a:schemeClr>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r>
                        <a:rPr lang="en-US" sz="1200" dirty="0"/>
                        <a:t>Comment resolution</a:t>
                      </a:r>
                    </a:p>
                  </a:txBody>
                  <a:tcPr marL="36000" marR="36000" marT="36000" marB="36000">
                    <a:solidFill>
                      <a:schemeClr val="tx2">
                        <a:lumMod val="20000"/>
                        <a:lumOff val="80000"/>
                      </a:schemeClr>
                    </a:solidFill>
                  </a:tcPr>
                </a:tc>
                <a:tc>
                  <a:txBody>
                    <a:bodyPr/>
                    <a:lstStyle/>
                    <a:p>
                      <a:r>
                        <a:rPr lang="en-US" sz="1200" dirty="0"/>
                        <a:t>Organizational Reqs.</a:t>
                      </a:r>
                    </a:p>
                    <a:p>
                      <a:r>
                        <a:rPr lang="en-US" sz="1200" dirty="0"/>
                        <a:t>Liaison activities</a:t>
                      </a:r>
                    </a:p>
                    <a:p>
                      <a:r>
                        <a:rPr lang="en-US" sz="1200" dirty="0"/>
                        <a:t>EC report</a:t>
                      </a:r>
                    </a:p>
                    <a:p>
                      <a:r>
                        <a:rPr lang="en-US" sz="1200" dirty="0"/>
                        <a:t>AoB</a:t>
                      </a:r>
                    </a:p>
                  </a:txBody>
                  <a:tcPr marL="36000" marR="36000" marT="36000" marB="36000">
                    <a:solidFill>
                      <a:schemeClr val="tx2">
                        <a:lumMod val="20000"/>
                        <a:lumOff val="80000"/>
                      </a:schemeClr>
                    </a:solidFill>
                  </a:tcPr>
                </a:tc>
                <a:tc>
                  <a:txBody>
                    <a:bodyPr/>
                    <a:lstStyle/>
                    <a:p>
                      <a:endParaRPr lang="en-US" sz="1200" dirty="0"/>
                    </a:p>
                  </a:txBody>
                  <a:tcPr marL="36000" marR="36000" marT="36000" marB="36000">
                    <a:solidFill>
                      <a:schemeClr val="bg1"/>
                    </a:solidFill>
                  </a:tcPr>
                </a:tc>
              </a:tr>
              <a:tr h="156032">
                <a:tc>
                  <a:txBody>
                    <a:bodyPr/>
                    <a:lstStyle/>
                    <a:p>
                      <a:pPr algn="ctr"/>
                      <a:endParaRPr lang="en-US" sz="4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r>
              <a:tr h="243840">
                <a:tc rowSpan="3">
                  <a:txBody>
                    <a:bodyPr/>
                    <a:lstStyle/>
                    <a:p>
                      <a:pPr algn="ctr"/>
                      <a:r>
                        <a:rPr lang="en-US" sz="1600" dirty="0" smtClean="0"/>
                        <a:t>10:30</a:t>
                      </a:r>
                      <a:br>
                        <a:rPr lang="en-US" sz="1600" dirty="0" smtClean="0"/>
                      </a:br>
                      <a:endParaRPr lang="en-US" sz="1600" dirty="0" smtClean="0"/>
                    </a:p>
                    <a:p>
                      <a:pPr algn="ctr"/>
                      <a:endParaRPr lang="en-US" sz="1600" dirty="0" smtClean="0"/>
                    </a:p>
                    <a:p>
                      <a:pPr algn="ctr"/>
                      <a:r>
                        <a:rPr lang="en-US" sz="1600" dirty="0" smtClean="0"/>
                        <a:t>12:30</a:t>
                      </a:r>
                      <a:endParaRPr lang="en-US" sz="1600" dirty="0"/>
                    </a:p>
                  </a:txBody>
                  <a:tcPr marL="0" marR="0" marT="0" marB="0"/>
                </a:tc>
                <a:tc>
                  <a:txBody>
                    <a:bodyPr/>
                    <a:lstStyle/>
                    <a:p>
                      <a:endParaRPr lang="en-US" sz="800" dirty="0"/>
                    </a:p>
                  </a:txBody>
                  <a:tcPr marL="36000" marR="36000" marT="36000" marB="36000">
                    <a:solidFill>
                      <a:schemeClr val="bg1"/>
                    </a:solidFill>
                  </a:tcPr>
                </a:tc>
                <a:tc rowSpan="3">
                  <a:txBody>
                    <a:bodyPr/>
                    <a:lstStyle/>
                    <a:p>
                      <a:endParaRPr lang="en-US"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3">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rowSpan="3">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r>
              <a:tr h="487680">
                <a:tc vMerge="1">
                  <a:txBody>
                    <a:bodyPr/>
                    <a:lstStyle/>
                    <a:p>
                      <a:endParaRPr lang="en-US"/>
                    </a:p>
                  </a:txBody>
                  <a:tcPr/>
                </a:tc>
                <a:tc>
                  <a:txBody>
                    <a:bodyPr/>
                    <a:lstStyle/>
                    <a:p>
                      <a:pPr marL="85725" indent="-85725">
                        <a:buFont typeface="Arial" pitchFamily="34" charset="0"/>
                        <a:buNone/>
                      </a:pPr>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43840">
                <a:tc vMerge="1">
                  <a:txBody>
                    <a:bodyPr/>
                    <a:lstStyle/>
                    <a:p>
                      <a:endParaRPr lang="en-US"/>
                    </a:p>
                  </a:txBody>
                  <a:tcPr/>
                </a:tc>
                <a:tc>
                  <a:txBody>
                    <a:bodyPr/>
                    <a:lstStyle/>
                    <a:p>
                      <a:endParaRPr lang="en-US" sz="8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34049">
                <a:tc rowSpan="2">
                  <a:txBody>
                    <a:bodyPr/>
                    <a:lstStyle/>
                    <a:p>
                      <a:pPr algn="ctr"/>
                      <a:endParaRPr lang="en-US" sz="1200" dirty="0"/>
                    </a:p>
                  </a:txBody>
                  <a:tcPr marL="0" marR="0" marT="0" marB="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r>
              <a:tr h="23404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pPr marL="85725" indent="-85725">
                        <a:buFont typeface="Arial" pitchFamily="34" charset="0"/>
                        <a:buChar char="•"/>
                      </a:pPr>
                      <a:r>
                        <a:rPr lang="en-US" sz="1200" dirty="0" smtClean="0"/>
                        <a:t>EC Closing Session</a:t>
                      </a:r>
                      <a:endParaRPr lang="en-US" sz="1200" dirty="0"/>
                    </a:p>
                  </a:txBody>
                  <a:tcPr marL="36000" marR="36000" marT="36000" marB="36000">
                    <a:solidFill>
                      <a:schemeClr val="bg2">
                        <a:lumMod val="75000"/>
                      </a:schemeClr>
                    </a:solidFill>
                  </a:tcPr>
                </a:tc>
              </a:tr>
              <a:tr h="936195">
                <a:tc>
                  <a:txBody>
                    <a:bodyPr/>
                    <a:lstStyle/>
                    <a:p>
                      <a:pPr algn="ctr"/>
                      <a:r>
                        <a:rPr lang="en-US" sz="1600" dirty="0" smtClean="0"/>
                        <a:t>13:30</a:t>
                      </a:r>
                    </a:p>
                    <a:p>
                      <a:pPr algn="ctr"/>
                      <a:endParaRPr lang="en-US" sz="1600" dirty="0" smtClean="0"/>
                    </a:p>
                    <a:p>
                      <a:pPr algn="ctr"/>
                      <a:endParaRPr lang="en-US" sz="1600" dirty="0" smtClean="0"/>
                    </a:p>
                    <a:p>
                      <a:pPr algn="ctr"/>
                      <a:r>
                        <a:rPr lang="en-US" sz="1600" dirty="0" smtClean="0"/>
                        <a:t>15:30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r>
                        <a:rPr lang="en-US" sz="1200" dirty="0"/>
                        <a:t>Opening </a:t>
                      </a:r>
                    </a:p>
                    <a:p>
                      <a:r>
                        <a:rPr lang="en-US" sz="1200" dirty="0"/>
                        <a:t>Reports</a:t>
                      </a:r>
                    </a:p>
                    <a:p>
                      <a:r>
                        <a:rPr lang="en-US" sz="1200" dirty="0"/>
                        <a:t>Techn. presentation</a:t>
                      </a:r>
                    </a:p>
                  </a:txBody>
                  <a:tcPr marL="36000" marR="36000" marT="36000" marB="36000">
                    <a:solidFill>
                      <a:schemeClr val="tx2">
                        <a:lumMod val="20000"/>
                        <a:lumOff val="80000"/>
                      </a:schemeClr>
                    </a:solidFill>
                  </a:tcPr>
                </a:tc>
                <a:tc>
                  <a:txBody>
                    <a:bodyPr/>
                    <a:lstStyle/>
                    <a:p>
                      <a:r>
                        <a:rPr lang="en-US" sz="1200" dirty="0"/>
                        <a:t>Comment resolution</a:t>
                      </a:r>
                    </a:p>
                    <a:p>
                      <a:r>
                        <a:rPr lang="en-US" sz="1200" dirty="0"/>
                        <a:t>Approval of revised PAR proposal</a:t>
                      </a:r>
                    </a:p>
                  </a:txBody>
                  <a:tcPr marL="36000" marR="36000" marT="36000" marB="36000">
                    <a:solidFill>
                      <a:schemeClr val="tx2">
                        <a:lumMod val="20000"/>
                        <a:lumOff val="80000"/>
                      </a:schemeClr>
                    </a:solidFill>
                  </a:tcPr>
                </a:tc>
                <a:tc>
                  <a:txBody>
                    <a:bodyPr/>
                    <a:lstStyle/>
                    <a:p>
                      <a:endParaRPr lang="en-US" sz="1200" dirty="0"/>
                    </a:p>
                  </a:txBody>
                  <a:tcPr marL="36000" marR="36000" marT="36000" marB="36000">
                    <a:solidFill>
                      <a:schemeClr val="bg1"/>
                    </a:solidFill>
                  </a:tcPr>
                </a:tc>
                <a:tc vMerge="1">
                  <a:txBody>
                    <a:bodyPr/>
                    <a:lstStyle/>
                    <a:p>
                      <a:pPr marL="85725" indent="-85725">
                        <a:buFont typeface="Arial" pitchFamily="34" charset="0"/>
                        <a:buChar char="•"/>
                      </a:pPr>
                      <a:endParaRPr lang="en-US" sz="1200" dirty="0"/>
                    </a:p>
                  </a:txBody>
                  <a:tcPr marL="36000" marR="36000" marT="36000" marB="36000">
                    <a:solidFill>
                      <a:schemeClr val="bg2">
                        <a:lumMod val="75000"/>
                      </a:schemeClr>
                    </a:solidFill>
                  </a:tcPr>
                </a:tc>
              </a:tr>
              <a:tr h="156032">
                <a:tc>
                  <a:txBody>
                    <a:bodyPr/>
                    <a:lstStyle/>
                    <a:p>
                      <a:pPr algn="ctr"/>
                      <a:endParaRPr lang="en-US" sz="4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936195">
                <a:tc>
                  <a:txBody>
                    <a:bodyPr/>
                    <a:lstStyle/>
                    <a:p>
                      <a:pPr algn="ctr"/>
                      <a:r>
                        <a:rPr lang="en-US" sz="1600" dirty="0" smtClean="0"/>
                        <a:t>16:00</a:t>
                      </a:r>
                    </a:p>
                    <a:p>
                      <a:pPr algn="ctr"/>
                      <a:endParaRPr lang="en-US" sz="1600" dirty="0" smtClean="0"/>
                    </a:p>
                    <a:p>
                      <a:pPr algn="ctr"/>
                      <a:endParaRPr lang="en-US" sz="1600" dirty="0" smtClean="0"/>
                    </a:p>
                    <a:p>
                      <a:pPr algn="ctr"/>
                      <a:r>
                        <a:rPr lang="en-US" sz="1600" dirty="0" smtClean="0"/>
                        <a:t>18:00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Char char="•"/>
                      </a:pPr>
                      <a:endParaRPr lang="en-US" sz="1400" dirty="0"/>
                    </a:p>
                  </a:txBody>
                  <a:tcPr marL="36000" marR="36000" marT="36000" marB="36000">
                    <a:solidFill>
                      <a:schemeClr val="bg1"/>
                    </a:solidFill>
                  </a:tcPr>
                </a:tc>
                <a:tc vMerge="1">
                  <a:txBody>
                    <a:bodyPr/>
                    <a:lstStyle/>
                    <a:p>
                      <a:pPr marL="85725" indent="-85725">
                        <a:buFont typeface="Arial" panose="020B0604020202020204" pitchFamily="34" charset="0"/>
                        <a:buChar char="•"/>
                      </a:pPr>
                      <a:endParaRPr lang="en-US" sz="1400" dirty="0"/>
                    </a:p>
                  </a:txBody>
                  <a:tcPr marL="36000" marR="36000" marT="36000" marB="36000">
                    <a:solidFill>
                      <a:schemeClr val="bg2">
                        <a:lumMod val="75000"/>
                      </a:schemeClr>
                    </a:solidFill>
                  </a:tcPr>
                </a:tc>
              </a:tr>
            </a:tbl>
          </a:graphicData>
        </a:graphic>
      </p:graphicFrame>
    </p:spTree>
    <p:extLst>
      <p:ext uri="{BB962C8B-B14F-4D97-AF65-F5344CB8AC3E}">
        <p14:creationId xmlns:p14="http://schemas.microsoft.com/office/powerpoint/2010/main" val="1688770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fontScale="77500" lnSpcReduction="20000"/>
          </a:bodyPr>
          <a:lstStyle/>
          <a:p>
            <a:r>
              <a:rPr lang="en-US" dirty="0"/>
              <a:t>Reports</a:t>
            </a:r>
          </a:p>
          <a:p>
            <a:pPr lvl="1"/>
            <a:r>
              <a:rPr lang="en-US" dirty="0">
                <a:hlinkClick r:id="rId2"/>
              </a:rPr>
              <a:t>https://mentor.ieee.org/omniran/dcn/13/omniran-13-0090-00-ecsg-nov2013-opening-report-to-8021.pptx</a:t>
            </a:r>
            <a:endParaRPr lang="en-US" dirty="0"/>
          </a:p>
          <a:p>
            <a:pPr lvl="2"/>
            <a:r>
              <a:rPr lang="en-US" dirty="0"/>
              <a:t>To introduce OmniRAN to University Outreach participants chair went through complete slideset comprising also slides presented to EC and contained for reporting in this slide deck.</a:t>
            </a:r>
          </a:p>
          <a:p>
            <a:pPr lvl="1"/>
            <a:r>
              <a:rPr lang="en-US" dirty="0">
                <a:hlinkClick r:id="rId3"/>
              </a:rPr>
              <a:t>https://mentor.ieee.org/omniran/dcn/13/omniran-13-0089-00-ecsg-nov2013-ec-opening-report.pptx</a:t>
            </a:r>
            <a:endParaRPr lang="en-US" dirty="0"/>
          </a:p>
          <a:p>
            <a:pPr lvl="2"/>
            <a:r>
              <a:rPr lang="en-US" dirty="0"/>
              <a:t>Short presentation to show content of report</a:t>
            </a:r>
          </a:p>
          <a:p>
            <a:pPr lvl="2"/>
            <a:r>
              <a:rPr lang="en-US" dirty="0"/>
              <a:t>Following reporting slides were skipped as already presented.</a:t>
            </a:r>
          </a:p>
          <a:p>
            <a:pPr lvl="1"/>
            <a:r>
              <a:rPr lang="en-US" dirty="0"/>
              <a:t>Paul Congdon gave verbal report about OmniRAN related activities in ONF</a:t>
            </a:r>
          </a:p>
          <a:p>
            <a:pPr lvl="1"/>
            <a:r>
              <a:rPr lang="en-US" dirty="0"/>
              <a:t>Juan Carlos gave short verbal report about OmniRAN related discussions in the previous IETF meeting.</a:t>
            </a:r>
          </a:p>
          <a:p>
            <a:pPr lvl="1"/>
            <a:endParaRPr lang="en-US" dirty="0"/>
          </a:p>
        </p:txBody>
      </p:sp>
    </p:spTree>
    <p:extLst>
      <p:ext uri="{BB962C8B-B14F-4D97-AF65-F5344CB8AC3E}">
        <p14:creationId xmlns:p14="http://schemas.microsoft.com/office/powerpoint/2010/main" val="1308775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 SG </a:t>
            </a:r>
            <a:br>
              <a:rPr lang="en-US"/>
            </a:br>
            <a:r>
              <a:rPr lang="en-US"/>
              <a:t>Current Status and Objectives</a:t>
            </a:r>
          </a:p>
        </p:txBody>
      </p:sp>
      <p:sp>
        <p:nvSpPr>
          <p:cNvPr id="3" name="Content Placeholder 2"/>
          <p:cNvSpPr>
            <a:spLocks noGrp="1"/>
          </p:cNvSpPr>
          <p:nvPr>
            <p:ph idx="1"/>
          </p:nvPr>
        </p:nvSpPr>
        <p:spPr/>
        <p:txBody>
          <a:bodyPr>
            <a:normAutofit fontScale="62500" lnSpcReduction="20000"/>
          </a:bodyPr>
          <a:lstStyle/>
          <a:p>
            <a:r>
              <a:rPr lang="en-US"/>
              <a:t>OmniRAN EC SG submitted PAR proposal on ‘Recommended Practice for Network Reference Model and Functional Description of IEEE 802 Access Network’ on October 10</a:t>
            </a:r>
            <a:r>
              <a:rPr lang="en-US" baseline="30000"/>
              <a:t>th</a:t>
            </a:r>
            <a:r>
              <a:rPr lang="en-US"/>
              <a:t> for consideration in the November plenary meeting</a:t>
            </a:r>
          </a:p>
          <a:p>
            <a:pPr lvl="1"/>
            <a:r>
              <a:rPr lang="en-US">
                <a:hlinkClick r:id="rId2"/>
              </a:rPr>
              <a:t>https://mentor.ieee.org/omniran/dcn/13/omniran-13-0086-00-ecsg-proposed-par-and-5c.docx</a:t>
            </a:r>
            <a:endParaRPr lang="en-US"/>
          </a:p>
          <a:p>
            <a:pPr lvl="1"/>
            <a:r>
              <a:rPr lang="en-US"/>
              <a:t>More information on the following slides</a:t>
            </a:r>
          </a:p>
          <a:p>
            <a:r>
              <a:rPr lang="en-US"/>
              <a:t>It is proposed to run the project within 802.1 WG</a:t>
            </a:r>
          </a:p>
          <a:p>
            <a:pPr lvl="1"/>
            <a:r>
              <a:rPr lang="en-US"/>
              <a:t>No conclusion yet, how this would/should work within 802.1 WG</a:t>
            </a:r>
          </a:p>
          <a:p>
            <a:pPr lvl="1"/>
            <a:r>
              <a:rPr lang="en-US"/>
              <a:t>Technical discussions took place between OmniRAN EC SG and 802.1 (Security TG) in the September interim</a:t>
            </a:r>
          </a:p>
          <a:p>
            <a:r>
              <a:rPr lang="en-US"/>
              <a:t>OmniRAN EC SG will review comments on PAR proposal and will submit final proposal for the EC closing plenary.</a:t>
            </a:r>
          </a:p>
          <a:p>
            <a:r>
              <a:rPr lang="en-US"/>
              <a:t>Organizational arrangements of running the project in 802.1 will be discussed during the week (and in the EC workshop on Saturday)</a:t>
            </a:r>
          </a:p>
        </p:txBody>
      </p:sp>
    </p:spTree>
    <p:extLst>
      <p:ext uri="{BB962C8B-B14F-4D97-AF65-F5344CB8AC3E}">
        <p14:creationId xmlns:p14="http://schemas.microsoft.com/office/powerpoint/2010/main" val="330061263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1" name="Straight Connector 140"/>
          <p:cNvCxnSpPr/>
          <p:nvPr/>
        </p:nvCxnSpPr>
        <p:spPr bwMode="auto">
          <a:xfrm>
            <a:off x="4842030" y="2805280"/>
            <a:ext cx="409545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2" name="Straight Connector 141"/>
          <p:cNvCxnSpPr/>
          <p:nvPr/>
        </p:nvCxnSpPr>
        <p:spPr bwMode="auto">
          <a:xfrm>
            <a:off x="4842030" y="3017605"/>
            <a:ext cx="4095455"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 name="Title 1"/>
          <p:cNvSpPr>
            <a:spLocks noGrp="1"/>
          </p:cNvSpPr>
          <p:nvPr>
            <p:ph type="title"/>
          </p:nvPr>
        </p:nvSpPr>
        <p:spPr/>
        <p:txBody>
          <a:bodyPr/>
          <a:lstStyle/>
          <a:p>
            <a:r>
              <a:rPr lang="en-US" dirty="0" smtClean="0"/>
              <a:t>OmniRAN EC SG</a:t>
            </a:r>
            <a:br>
              <a:rPr lang="en-US" dirty="0" smtClean="0"/>
            </a:br>
            <a:r>
              <a:rPr lang="en-US" dirty="0" smtClean="0"/>
              <a:t>Timeline</a:t>
            </a:r>
            <a:endParaRPr lang="en-US" dirty="0"/>
          </a:p>
        </p:txBody>
      </p:sp>
      <p:cxnSp>
        <p:nvCxnSpPr>
          <p:cNvPr id="6" name="Straight Arrow Connector 5"/>
          <p:cNvCxnSpPr/>
          <p:nvPr/>
        </p:nvCxnSpPr>
        <p:spPr bwMode="auto">
          <a:xfrm>
            <a:off x="457200" y="5987534"/>
            <a:ext cx="85344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 name="Straight Connector 8"/>
          <p:cNvCxnSpPr/>
          <p:nvPr/>
        </p:nvCxnSpPr>
        <p:spPr bwMode="auto">
          <a:xfrm>
            <a:off x="1691680"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4" name="TextBox 23"/>
          <p:cNvSpPr txBox="1"/>
          <p:nvPr/>
        </p:nvSpPr>
        <p:spPr>
          <a:xfrm>
            <a:off x="457200" y="5606534"/>
            <a:ext cx="862416" cy="184666"/>
          </a:xfrm>
          <a:prstGeom prst="rect">
            <a:avLst/>
          </a:prstGeom>
          <a:noFill/>
        </p:spPr>
        <p:txBody>
          <a:bodyPr wrap="none" lIns="0" tIns="0" rIns="0" bIns="0" rtlCol="0">
            <a:spAutoFit/>
          </a:bodyPr>
          <a:lstStyle/>
          <a:p>
            <a:r>
              <a:rPr lang="en-US" dirty="0" smtClean="0">
                <a:latin typeface="+mn-lt"/>
              </a:rPr>
              <a:t>F2F meeting</a:t>
            </a:r>
            <a:endParaRPr lang="en-US" dirty="0">
              <a:latin typeface="+mn-lt"/>
            </a:endParaRPr>
          </a:p>
        </p:txBody>
      </p:sp>
      <p:sp>
        <p:nvSpPr>
          <p:cNvPr id="25" name="TextBox 24"/>
          <p:cNvSpPr txBox="1"/>
          <p:nvPr/>
        </p:nvSpPr>
        <p:spPr>
          <a:xfrm>
            <a:off x="457200" y="5301734"/>
            <a:ext cx="629981" cy="184666"/>
          </a:xfrm>
          <a:prstGeom prst="rect">
            <a:avLst/>
          </a:prstGeom>
          <a:noFill/>
        </p:spPr>
        <p:txBody>
          <a:bodyPr wrap="none" lIns="0" tIns="0" rIns="0" bIns="0" rtlCol="0">
            <a:spAutoFit/>
          </a:bodyPr>
          <a:lstStyle/>
          <a:p>
            <a:r>
              <a:rPr lang="en-US" dirty="0" smtClean="0">
                <a:latin typeface="+mn-lt"/>
              </a:rPr>
              <a:t>Conf Call</a:t>
            </a:r>
            <a:endParaRPr lang="en-US" dirty="0">
              <a:latin typeface="+mn-lt"/>
            </a:endParaRPr>
          </a:p>
        </p:txBody>
      </p:sp>
      <p:sp>
        <p:nvSpPr>
          <p:cNvPr id="17" name="TextBox 16"/>
          <p:cNvSpPr txBox="1"/>
          <p:nvPr/>
        </p:nvSpPr>
        <p:spPr>
          <a:xfrm>
            <a:off x="1961710" y="5987534"/>
            <a:ext cx="149922" cy="184666"/>
          </a:xfrm>
          <a:prstGeom prst="rect">
            <a:avLst/>
          </a:prstGeom>
          <a:noFill/>
        </p:spPr>
        <p:txBody>
          <a:bodyPr wrap="none" lIns="0" tIns="0" rIns="0" bIns="0" rtlCol="0">
            <a:spAutoFit/>
          </a:bodyPr>
          <a:lstStyle/>
          <a:p>
            <a:pPr algn="ctr"/>
            <a:r>
              <a:rPr lang="en-US" dirty="0" smtClean="0">
                <a:latin typeface="+mn-lt"/>
              </a:rPr>
              <a:t>Jan</a:t>
            </a:r>
            <a:endParaRPr lang="en-US" dirty="0">
              <a:latin typeface="+mn-lt"/>
            </a:endParaRPr>
          </a:p>
        </p:txBody>
      </p:sp>
      <p:sp>
        <p:nvSpPr>
          <p:cNvPr id="18" name="TextBox 17"/>
          <p:cNvSpPr txBox="1"/>
          <p:nvPr/>
        </p:nvSpPr>
        <p:spPr>
          <a:xfrm>
            <a:off x="2611168" y="5987534"/>
            <a:ext cx="160632" cy="184666"/>
          </a:xfrm>
          <a:prstGeom prst="rect">
            <a:avLst/>
          </a:prstGeom>
          <a:noFill/>
        </p:spPr>
        <p:txBody>
          <a:bodyPr wrap="none" lIns="0" tIns="0" rIns="0" bIns="0" rtlCol="0">
            <a:spAutoFit/>
          </a:bodyPr>
          <a:lstStyle/>
          <a:p>
            <a:pPr algn="ctr"/>
            <a:r>
              <a:rPr lang="en-US" dirty="0" smtClean="0">
                <a:latin typeface="+mn-lt"/>
              </a:rPr>
              <a:t>Feb</a:t>
            </a:r>
            <a:endParaRPr lang="en-US" dirty="0">
              <a:latin typeface="+mn-lt"/>
            </a:endParaRPr>
          </a:p>
        </p:txBody>
      </p:sp>
      <p:sp>
        <p:nvSpPr>
          <p:cNvPr id="19" name="TextBox 18"/>
          <p:cNvSpPr txBox="1"/>
          <p:nvPr/>
        </p:nvSpPr>
        <p:spPr>
          <a:xfrm>
            <a:off x="3286243" y="5987534"/>
            <a:ext cx="160632" cy="184666"/>
          </a:xfrm>
          <a:prstGeom prst="rect">
            <a:avLst/>
          </a:prstGeom>
          <a:noFill/>
        </p:spPr>
        <p:txBody>
          <a:bodyPr wrap="none" lIns="0" tIns="0" rIns="0" bIns="0" rtlCol="0">
            <a:spAutoFit/>
          </a:bodyPr>
          <a:lstStyle/>
          <a:p>
            <a:pPr algn="ctr"/>
            <a:r>
              <a:rPr lang="en-US" dirty="0" smtClean="0">
                <a:latin typeface="+mn-lt"/>
              </a:rPr>
              <a:t>Mar</a:t>
            </a:r>
            <a:endParaRPr lang="en-US" dirty="0">
              <a:latin typeface="+mn-lt"/>
            </a:endParaRPr>
          </a:p>
        </p:txBody>
      </p:sp>
      <p:sp>
        <p:nvSpPr>
          <p:cNvPr id="20" name="TextBox 19"/>
          <p:cNvSpPr txBox="1"/>
          <p:nvPr/>
        </p:nvSpPr>
        <p:spPr>
          <a:xfrm>
            <a:off x="3986935" y="5987534"/>
            <a:ext cx="145055" cy="184666"/>
          </a:xfrm>
          <a:prstGeom prst="rect">
            <a:avLst/>
          </a:prstGeom>
          <a:noFill/>
        </p:spPr>
        <p:txBody>
          <a:bodyPr wrap="none" lIns="0" tIns="0" rIns="0" bIns="0" rtlCol="0">
            <a:spAutoFit/>
          </a:bodyPr>
          <a:lstStyle/>
          <a:p>
            <a:pPr algn="ctr"/>
            <a:r>
              <a:rPr lang="en-US" dirty="0" smtClean="0">
                <a:latin typeface="+mn-lt"/>
              </a:rPr>
              <a:t>Apr</a:t>
            </a:r>
            <a:endParaRPr lang="en-US" dirty="0">
              <a:latin typeface="+mn-lt"/>
            </a:endParaRPr>
          </a:p>
        </p:txBody>
      </p:sp>
      <p:sp>
        <p:nvSpPr>
          <p:cNvPr id="21" name="TextBox 20"/>
          <p:cNvSpPr txBox="1"/>
          <p:nvPr/>
        </p:nvSpPr>
        <p:spPr>
          <a:xfrm>
            <a:off x="4665822" y="5987534"/>
            <a:ext cx="176208" cy="184666"/>
          </a:xfrm>
          <a:prstGeom prst="rect">
            <a:avLst/>
          </a:prstGeom>
          <a:noFill/>
        </p:spPr>
        <p:txBody>
          <a:bodyPr wrap="none" lIns="0" tIns="0" rIns="0" bIns="0" rtlCol="0">
            <a:spAutoFit/>
          </a:bodyPr>
          <a:lstStyle/>
          <a:p>
            <a:pPr algn="ctr"/>
            <a:r>
              <a:rPr lang="en-US" dirty="0" smtClean="0">
                <a:latin typeface="+mn-lt"/>
              </a:rPr>
              <a:t>May</a:t>
            </a:r>
            <a:endParaRPr lang="en-US" dirty="0">
              <a:latin typeface="+mn-lt"/>
            </a:endParaRPr>
          </a:p>
        </p:txBody>
      </p:sp>
      <p:sp>
        <p:nvSpPr>
          <p:cNvPr id="22" name="TextBox 21"/>
          <p:cNvSpPr txBox="1"/>
          <p:nvPr/>
        </p:nvSpPr>
        <p:spPr>
          <a:xfrm>
            <a:off x="5337085" y="5987534"/>
            <a:ext cx="149922" cy="184666"/>
          </a:xfrm>
          <a:prstGeom prst="rect">
            <a:avLst/>
          </a:prstGeom>
          <a:noFill/>
        </p:spPr>
        <p:txBody>
          <a:bodyPr wrap="none" lIns="0" tIns="0" rIns="0" bIns="0" rtlCol="0">
            <a:spAutoFit/>
          </a:bodyPr>
          <a:lstStyle/>
          <a:p>
            <a:pPr algn="ctr"/>
            <a:r>
              <a:rPr lang="en-US" dirty="0" smtClean="0">
                <a:latin typeface="+mn-lt"/>
              </a:rPr>
              <a:t>Jun</a:t>
            </a:r>
            <a:endParaRPr lang="en-US" dirty="0">
              <a:latin typeface="+mn-lt"/>
            </a:endParaRPr>
          </a:p>
        </p:txBody>
      </p:sp>
      <p:sp>
        <p:nvSpPr>
          <p:cNvPr id="23" name="TextBox 22"/>
          <p:cNvSpPr txBox="1"/>
          <p:nvPr/>
        </p:nvSpPr>
        <p:spPr>
          <a:xfrm>
            <a:off x="6073410" y="5987534"/>
            <a:ext cx="118770" cy="184666"/>
          </a:xfrm>
          <a:prstGeom prst="rect">
            <a:avLst/>
          </a:prstGeom>
          <a:noFill/>
        </p:spPr>
        <p:txBody>
          <a:bodyPr wrap="none" lIns="0" tIns="0" rIns="0" bIns="0" rtlCol="0">
            <a:spAutoFit/>
          </a:bodyPr>
          <a:lstStyle/>
          <a:p>
            <a:pPr algn="ctr"/>
            <a:r>
              <a:rPr lang="en-US" dirty="0" smtClean="0">
                <a:latin typeface="+mn-lt"/>
              </a:rPr>
              <a:t>Jul</a:t>
            </a:r>
            <a:endParaRPr lang="en-US" dirty="0">
              <a:latin typeface="+mn-lt"/>
            </a:endParaRPr>
          </a:p>
        </p:txBody>
      </p:sp>
      <p:sp>
        <p:nvSpPr>
          <p:cNvPr id="26" name="TextBox 25"/>
          <p:cNvSpPr txBox="1"/>
          <p:nvPr/>
        </p:nvSpPr>
        <p:spPr>
          <a:xfrm>
            <a:off x="1961710" y="5606534"/>
            <a:ext cx="185109"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40" name="TextBox 39"/>
          <p:cNvSpPr txBox="1"/>
          <p:nvPr/>
        </p:nvSpPr>
        <p:spPr>
          <a:xfrm>
            <a:off x="1961710" y="1538790"/>
            <a:ext cx="185109" cy="225024"/>
          </a:xfrm>
          <a:prstGeom prst="rect">
            <a:avLst/>
          </a:prstGeom>
          <a:solidFill>
            <a:srgbClr val="0070C0"/>
          </a:solidFill>
        </p:spPr>
        <p:txBody>
          <a:bodyPr wrap="none" lIns="0" tIns="0" rIns="0" bIns="0" rtlCol="0">
            <a:noAutofit/>
          </a:bodyPr>
          <a:lstStyle/>
          <a:p>
            <a:endParaRPr lang="en-US" dirty="0">
              <a:latin typeface="+mn-lt"/>
            </a:endParaRPr>
          </a:p>
        </p:txBody>
      </p:sp>
      <p:sp>
        <p:nvSpPr>
          <p:cNvPr id="50" name="TextBox 49"/>
          <p:cNvSpPr txBox="1"/>
          <p:nvPr/>
        </p:nvSpPr>
        <p:spPr>
          <a:xfrm>
            <a:off x="3491880" y="2798930"/>
            <a:ext cx="2700300"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51" name="TextBox 50"/>
          <p:cNvSpPr txBox="1"/>
          <p:nvPr/>
        </p:nvSpPr>
        <p:spPr>
          <a:xfrm>
            <a:off x="5472100" y="3113965"/>
            <a:ext cx="720079"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52" name="TextBox 51"/>
          <p:cNvSpPr txBox="1"/>
          <p:nvPr/>
        </p:nvSpPr>
        <p:spPr>
          <a:xfrm>
            <a:off x="6012160" y="3744035"/>
            <a:ext cx="185109" cy="225025"/>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5" name="Straight Connector 4"/>
          <p:cNvCxnSpPr/>
          <p:nvPr/>
        </p:nvCxnSpPr>
        <p:spPr bwMode="auto">
          <a:xfrm>
            <a:off x="6192180" y="1763815"/>
            <a:ext cx="0" cy="4050450"/>
          </a:xfrm>
          <a:prstGeom prst="line">
            <a:avLst/>
          </a:prstGeom>
          <a:solidFill>
            <a:schemeClr val="accent1"/>
          </a:solidFill>
          <a:ln w="12700" cap="flat" cmpd="sng" algn="ctr">
            <a:solidFill>
              <a:schemeClr val="tx1"/>
            </a:solidFill>
            <a:prstDash val="lgDash"/>
            <a:round/>
            <a:headEnd type="none" w="sm" len="sm"/>
            <a:tailEnd type="none" w="sm" len="sm"/>
          </a:ln>
          <a:effectLst/>
        </p:spPr>
      </p:cxnSp>
      <p:sp>
        <p:nvSpPr>
          <p:cNvPr id="7" name="TextBox 6"/>
          <p:cNvSpPr txBox="1"/>
          <p:nvPr/>
        </p:nvSpPr>
        <p:spPr>
          <a:xfrm>
            <a:off x="6218967" y="1493785"/>
            <a:ext cx="558278" cy="261610"/>
          </a:xfrm>
          <a:prstGeom prst="rect">
            <a:avLst/>
          </a:prstGeom>
          <a:noFill/>
        </p:spPr>
        <p:txBody>
          <a:bodyPr wrap="none" rtlCol="0">
            <a:spAutoFit/>
          </a:bodyPr>
          <a:lstStyle/>
          <a:p>
            <a:r>
              <a:rPr lang="en-US" sz="1100">
                <a:latin typeface="+mn-lt"/>
              </a:rPr>
              <a:t>Aug’7</a:t>
            </a:r>
          </a:p>
        </p:txBody>
      </p:sp>
      <p:cxnSp>
        <p:nvCxnSpPr>
          <p:cNvPr id="61" name="Straight Connector 60"/>
          <p:cNvCxnSpPr/>
          <p:nvPr/>
        </p:nvCxnSpPr>
        <p:spPr bwMode="auto">
          <a:xfrm>
            <a:off x="2906815" y="176543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3" name="TextBox 62"/>
          <p:cNvSpPr txBox="1"/>
          <p:nvPr/>
        </p:nvSpPr>
        <p:spPr>
          <a:xfrm>
            <a:off x="4707015" y="3429000"/>
            <a:ext cx="1504247" cy="225025"/>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65" name="Straight Connector 64"/>
          <p:cNvCxnSpPr/>
          <p:nvPr/>
        </p:nvCxnSpPr>
        <p:spPr bwMode="auto">
          <a:xfrm>
            <a:off x="3941930" y="176543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6" name="TextBox 65"/>
          <p:cNvSpPr txBox="1"/>
          <p:nvPr/>
        </p:nvSpPr>
        <p:spPr>
          <a:xfrm>
            <a:off x="3627688" y="1447800"/>
            <a:ext cx="364399" cy="261610"/>
          </a:xfrm>
          <a:prstGeom prst="rect">
            <a:avLst/>
          </a:prstGeom>
          <a:noFill/>
        </p:spPr>
        <p:txBody>
          <a:bodyPr wrap="none" rtlCol="0">
            <a:spAutoFit/>
          </a:bodyPr>
          <a:lstStyle/>
          <a:p>
            <a:r>
              <a:rPr lang="en-US" sz="1100">
                <a:latin typeface="+mn-lt"/>
              </a:rPr>
              <a:t>Apr’11</a:t>
            </a:r>
          </a:p>
        </p:txBody>
      </p:sp>
      <p:sp>
        <p:nvSpPr>
          <p:cNvPr id="67" name="TextBox 66"/>
          <p:cNvSpPr txBox="1"/>
          <p:nvPr/>
        </p:nvSpPr>
        <p:spPr>
          <a:xfrm>
            <a:off x="4136736" y="1447800"/>
            <a:ext cx="340673" cy="261610"/>
          </a:xfrm>
          <a:prstGeom prst="rect">
            <a:avLst/>
          </a:prstGeom>
          <a:noFill/>
        </p:spPr>
        <p:txBody>
          <a:bodyPr wrap="none" rtlCol="0">
            <a:spAutoFit/>
          </a:bodyPr>
          <a:lstStyle/>
          <a:p>
            <a:r>
              <a:rPr lang="en-US" sz="1100">
                <a:latin typeface="+mn-lt"/>
              </a:rPr>
              <a:t>May’2</a:t>
            </a:r>
          </a:p>
        </p:txBody>
      </p:sp>
      <p:cxnSp>
        <p:nvCxnSpPr>
          <p:cNvPr id="70" name="Straight Connector 69"/>
          <p:cNvCxnSpPr/>
          <p:nvPr/>
        </p:nvCxnSpPr>
        <p:spPr bwMode="auto">
          <a:xfrm>
            <a:off x="5562110" y="1763815"/>
            <a:ext cx="0" cy="3735415"/>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1" name="TextBox 70"/>
          <p:cNvSpPr txBox="1"/>
          <p:nvPr/>
        </p:nvSpPr>
        <p:spPr>
          <a:xfrm>
            <a:off x="5287520" y="1493785"/>
            <a:ext cx="364600" cy="261610"/>
          </a:xfrm>
          <a:prstGeom prst="rect">
            <a:avLst/>
          </a:prstGeom>
          <a:noFill/>
        </p:spPr>
        <p:txBody>
          <a:bodyPr wrap="none" rtlCol="0">
            <a:spAutoFit/>
          </a:bodyPr>
          <a:lstStyle/>
          <a:p>
            <a:r>
              <a:rPr lang="en-US" sz="1100">
                <a:latin typeface="+mn-lt"/>
              </a:rPr>
              <a:t>Jun’20</a:t>
            </a:r>
          </a:p>
        </p:txBody>
      </p:sp>
      <p:cxnSp>
        <p:nvCxnSpPr>
          <p:cNvPr id="88" name="Straight Connector 87"/>
          <p:cNvCxnSpPr/>
          <p:nvPr/>
        </p:nvCxnSpPr>
        <p:spPr bwMode="auto">
          <a:xfrm>
            <a:off x="2366755"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9" name="Straight Connector 88"/>
          <p:cNvCxnSpPr/>
          <p:nvPr/>
        </p:nvCxnSpPr>
        <p:spPr bwMode="auto">
          <a:xfrm>
            <a:off x="3041830"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0" name="Straight Connector 89"/>
          <p:cNvCxnSpPr/>
          <p:nvPr/>
        </p:nvCxnSpPr>
        <p:spPr bwMode="auto">
          <a:xfrm>
            <a:off x="3716905"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1" name="Straight Connector 90"/>
          <p:cNvCxnSpPr/>
          <p:nvPr/>
        </p:nvCxnSpPr>
        <p:spPr bwMode="auto">
          <a:xfrm>
            <a:off x="4391980"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2" name="Straight Connector 91"/>
          <p:cNvCxnSpPr/>
          <p:nvPr/>
        </p:nvCxnSpPr>
        <p:spPr bwMode="auto">
          <a:xfrm>
            <a:off x="5067055"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3" name="Straight Connector 92"/>
          <p:cNvCxnSpPr/>
          <p:nvPr/>
        </p:nvCxnSpPr>
        <p:spPr bwMode="auto">
          <a:xfrm>
            <a:off x="5742130"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4" name="Straight Connector 93"/>
          <p:cNvCxnSpPr/>
          <p:nvPr/>
        </p:nvCxnSpPr>
        <p:spPr bwMode="auto">
          <a:xfrm>
            <a:off x="6417205"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5" name="Straight Connector 94"/>
          <p:cNvCxnSpPr/>
          <p:nvPr/>
        </p:nvCxnSpPr>
        <p:spPr bwMode="auto">
          <a:xfrm>
            <a:off x="7092280"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Straight Connector 95"/>
          <p:cNvCxnSpPr/>
          <p:nvPr/>
        </p:nvCxnSpPr>
        <p:spPr bwMode="auto">
          <a:xfrm>
            <a:off x="7767355"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7" name="Straight Connector 96"/>
          <p:cNvCxnSpPr/>
          <p:nvPr/>
        </p:nvCxnSpPr>
        <p:spPr bwMode="auto">
          <a:xfrm>
            <a:off x="8442430"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8" name="TextBox 97"/>
          <p:cNvSpPr txBox="1"/>
          <p:nvPr/>
        </p:nvSpPr>
        <p:spPr>
          <a:xfrm>
            <a:off x="6619547" y="5994285"/>
            <a:ext cx="286637" cy="184666"/>
          </a:xfrm>
          <a:prstGeom prst="rect">
            <a:avLst/>
          </a:prstGeom>
          <a:noFill/>
        </p:spPr>
        <p:txBody>
          <a:bodyPr wrap="none" lIns="0" tIns="0" rIns="0" bIns="0" rtlCol="0">
            <a:spAutoFit/>
          </a:bodyPr>
          <a:lstStyle/>
          <a:p>
            <a:pPr algn="ctr"/>
            <a:r>
              <a:rPr lang="en-US" dirty="0">
                <a:latin typeface="+mn-lt"/>
              </a:rPr>
              <a:t>Aug</a:t>
            </a:r>
          </a:p>
        </p:txBody>
      </p:sp>
      <p:sp>
        <p:nvSpPr>
          <p:cNvPr id="99" name="TextBox 98"/>
          <p:cNvSpPr txBox="1"/>
          <p:nvPr/>
        </p:nvSpPr>
        <p:spPr>
          <a:xfrm>
            <a:off x="7301034" y="6001036"/>
            <a:ext cx="273813" cy="184666"/>
          </a:xfrm>
          <a:prstGeom prst="rect">
            <a:avLst/>
          </a:prstGeom>
          <a:noFill/>
        </p:spPr>
        <p:txBody>
          <a:bodyPr wrap="none" lIns="0" tIns="0" rIns="0" bIns="0" rtlCol="0">
            <a:spAutoFit/>
          </a:bodyPr>
          <a:lstStyle/>
          <a:p>
            <a:pPr algn="ctr"/>
            <a:r>
              <a:rPr lang="en-US" dirty="0">
                <a:latin typeface="+mn-lt"/>
              </a:rPr>
              <a:t>Sep</a:t>
            </a:r>
          </a:p>
        </p:txBody>
      </p:sp>
      <p:sp>
        <p:nvSpPr>
          <p:cNvPr id="100" name="TextBox 99"/>
          <p:cNvSpPr txBox="1"/>
          <p:nvPr/>
        </p:nvSpPr>
        <p:spPr>
          <a:xfrm>
            <a:off x="7993317" y="6007787"/>
            <a:ext cx="239398" cy="184666"/>
          </a:xfrm>
          <a:prstGeom prst="rect">
            <a:avLst/>
          </a:prstGeom>
          <a:noFill/>
        </p:spPr>
        <p:txBody>
          <a:bodyPr wrap="none" lIns="0" tIns="0" rIns="0" bIns="0" rtlCol="0">
            <a:spAutoFit/>
          </a:bodyPr>
          <a:lstStyle/>
          <a:p>
            <a:pPr algn="ctr"/>
            <a:r>
              <a:rPr lang="en-US" dirty="0">
                <a:latin typeface="+mn-lt"/>
              </a:rPr>
              <a:t>Oct</a:t>
            </a:r>
          </a:p>
        </p:txBody>
      </p:sp>
      <p:sp>
        <p:nvSpPr>
          <p:cNvPr id="103" name="TextBox 102"/>
          <p:cNvSpPr txBox="1"/>
          <p:nvPr/>
        </p:nvSpPr>
        <p:spPr>
          <a:xfrm>
            <a:off x="8622450" y="5634245"/>
            <a:ext cx="185109"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cxnSp>
        <p:nvCxnSpPr>
          <p:cNvPr id="113" name="Straight Connector 112"/>
          <p:cNvCxnSpPr/>
          <p:nvPr/>
        </p:nvCxnSpPr>
        <p:spPr bwMode="auto">
          <a:xfrm>
            <a:off x="6507215" y="1763815"/>
            <a:ext cx="0" cy="3735415"/>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115" name="Straight Connector 114"/>
          <p:cNvCxnSpPr/>
          <p:nvPr/>
        </p:nvCxnSpPr>
        <p:spPr bwMode="auto">
          <a:xfrm>
            <a:off x="7722350" y="1763815"/>
            <a:ext cx="0" cy="3735415"/>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116" name="Straight Connector 115"/>
          <p:cNvCxnSpPr/>
          <p:nvPr/>
        </p:nvCxnSpPr>
        <p:spPr bwMode="auto">
          <a:xfrm>
            <a:off x="7857365" y="1763815"/>
            <a:ext cx="0" cy="3735415"/>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117" name="Straight Connector 116"/>
          <p:cNvCxnSpPr/>
          <p:nvPr/>
        </p:nvCxnSpPr>
        <p:spPr bwMode="auto">
          <a:xfrm>
            <a:off x="7992380" y="1763815"/>
            <a:ext cx="0" cy="3735415"/>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118" name="Straight Connector 117"/>
          <p:cNvCxnSpPr/>
          <p:nvPr/>
        </p:nvCxnSpPr>
        <p:spPr bwMode="auto">
          <a:xfrm>
            <a:off x="4436985" y="1763815"/>
            <a:ext cx="0" cy="3735415"/>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119" name="Straight Connector 118"/>
          <p:cNvCxnSpPr/>
          <p:nvPr/>
        </p:nvCxnSpPr>
        <p:spPr bwMode="auto">
          <a:xfrm>
            <a:off x="7182290" y="1763815"/>
            <a:ext cx="0" cy="4050450"/>
          </a:xfrm>
          <a:prstGeom prst="line">
            <a:avLst/>
          </a:prstGeom>
          <a:solidFill>
            <a:schemeClr val="accent1"/>
          </a:solidFill>
          <a:ln w="12700" cap="flat" cmpd="sng" algn="ctr">
            <a:solidFill>
              <a:schemeClr val="tx1"/>
            </a:solidFill>
            <a:prstDash val="lgDash"/>
            <a:round/>
            <a:headEnd type="none" w="sm" len="sm"/>
            <a:tailEnd type="none" w="sm" len="sm"/>
          </a:ln>
          <a:effectLst/>
        </p:spPr>
      </p:cxnSp>
      <p:cxnSp>
        <p:nvCxnSpPr>
          <p:cNvPr id="120" name="Straight Connector 119"/>
          <p:cNvCxnSpPr/>
          <p:nvPr/>
        </p:nvCxnSpPr>
        <p:spPr bwMode="auto">
          <a:xfrm>
            <a:off x="7452320" y="1763815"/>
            <a:ext cx="0" cy="4050450"/>
          </a:xfrm>
          <a:prstGeom prst="line">
            <a:avLst/>
          </a:prstGeom>
          <a:solidFill>
            <a:schemeClr val="accent1"/>
          </a:solidFill>
          <a:ln w="12700" cap="flat" cmpd="sng" algn="ctr">
            <a:solidFill>
              <a:schemeClr val="tx1"/>
            </a:solidFill>
            <a:prstDash val="lgDash"/>
            <a:round/>
            <a:headEnd type="none" w="sm" len="sm"/>
            <a:tailEnd type="none" w="sm" len="sm"/>
          </a:ln>
          <a:effectLst/>
        </p:spPr>
      </p:cxnSp>
      <p:sp>
        <p:nvSpPr>
          <p:cNvPr id="121" name="TextBox 120"/>
          <p:cNvSpPr txBox="1"/>
          <p:nvPr/>
        </p:nvSpPr>
        <p:spPr>
          <a:xfrm>
            <a:off x="7196679" y="1268760"/>
            <a:ext cx="435661" cy="261610"/>
          </a:xfrm>
          <a:prstGeom prst="rect">
            <a:avLst/>
          </a:prstGeom>
          <a:noFill/>
        </p:spPr>
        <p:txBody>
          <a:bodyPr wrap="none" rtlCol="0">
            <a:spAutoFit/>
          </a:bodyPr>
          <a:lstStyle/>
          <a:p>
            <a:r>
              <a:rPr lang="en-US" sz="1100">
                <a:latin typeface="+mn-lt"/>
              </a:rPr>
              <a:t>Sep</a:t>
            </a:r>
          </a:p>
        </p:txBody>
      </p:sp>
      <p:sp>
        <p:nvSpPr>
          <p:cNvPr id="122" name="TextBox 121"/>
          <p:cNvSpPr txBox="1"/>
          <p:nvPr/>
        </p:nvSpPr>
        <p:spPr>
          <a:xfrm>
            <a:off x="7768285" y="1268760"/>
            <a:ext cx="404115" cy="261610"/>
          </a:xfrm>
          <a:prstGeom prst="rect">
            <a:avLst/>
          </a:prstGeom>
          <a:noFill/>
        </p:spPr>
        <p:txBody>
          <a:bodyPr wrap="none" rtlCol="0">
            <a:spAutoFit/>
          </a:bodyPr>
          <a:lstStyle/>
          <a:p>
            <a:r>
              <a:rPr lang="en-US" sz="1100">
                <a:latin typeface="+mn-lt"/>
              </a:rPr>
              <a:t>Oct</a:t>
            </a:r>
          </a:p>
        </p:txBody>
      </p:sp>
      <p:sp>
        <p:nvSpPr>
          <p:cNvPr id="123" name="TextBox 122"/>
          <p:cNvSpPr txBox="1"/>
          <p:nvPr/>
        </p:nvSpPr>
        <p:spPr>
          <a:xfrm>
            <a:off x="7002270" y="1493785"/>
            <a:ext cx="294459" cy="261610"/>
          </a:xfrm>
          <a:prstGeom prst="rect">
            <a:avLst/>
          </a:prstGeom>
          <a:noFill/>
        </p:spPr>
        <p:txBody>
          <a:bodyPr wrap="none" rtlCol="0">
            <a:spAutoFit/>
          </a:bodyPr>
          <a:lstStyle/>
          <a:p>
            <a:r>
              <a:rPr lang="en-US" sz="1100">
                <a:latin typeface="+mn-lt"/>
              </a:rPr>
              <a:t>‘4</a:t>
            </a:r>
          </a:p>
        </p:txBody>
      </p:sp>
      <p:sp>
        <p:nvSpPr>
          <p:cNvPr id="124" name="TextBox 123"/>
          <p:cNvSpPr txBox="1"/>
          <p:nvPr/>
        </p:nvSpPr>
        <p:spPr>
          <a:xfrm>
            <a:off x="7214423" y="1493785"/>
            <a:ext cx="372912" cy="261610"/>
          </a:xfrm>
          <a:prstGeom prst="rect">
            <a:avLst/>
          </a:prstGeom>
          <a:noFill/>
        </p:spPr>
        <p:txBody>
          <a:bodyPr wrap="none" rtlCol="0">
            <a:spAutoFit/>
          </a:bodyPr>
          <a:lstStyle/>
          <a:p>
            <a:r>
              <a:rPr lang="en-US" sz="1100">
                <a:latin typeface="+mn-lt"/>
              </a:rPr>
              <a:t>‘17</a:t>
            </a:r>
          </a:p>
        </p:txBody>
      </p:sp>
      <p:sp>
        <p:nvSpPr>
          <p:cNvPr id="125" name="TextBox 124"/>
          <p:cNvSpPr txBox="1"/>
          <p:nvPr/>
        </p:nvSpPr>
        <p:spPr>
          <a:xfrm>
            <a:off x="7484453" y="1493785"/>
            <a:ext cx="372912" cy="261610"/>
          </a:xfrm>
          <a:prstGeom prst="rect">
            <a:avLst/>
          </a:prstGeom>
          <a:noFill/>
        </p:spPr>
        <p:txBody>
          <a:bodyPr wrap="none" rtlCol="0">
            <a:spAutoFit/>
          </a:bodyPr>
          <a:lstStyle/>
          <a:p>
            <a:r>
              <a:rPr lang="en-US" sz="1100">
                <a:latin typeface="+mn-lt"/>
              </a:rPr>
              <a:t>‘27</a:t>
            </a:r>
          </a:p>
        </p:txBody>
      </p:sp>
      <p:sp>
        <p:nvSpPr>
          <p:cNvPr id="126" name="TextBox 125"/>
          <p:cNvSpPr txBox="1"/>
          <p:nvPr/>
        </p:nvSpPr>
        <p:spPr>
          <a:xfrm>
            <a:off x="7677345" y="1493785"/>
            <a:ext cx="294459" cy="261610"/>
          </a:xfrm>
          <a:prstGeom prst="rect">
            <a:avLst/>
          </a:prstGeom>
          <a:noFill/>
        </p:spPr>
        <p:txBody>
          <a:bodyPr wrap="none" rtlCol="0">
            <a:spAutoFit/>
          </a:bodyPr>
          <a:lstStyle/>
          <a:p>
            <a:r>
              <a:rPr lang="en-US" sz="1100">
                <a:latin typeface="+mn-lt"/>
              </a:rPr>
              <a:t>‘4</a:t>
            </a:r>
          </a:p>
        </p:txBody>
      </p:sp>
      <p:sp>
        <p:nvSpPr>
          <p:cNvPr id="127" name="TextBox 126"/>
          <p:cNvSpPr txBox="1"/>
          <p:nvPr/>
        </p:nvSpPr>
        <p:spPr>
          <a:xfrm>
            <a:off x="7767355" y="1493785"/>
            <a:ext cx="372912" cy="261610"/>
          </a:xfrm>
          <a:prstGeom prst="rect">
            <a:avLst/>
          </a:prstGeom>
          <a:noFill/>
        </p:spPr>
        <p:txBody>
          <a:bodyPr wrap="none" rtlCol="0">
            <a:spAutoFit/>
          </a:bodyPr>
          <a:lstStyle/>
          <a:p>
            <a:r>
              <a:rPr lang="en-US" sz="1100">
                <a:latin typeface="+mn-lt"/>
              </a:rPr>
              <a:t>‘10</a:t>
            </a:r>
          </a:p>
        </p:txBody>
      </p:sp>
      <p:cxnSp>
        <p:nvCxnSpPr>
          <p:cNvPr id="128" name="Straight Connector 127"/>
          <p:cNvCxnSpPr/>
          <p:nvPr/>
        </p:nvCxnSpPr>
        <p:spPr bwMode="auto">
          <a:xfrm>
            <a:off x="8037385" y="1763815"/>
            <a:ext cx="0" cy="4050450"/>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129" name="TextBox 128"/>
          <p:cNvSpPr txBox="1"/>
          <p:nvPr/>
        </p:nvSpPr>
        <p:spPr>
          <a:xfrm>
            <a:off x="7818710" y="5756005"/>
            <a:ext cx="468867" cy="230832"/>
          </a:xfrm>
          <a:prstGeom prst="rect">
            <a:avLst/>
          </a:prstGeom>
          <a:noFill/>
        </p:spPr>
        <p:txBody>
          <a:bodyPr wrap="none" rtlCol="0">
            <a:spAutoFit/>
          </a:bodyPr>
          <a:lstStyle/>
          <a:p>
            <a:r>
              <a:rPr lang="en-US" sz="900" b="1">
                <a:solidFill>
                  <a:srgbClr val="FF0000"/>
                </a:solidFill>
                <a:latin typeface="Arial Narrow Bold"/>
                <a:cs typeface="Arial Narrow Bold"/>
              </a:rPr>
              <a:t>Oct’11</a:t>
            </a:r>
          </a:p>
        </p:txBody>
      </p:sp>
      <p:sp>
        <p:nvSpPr>
          <p:cNvPr id="130" name="TextBox 129"/>
          <p:cNvSpPr txBox="1"/>
          <p:nvPr/>
        </p:nvSpPr>
        <p:spPr>
          <a:xfrm>
            <a:off x="8402649" y="5749655"/>
            <a:ext cx="489831" cy="230832"/>
          </a:xfrm>
          <a:prstGeom prst="rect">
            <a:avLst/>
          </a:prstGeom>
          <a:noFill/>
        </p:spPr>
        <p:txBody>
          <a:bodyPr wrap="none" rtlCol="0">
            <a:spAutoFit/>
          </a:bodyPr>
          <a:lstStyle/>
          <a:p>
            <a:r>
              <a:rPr lang="en-US" sz="900" b="1">
                <a:solidFill>
                  <a:srgbClr val="FF0000"/>
                </a:solidFill>
                <a:latin typeface="Arial Narrow Bold"/>
                <a:cs typeface="Arial Narrow Bold"/>
              </a:rPr>
              <a:t>Nov’11</a:t>
            </a:r>
          </a:p>
        </p:txBody>
      </p:sp>
      <p:cxnSp>
        <p:nvCxnSpPr>
          <p:cNvPr id="131" name="Straight Connector 130"/>
          <p:cNvCxnSpPr/>
          <p:nvPr/>
        </p:nvCxnSpPr>
        <p:spPr bwMode="auto">
          <a:xfrm>
            <a:off x="8622450" y="5409220"/>
            <a:ext cx="0" cy="405045"/>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27" name="TextBox 26"/>
          <p:cNvSpPr txBox="1"/>
          <p:nvPr/>
        </p:nvSpPr>
        <p:spPr>
          <a:xfrm>
            <a:off x="3306771" y="5629599"/>
            <a:ext cx="185109"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8" name="TextBox 27"/>
          <p:cNvSpPr txBox="1"/>
          <p:nvPr/>
        </p:nvSpPr>
        <p:spPr>
          <a:xfrm>
            <a:off x="4656921" y="5629599"/>
            <a:ext cx="185109"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9" name="TextBox 28"/>
          <p:cNvSpPr txBox="1"/>
          <p:nvPr/>
        </p:nvSpPr>
        <p:spPr>
          <a:xfrm>
            <a:off x="6007071" y="5629599"/>
            <a:ext cx="185109"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60" name="TextBox 59"/>
          <p:cNvSpPr txBox="1"/>
          <p:nvPr/>
        </p:nvSpPr>
        <p:spPr>
          <a:xfrm>
            <a:off x="5535440"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1" name="TextBox 100"/>
          <p:cNvSpPr txBox="1"/>
          <p:nvPr/>
        </p:nvSpPr>
        <p:spPr>
          <a:xfrm>
            <a:off x="7137285" y="5634245"/>
            <a:ext cx="9001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2" name="TextBox 101"/>
          <p:cNvSpPr txBox="1"/>
          <p:nvPr/>
        </p:nvSpPr>
        <p:spPr>
          <a:xfrm>
            <a:off x="7407315" y="5634245"/>
            <a:ext cx="9001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4" name="TextBox 103"/>
          <p:cNvSpPr txBox="1"/>
          <p:nvPr/>
        </p:nvSpPr>
        <p:spPr>
          <a:xfrm>
            <a:off x="6480545"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5" name="TextBox 104"/>
          <p:cNvSpPr txBox="1"/>
          <p:nvPr/>
        </p:nvSpPr>
        <p:spPr>
          <a:xfrm>
            <a:off x="4411030"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6" name="TextBox 105"/>
          <p:cNvSpPr txBox="1"/>
          <p:nvPr/>
        </p:nvSpPr>
        <p:spPr>
          <a:xfrm>
            <a:off x="3915260"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7" name="TextBox 106"/>
          <p:cNvSpPr txBox="1"/>
          <p:nvPr/>
        </p:nvSpPr>
        <p:spPr>
          <a:xfrm>
            <a:off x="2880860"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8" name="TextBox 107"/>
          <p:cNvSpPr txBox="1"/>
          <p:nvPr/>
        </p:nvSpPr>
        <p:spPr>
          <a:xfrm>
            <a:off x="7432555"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9" name="TextBox 108"/>
          <p:cNvSpPr txBox="1"/>
          <p:nvPr/>
        </p:nvSpPr>
        <p:spPr>
          <a:xfrm>
            <a:off x="7696395"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10" name="TextBox 109"/>
          <p:cNvSpPr txBox="1"/>
          <p:nvPr/>
        </p:nvSpPr>
        <p:spPr>
          <a:xfrm>
            <a:off x="7831410"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11" name="TextBox 110"/>
          <p:cNvSpPr txBox="1"/>
          <p:nvPr/>
        </p:nvSpPr>
        <p:spPr>
          <a:xfrm>
            <a:off x="7966425"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12" name="TextBox 111"/>
          <p:cNvSpPr txBox="1"/>
          <p:nvPr/>
        </p:nvSpPr>
        <p:spPr>
          <a:xfrm>
            <a:off x="7162525"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33" name="TextBox 132"/>
          <p:cNvSpPr txBox="1"/>
          <p:nvPr/>
        </p:nvSpPr>
        <p:spPr>
          <a:xfrm>
            <a:off x="2591780" y="1448780"/>
            <a:ext cx="615986" cy="261610"/>
          </a:xfrm>
          <a:prstGeom prst="rect">
            <a:avLst/>
          </a:prstGeom>
          <a:noFill/>
        </p:spPr>
        <p:txBody>
          <a:bodyPr wrap="none" rtlCol="0">
            <a:spAutoFit/>
          </a:bodyPr>
          <a:lstStyle/>
          <a:p>
            <a:r>
              <a:rPr lang="en-US" sz="1100">
                <a:latin typeface="+mn-lt"/>
              </a:rPr>
              <a:t>Feb’28</a:t>
            </a:r>
          </a:p>
        </p:txBody>
      </p:sp>
      <p:cxnSp>
        <p:nvCxnSpPr>
          <p:cNvPr id="134" name="Straight Connector 133"/>
          <p:cNvCxnSpPr/>
          <p:nvPr/>
        </p:nvCxnSpPr>
        <p:spPr bwMode="auto">
          <a:xfrm>
            <a:off x="4842030" y="1763815"/>
            <a:ext cx="0" cy="4050450"/>
          </a:xfrm>
          <a:prstGeom prst="line">
            <a:avLst/>
          </a:prstGeom>
          <a:solidFill>
            <a:schemeClr val="accent1"/>
          </a:solidFill>
          <a:ln w="12700" cap="flat" cmpd="sng" algn="ctr">
            <a:solidFill>
              <a:schemeClr val="tx1"/>
            </a:solidFill>
            <a:prstDash val="lgDash"/>
            <a:round/>
            <a:headEnd type="none" w="sm" len="sm"/>
            <a:tailEnd type="none" w="sm" len="sm"/>
          </a:ln>
          <a:effectLst/>
        </p:spPr>
      </p:cxnSp>
      <p:cxnSp>
        <p:nvCxnSpPr>
          <p:cNvPr id="137" name="Straight Connector 136"/>
          <p:cNvCxnSpPr/>
          <p:nvPr/>
        </p:nvCxnSpPr>
        <p:spPr bwMode="auto">
          <a:xfrm>
            <a:off x="3491880" y="1763815"/>
            <a:ext cx="0" cy="4050450"/>
          </a:xfrm>
          <a:prstGeom prst="line">
            <a:avLst/>
          </a:prstGeom>
          <a:solidFill>
            <a:schemeClr val="accent1"/>
          </a:solidFill>
          <a:ln w="12700" cap="flat" cmpd="sng" algn="ctr">
            <a:solidFill>
              <a:schemeClr val="tx1"/>
            </a:solidFill>
            <a:prstDash val="lgDash"/>
            <a:round/>
            <a:headEnd type="none" w="sm" len="sm"/>
            <a:tailEnd type="none" w="sm" len="sm"/>
          </a:ln>
          <a:effectLst/>
        </p:spPr>
      </p:cxnSp>
      <p:sp>
        <p:nvSpPr>
          <p:cNvPr id="41" name="TextBox 40"/>
          <p:cNvSpPr txBox="1"/>
          <p:nvPr/>
        </p:nvSpPr>
        <p:spPr>
          <a:xfrm>
            <a:off x="1961711" y="1853826"/>
            <a:ext cx="2880320" cy="225024"/>
          </a:xfrm>
          <a:prstGeom prst="rect">
            <a:avLst/>
          </a:prstGeom>
          <a:solidFill>
            <a:srgbClr val="0070C0"/>
          </a:solidFill>
        </p:spPr>
        <p:txBody>
          <a:bodyPr wrap="none" lIns="0" tIns="0" rIns="0" bIns="0" rtlCol="0">
            <a:noAutofit/>
          </a:bodyPr>
          <a:lstStyle/>
          <a:p>
            <a:endParaRPr lang="en-US" dirty="0">
              <a:latin typeface="+mn-lt"/>
            </a:endParaRPr>
          </a:p>
        </p:txBody>
      </p:sp>
      <p:sp>
        <p:nvSpPr>
          <p:cNvPr id="49" name="TextBox 48"/>
          <p:cNvSpPr txBox="1"/>
          <p:nvPr/>
        </p:nvSpPr>
        <p:spPr>
          <a:xfrm>
            <a:off x="4211961" y="2483895"/>
            <a:ext cx="630069"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 name="TextBox 3"/>
          <p:cNvSpPr txBox="1"/>
          <p:nvPr/>
        </p:nvSpPr>
        <p:spPr>
          <a:xfrm>
            <a:off x="431540" y="1543970"/>
            <a:ext cx="1265972" cy="246221"/>
          </a:xfrm>
          <a:prstGeom prst="rect">
            <a:avLst/>
          </a:prstGeom>
          <a:solidFill>
            <a:schemeClr val="bg1"/>
          </a:solidFill>
        </p:spPr>
        <p:txBody>
          <a:bodyPr wrap="none" lIns="0" tIns="0" rIns="0" bIns="0" rtlCol="0">
            <a:spAutoFit/>
          </a:bodyPr>
          <a:lstStyle/>
          <a:p>
            <a:r>
              <a:rPr lang="en-US" sz="1600" dirty="0" smtClean="0">
                <a:latin typeface="+mn-lt"/>
              </a:rPr>
              <a:t>Initial meeting</a:t>
            </a:r>
            <a:endParaRPr lang="en-US" sz="1600" dirty="0">
              <a:latin typeface="+mn-lt"/>
            </a:endParaRPr>
          </a:p>
        </p:txBody>
      </p:sp>
      <p:sp>
        <p:nvSpPr>
          <p:cNvPr id="31" name="TextBox 30"/>
          <p:cNvSpPr txBox="1"/>
          <p:nvPr/>
        </p:nvSpPr>
        <p:spPr>
          <a:xfrm>
            <a:off x="431540" y="2168860"/>
            <a:ext cx="2303716" cy="246221"/>
          </a:xfrm>
          <a:prstGeom prst="rect">
            <a:avLst/>
          </a:prstGeom>
          <a:solidFill>
            <a:schemeClr val="bg1"/>
          </a:solidFill>
        </p:spPr>
        <p:txBody>
          <a:bodyPr wrap="none" lIns="0" tIns="0" rIns="0" bIns="0" rtlCol="0">
            <a:spAutoFit/>
          </a:bodyPr>
          <a:lstStyle/>
          <a:p>
            <a:r>
              <a:rPr lang="en-US" sz="1600" dirty="0" smtClean="0">
                <a:latin typeface="+mn-lt"/>
              </a:rPr>
              <a:t>Use cases harmonization</a:t>
            </a:r>
            <a:endParaRPr lang="en-US" sz="1600" dirty="0">
              <a:latin typeface="+mn-lt"/>
            </a:endParaRPr>
          </a:p>
        </p:txBody>
      </p:sp>
      <p:sp>
        <p:nvSpPr>
          <p:cNvPr id="33" name="TextBox 32"/>
          <p:cNvSpPr txBox="1"/>
          <p:nvPr/>
        </p:nvSpPr>
        <p:spPr>
          <a:xfrm>
            <a:off x="431540" y="1848770"/>
            <a:ext cx="2178281" cy="246221"/>
          </a:xfrm>
          <a:prstGeom prst="rect">
            <a:avLst/>
          </a:prstGeom>
          <a:noFill/>
        </p:spPr>
        <p:txBody>
          <a:bodyPr wrap="none" lIns="0" tIns="0" rIns="0" bIns="0" rtlCol="0">
            <a:spAutoFit/>
          </a:bodyPr>
          <a:lstStyle/>
          <a:p>
            <a:r>
              <a:rPr lang="en-US" sz="1600" dirty="0" smtClean="0">
                <a:latin typeface="+mn-lt"/>
              </a:rPr>
              <a:t>Use cases contributions</a:t>
            </a:r>
            <a:endParaRPr lang="en-US" sz="1600" dirty="0">
              <a:latin typeface="+mn-lt"/>
            </a:endParaRPr>
          </a:p>
        </p:txBody>
      </p:sp>
      <p:sp>
        <p:nvSpPr>
          <p:cNvPr id="48" name="TextBox 47"/>
          <p:cNvSpPr txBox="1"/>
          <p:nvPr/>
        </p:nvSpPr>
        <p:spPr>
          <a:xfrm>
            <a:off x="431540" y="2483895"/>
            <a:ext cx="3592630" cy="246221"/>
          </a:xfrm>
          <a:prstGeom prst="rect">
            <a:avLst/>
          </a:prstGeom>
          <a:solidFill>
            <a:schemeClr val="bg1"/>
          </a:solidFill>
        </p:spPr>
        <p:txBody>
          <a:bodyPr wrap="none" lIns="0" tIns="0" rIns="0" bIns="0" rtlCol="0">
            <a:spAutoFit/>
          </a:bodyPr>
          <a:lstStyle/>
          <a:p>
            <a:r>
              <a:rPr lang="en-US" sz="1600" dirty="0">
                <a:solidFill>
                  <a:srgbClr val="000000"/>
                </a:solidFill>
                <a:latin typeface="+mn-lt"/>
              </a:rPr>
              <a:t>R</a:t>
            </a:r>
            <a:r>
              <a:rPr lang="en-US" sz="1600" dirty="0" smtClean="0">
                <a:solidFill>
                  <a:srgbClr val="000000"/>
                </a:solidFill>
                <a:latin typeface="+mn-lt"/>
              </a:rPr>
              <a:t>equirements within scope of IEEE 802 </a:t>
            </a:r>
            <a:endParaRPr lang="en-US" sz="1600" dirty="0">
              <a:solidFill>
                <a:srgbClr val="000000"/>
              </a:solidFill>
              <a:latin typeface="+mn-lt"/>
            </a:endParaRPr>
          </a:p>
        </p:txBody>
      </p:sp>
      <p:sp>
        <p:nvSpPr>
          <p:cNvPr id="138" name="TextBox 137"/>
          <p:cNvSpPr txBox="1"/>
          <p:nvPr/>
        </p:nvSpPr>
        <p:spPr>
          <a:xfrm>
            <a:off x="3491881" y="2168860"/>
            <a:ext cx="1350150"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35" name="TextBox 34"/>
          <p:cNvSpPr txBox="1"/>
          <p:nvPr/>
        </p:nvSpPr>
        <p:spPr>
          <a:xfrm>
            <a:off x="431540" y="2798930"/>
            <a:ext cx="3033783" cy="246221"/>
          </a:xfrm>
          <a:prstGeom prst="rect">
            <a:avLst/>
          </a:prstGeom>
          <a:solidFill>
            <a:srgbClr val="FFFFFF"/>
          </a:solidFill>
        </p:spPr>
        <p:txBody>
          <a:bodyPr wrap="none" lIns="0" tIns="0" rIns="0" bIns="0" rtlCol="0">
            <a:spAutoFit/>
          </a:bodyPr>
          <a:lstStyle/>
          <a:p>
            <a:r>
              <a:rPr lang="en-US" sz="1600" dirty="0" smtClean="0">
                <a:latin typeface="+mn-lt"/>
              </a:rPr>
              <a:t>Gap analysis to existing solutions</a:t>
            </a:r>
            <a:endParaRPr lang="en-US" sz="1600" dirty="0">
              <a:latin typeface="+mn-lt"/>
            </a:endParaRPr>
          </a:p>
        </p:txBody>
      </p:sp>
      <p:sp>
        <p:nvSpPr>
          <p:cNvPr id="37" name="TextBox 36"/>
          <p:cNvSpPr txBox="1"/>
          <p:nvPr/>
        </p:nvSpPr>
        <p:spPr>
          <a:xfrm>
            <a:off x="431540" y="3113965"/>
            <a:ext cx="2459006" cy="246221"/>
          </a:xfrm>
          <a:prstGeom prst="rect">
            <a:avLst/>
          </a:prstGeom>
          <a:solidFill>
            <a:srgbClr val="FFFFFF"/>
          </a:solidFill>
        </p:spPr>
        <p:txBody>
          <a:bodyPr wrap="none" lIns="0" tIns="0" rIns="0" bIns="0" rtlCol="0">
            <a:spAutoFit/>
          </a:bodyPr>
          <a:lstStyle/>
          <a:p>
            <a:r>
              <a:rPr lang="en-US" sz="1600" dirty="0" smtClean="0">
                <a:solidFill>
                  <a:srgbClr val="000000"/>
                </a:solidFill>
                <a:latin typeface="+mn-lt"/>
              </a:rPr>
              <a:t>Socializing of gap analysis</a:t>
            </a:r>
            <a:endParaRPr lang="en-US" sz="1600" dirty="0">
              <a:solidFill>
                <a:srgbClr val="000000"/>
              </a:solidFill>
              <a:latin typeface="+mn-lt"/>
            </a:endParaRPr>
          </a:p>
        </p:txBody>
      </p:sp>
      <p:sp>
        <p:nvSpPr>
          <p:cNvPr id="38" name="TextBox 37"/>
          <p:cNvSpPr txBox="1"/>
          <p:nvPr/>
        </p:nvSpPr>
        <p:spPr>
          <a:xfrm>
            <a:off x="431540" y="3744035"/>
            <a:ext cx="3353482" cy="246221"/>
          </a:xfrm>
          <a:prstGeom prst="rect">
            <a:avLst/>
          </a:prstGeom>
          <a:solidFill>
            <a:srgbClr val="FFFFFF"/>
          </a:solidFill>
        </p:spPr>
        <p:txBody>
          <a:bodyPr wrap="none" lIns="0" tIns="0" rIns="0" bIns="0" rtlCol="0">
            <a:spAutoFit/>
          </a:bodyPr>
          <a:lstStyle/>
          <a:p>
            <a:r>
              <a:rPr lang="en-US" sz="1600" dirty="0" smtClean="0">
                <a:solidFill>
                  <a:srgbClr val="000000"/>
                </a:solidFill>
                <a:latin typeface="+mn-lt"/>
              </a:rPr>
              <a:t>Refine scope of EC SG (crisp words)</a:t>
            </a:r>
            <a:endParaRPr lang="en-US" sz="1600" dirty="0">
              <a:solidFill>
                <a:srgbClr val="000000"/>
              </a:solidFill>
              <a:latin typeface="+mn-lt"/>
            </a:endParaRPr>
          </a:p>
        </p:txBody>
      </p:sp>
      <p:sp>
        <p:nvSpPr>
          <p:cNvPr id="57" name="TextBox 56"/>
          <p:cNvSpPr txBox="1"/>
          <p:nvPr/>
        </p:nvSpPr>
        <p:spPr>
          <a:xfrm>
            <a:off x="431540" y="3429000"/>
            <a:ext cx="4058803" cy="246221"/>
          </a:xfrm>
          <a:prstGeom prst="rect">
            <a:avLst/>
          </a:prstGeom>
          <a:solidFill>
            <a:srgbClr val="FFFFFF"/>
          </a:solidFill>
        </p:spPr>
        <p:txBody>
          <a:bodyPr wrap="none" lIns="0" tIns="0" rIns="0" bIns="0" rtlCol="0">
            <a:spAutoFit/>
          </a:bodyPr>
          <a:lstStyle/>
          <a:p>
            <a:r>
              <a:rPr lang="en-US" sz="1600" dirty="0" smtClean="0">
                <a:solidFill>
                  <a:srgbClr val="000000"/>
                </a:solidFill>
                <a:latin typeface="+mn-lt"/>
              </a:rPr>
              <a:t>Potential standardization topics for IEEE 802</a:t>
            </a:r>
            <a:endParaRPr lang="en-US" sz="1600" dirty="0">
              <a:solidFill>
                <a:srgbClr val="000000"/>
              </a:solidFill>
              <a:latin typeface="+mn-lt"/>
            </a:endParaRPr>
          </a:p>
        </p:txBody>
      </p:sp>
      <p:sp>
        <p:nvSpPr>
          <p:cNvPr id="143" name="TextBox 142"/>
          <p:cNvSpPr txBox="1"/>
          <p:nvPr/>
        </p:nvSpPr>
        <p:spPr>
          <a:xfrm>
            <a:off x="6732240" y="2798930"/>
            <a:ext cx="480539"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144" name="TextBox 143"/>
          <p:cNvSpPr txBox="1"/>
          <p:nvPr/>
        </p:nvSpPr>
        <p:spPr>
          <a:xfrm>
            <a:off x="431540" y="4059070"/>
            <a:ext cx="4166405" cy="246221"/>
          </a:xfrm>
          <a:prstGeom prst="rect">
            <a:avLst/>
          </a:prstGeom>
          <a:solidFill>
            <a:srgbClr val="FFFFFF"/>
          </a:solidFill>
        </p:spPr>
        <p:txBody>
          <a:bodyPr wrap="none" lIns="0" tIns="0" rIns="0" bIns="0" rtlCol="0">
            <a:spAutoFit/>
          </a:bodyPr>
          <a:lstStyle/>
          <a:p>
            <a:r>
              <a:rPr lang="en-US" sz="1600" dirty="0">
                <a:solidFill>
                  <a:srgbClr val="000000"/>
                </a:solidFill>
                <a:latin typeface="+mn-lt"/>
              </a:rPr>
              <a:t>Plan for PAR proposal submission until Oct’11</a:t>
            </a:r>
          </a:p>
        </p:txBody>
      </p:sp>
      <p:sp>
        <p:nvSpPr>
          <p:cNvPr id="145" name="TextBox 144"/>
          <p:cNvSpPr txBox="1"/>
          <p:nvPr/>
        </p:nvSpPr>
        <p:spPr>
          <a:xfrm>
            <a:off x="431540" y="4374105"/>
            <a:ext cx="2391180" cy="246221"/>
          </a:xfrm>
          <a:prstGeom prst="rect">
            <a:avLst/>
          </a:prstGeom>
          <a:solidFill>
            <a:srgbClr val="FFFFFF"/>
          </a:solidFill>
        </p:spPr>
        <p:txBody>
          <a:bodyPr wrap="none" lIns="0" tIns="0" rIns="0" bIns="0" rtlCol="0">
            <a:spAutoFit/>
          </a:bodyPr>
          <a:lstStyle/>
          <a:p>
            <a:r>
              <a:rPr lang="en-US" sz="1600" dirty="0">
                <a:solidFill>
                  <a:srgbClr val="000000"/>
                </a:solidFill>
                <a:latin typeface="+mn-lt"/>
              </a:rPr>
              <a:t>Create draft PAR proposal</a:t>
            </a:r>
          </a:p>
        </p:txBody>
      </p:sp>
      <p:sp>
        <p:nvSpPr>
          <p:cNvPr id="146" name="TextBox 145"/>
          <p:cNvSpPr txBox="1"/>
          <p:nvPr/>
        </p:nvSpPr>
        <p:spPr>
          <a:xfrm>
            <a:off x="431540" y="4689140"/>
            <a:ext cx="3372117" cy="246221"/>
          </a:xfrm>
          <a:prstGeom prst="rect">
            <a:avLst/>
          </a:prstGeom>
          <a:solidFill>
            <a:srgbClr val="FFFFFF"/>
          </a:solidFill>
        </p:spPr>
        <p:txBody>
          <a:bodyPr wrap="none" lIns="0" tIns="0" rIns="0" bIns="0" rtlCol="0">
            <a:spAutoFit/>
          </a:bodyPr>
          <a:lstStyle/>
          <a:p>
            <a:r>
              <a:rPr lang="en-US" sz="1600" dirty="0">
                <a:solidFill>
                  <a:srgbClr val="000000"/>
                </a:solidFill>
                <a:latin typeface="+mn-lt"/>
              </a:rPr>
              <a:t>Refine wording of draft PAR proposal</a:t>
            </a:r>
          </a:p>
        </p:txBody>
      </p:sp>
      <p:sp>
        <p:nvSpPr>
          <p:cNvPr id="147" name="TextBox 146"/>
          <p:cNvSpPr txBox="1"/>
          <p:nvPr/>
        </p:nvSpPr>
        <p:spPr>
          <a:xfrm>
            <a:off x="6192180" y="4059070"/>
            <a:ext cx="315035"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148" name="TextBox 147"/>
          <p:cNvSpPr txBox="1"/>
          <p:nvPr/>
        </p:nvSpPr>
        <p:spPr>
          <a:xfrm>
            <a:off x="7092280" y="4374105"/>
            <a:ext cx="405045"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149" name="TextBox 148"/>
          <p:cNvSpPr txBox="1"/>
          <p:nvPr/>
        </p:nvSpPr>
        <p:spPr>
          <a:xfrm>
            <a:off x="7452320" y="4689140"/>
            <a:ext cx="540060"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150" name="TextBox 149"/>
          <p:cNvSpPr txBox="1"/>
          <p:nvPr/>
        </p:nvSpPr>
        <p:spPr>
          <a:xfrm>
            <a:off x="431540" y="5004175"/>
            <a:ext cx="2014774" cy="246221"/>
          </a:xfrm>
          <a:prstGeom prst="rect">
            <a:avLst/>
          </a:prstGeom>
          <a:solidFill>
            <a:srgbClr val="FFFFFF"/>
          </a:solidFill>
        </p:spPr>
        <p:txBody>
          <a:bodyPr wrap="none" lIns="0" tIns="0" rIns="0" bIns="0" rtlCol="0">
            <a:spAutoFit/>
          </a:bodyPr>
          <a:lstStyle/>
          <a:p>
            <a:r>
              <a:rPr lang="en-US" sz="1600" dirty="0">
                <a:solidFill>
                  <a:srgbClr val="000000"/>
                </a:solidFill>
                <a:latin typeface="+mn-lt"/>
              </a:rPr>
              <a:t>Finalize PAR proposal</a:t>
            </a:r>
          </a:p>
        </p:txBody>
      </p:sp>
      <p:sp>
        <p:nvSpPr>
          <p:cNvPr id="151" name="TextBox 150"/>
          <p:cNvSpPr txBox="1"/>
          <p:nvPr/>
        </p:nvSpPr>
        <p:spPr>
          <a:xfrm>
            <a:off x="8622449" y="5004175"/>
            <a:ext cx="135015" cy="225025"/>
          </a:xfrm>
          <a:prstGeom prst="rect">
            <a:avLst/>
          </a:prstGeom>
          <a:solidFill>
            <a:srgbClr val="0070C0"/>
          </a:solidFill>
        </p:spPr>
        <p:txBody>
          <a:bodyPr wrap="none" lIns="0" tIns="0" rIns="0" bIns="0" rtlCol="0">
            <a:noAutofit/>
          </a:bodyPr>
          <a:lstStyle/>
          <a:p>
            <a:endParaRPr lang="en-US" dirty="0">
              <a:latin typeface="+mn-lt"/>
            </a:endParaRPr>
          </a:p>
        </p:txBody>
      </p:sp>
    </p:spTree>
    <p:extLst>
      <p:ext uri="{BB962C8B-B14F-4D97-AF65-F5344CB8AC3E}">
        <p14:creationId xmlns:p14="http://schemas.microsoft.com/office/powerpoint/2010/main" val="30341725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Creation of the draft PAR proposal</a:t>
            </a:r>
          </a:p>
        </p:txBody>
      </p:sp>
      <p:sp>
        <p:nvSpPr>
          <p:cNvPr id="3" name="Content Placeholder 2"/>
          <p:cNvSpPr>
            <a:spLocks noGrp="1"/>
          </p:cNvSpPr>
          <p:nvPr>
            <p:ph idx="1"/>
          </p:nvPr>
        </p:nvSpPr>
        <p:spPr>
          <a:xfrm>
            <a:off x="457200" y="1600200"/>
            <a:ext cx="8229600" cy="4529100"/>
          </a:xfrm>
        </p:spPr>
        <p:txBody>
          <a:bodyPr>
            <a:normAutofit fontScale="70000" lnSpcReduction="20000"/>
          </a:bodyPr>
          <a:lstStyle/>
          <a:p>
            <a:r>
              <a:rPr lang="en-US"/>
              <a:t>The proposed PAR text was mainly drafted in the interim meeting in York on September 4th and refined by a series of conference calls from mid September to mid October with varying participation by a core team of about 9 people.</a:t>
            </a:r>
          </a:p>
          <a:p>
            <a:pPr lvl="1"/>
            <a:r>
              <a:rPr lang="en-US"/>
              <a:t>The core team represented good interest of big network vendors and operators and was guided by several experienced IEEE standardization professionals.</a:t>
            </a:r>
            <a:br>
              <a:rPr lang="en-US"/>
            </a:br>
            <a:endParaRPr lang="en-US"/>
          </a:p>
          <a:p>
            <a:r>
              <a:rPr lang="en-US"/>
              <a:t>The PAR proposal was finally approved by the OmniRAN EC SG in a conference call on October 10th with 6 participants, after a call for review comments was send out on October 4th to the OmniRAN EC SG mailing list with about 50 subscribers. The call for comments led to two final comments, which were unanimously resolved in the final call with the commenters being present in the call.</a:t>
            </a:r>
          </a:p>
        </p:txBody>
      </p:sp>
    </p:spTree>
    <p:extLst>
      <p:ext uri="{BB962C8B-B14F-4D97-AF65-F5344CB8AC3E}">
        <p14:creationId xmlns:p14="http://schemas.microsoft.com/office/powerpoint/2010/main" val="355820361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371600"/>
            <a:ext cx="8229600" cy="4953000"/>
          </a:xfrm>
        </p:spPr>
        <p:txBody>
          <a:bodyPr>
            <a:normAutofit fontScale="77500" lnSpcReduction="20000"/>
          </a:bodyPr>
          <a:lstStyle/>
          <a:p>
            <a:r>
              <a:rPr lang="en-US" dirty="0"/>
              <a:t>Technical presentations on OmniRAN related matters</a:t>
            </a:r>
          </a:p>
          <a:p>
            <a:pPr lvl="1"/>
            <a:r>
              <a:rPr lang="en-US" dirty="0">
                <a:hlinkClick r:id="rId2"/>
              </a:rPr>
              <a:t>https://mentor.ieee.org/omniran/dcn/13/omniran-13-0067-00-0000-omniran-architecture-suggestions.pptx</a:t>
            </a:r>
            <a:endParaRPr lang="en-US" dirty="0"/>
          </a:p>
          <a:p>
            <a:pPr lvl="2"/>
            <a:r>
              <a:rPr lang="en-US" dirty="0"/>
              <a:t>Presentation created discussions about relation and scope of OmniRAN</a:t>
            </a:r>
          </a:p>
          <a:p>
            <a:pPr lvl="3"/>
            <a:r>
              <a:rPr lang="en-US" dirty="0"/>
              <a:t>Proposal is not comprehensive in providing rationale for the split between control plane and management plane.</a:t>
            </a:r>
          </a:p>
          <a:p>
            <a:pPr lvl="3"/>
            <a:r>
              <a:rPr lang="en-US" dirty="0"/>
              <a:t>3GPP related examples are out of scope of OmniRAN, as OmniRAN exclusively addresses existing IEEE 802 technologies</a:t>
            </a:r>
          </a:p>
          <a:p>
            <a:r>
              <a:rPr lang="en-US" dirty="0"/>
              <a:t>Comment resolution and responses on PAR &amp; 5C comments starts in Wed AM1 meeting</a:t>
            </a:r>
          </a:p>
          <a:p>
            <a:pPr lvl="1"/>
            <a:r>
              <a:rPr lang="en-US" dirty="0"/>
              <a:t>Chair will assemble and sort received comments in spreadsheet.</a:t>
            </a:r>
          </a:p>
          <a:p>
            <a:pPr lvl="1"/>
            <a:r>
              <a:rPr lang="en-US" dirty="0"/>
              <a:t>Participants are kindly asked to browse spreadsheet and consider potential solutions before Wed AM1 meeting.</a:t>
            </a:r>
          </a:p>
          <a:p>
            <a:pPr lvl="1"/>
            <a:endParaRPr lang="en-US" dirty="0"/>
          </a:p>
          <a:p>
            <a:pPr marL="457200" lvl="1" indent="0">
              <a:buNone/>
            </a:pPr>
            <a:endParaRPr lang="en-US" dirty="0"/>
          </a:p>
          <a:p>
            <a:endParaRPr lang="en-US"/>
          </a:p>
        </p:txBody>
      </p:sp>
    </p:spTree>
    <p:extLst>
      <p:ext uri="{BB962C8B-B14F-4D97-AF65-F5344CB8AC3E}">
        <p14:creationId xmlns:p14="http://schemas.microsoft.com/office/powerpoint/2010/main" val="18954578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p>
        </p:txBody>
      </p:sp>
      <p:sp>
        <p:nvSpPr>
          <p:cNvPr id="3" name="Content Placeholder 2"/>
          <p:cNvSpPr>
            <a:spLocks noGrp="1"/>
          </p:cNvSpPr>
          <p:nvPr>
            <p:ph idx="1"/>
          </p:nvPr>
        </p:nvSpPr>
        <p:spPr/>
        <p:txBody>
          <a:bodyPr/>
          <a:lstStyle/>
          <a:p>
            <a:r>
              <a:rPr lang="en-US" dirty="0"/>
              <a:t>Comment resolution and responses on PAR &amp; 5C comments, cont. </a:t>
            </a:r>
          </a:p>
          <a:p>
            <a:pPr lvl="1"/>
            <a:r>
              <a:rPr lang="en-US" dirty="0"/>
              <a:t>started in Wed AM1 meeting based on comments sheet</a:t>
            </a:r>
          </a:p>
          <a:p>
            <a:pPr lvl="1"/>
            <a:r>
              <a:rPr lang="en-US" dirty="0"/>
              <a:t>Concluded with revision of PAR and explanatory answers to the commenters.</a:t>
            </a:r>
          </a:p>
          <a:p>
            <a:pPr lvl="1"/>
            <a:r>
              <a:rPr lang="en-US" dirty="0"/>
              <a:t>Final motion, see following slide:</a:t>
            </a:r>
          </a:p>
        </p:txBody>
      </p:sp>
    </p:spTree>
    <p:extLst>
      <p:ext uri="{BB962C8B-B14F-4D97-AF65-F5344CB8AC3E}">
        <p14:creationId xmlns:p14="http://schemas.microsoft.com/office/powerpoint/2010/main" val="408649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Motion #1</a:t>
            </a:r>
          </a:p>
        </p:txBody>
      </p:sp>
      <p:sp>
        <p:nvSpPr>
          <p:cNvPr id="3" name="Content Placeholder 2"/>
          <p:cNvSpPr>
            <a:spLocks noGrp="1"/>
          </p:cNvSpPr>
          <p:nvPr>
            <p:ph idx="1"/>
          </p:nvPr>
        </p:nvSpPr>
        <p:spPr>
          <a:xfrm>
            <a:off x="457200" y="1295400"/>
            <a:ext cx="8229600" cy="4953000"/>
          </a:xfrm>
        </p:spPr>
        <p:txBody>
          <a:bodyPr>
            <a:normAutofit fontScale="77500" lnSpcReduction="20000"/>
          </a:bodyPr>
          <a:lstStyle/>
          <a:p>
            <a:r>
              <a:rPr lang="en-US"/>
              <a:t>The OmniRAN EC SG approves the documents</a:t>
            </a:r>
          </a:p>
          <a:p>
            <a:pPr lvl="1"/>
            <a:r>
              <a:rPr lang="en-US">
                <a:hlinkClick r:id="rId2"/>
              </a:rPr>
              <a:t>https://mentor.ieee.org/omniran/dcn/13/omniran-13-0091-02-ecsg-nov-2013-collected-comments-on-draft-par-proposal.xlsx</a:t>
            </a:r>
            <a:endParaRPr lang="en-US"/>
          </a:p>
          <a:p>
            <a:pPr lvl="1"/>
            <a:r>
              <a:rPr lang="en-US">
                <a:hlinkClick r:id="rId3"/>
              </a:rPr>
              <a:t>https://mentor.ieee.org/omniran/dcn/13/omniran-13-0086-02-ecsg-proposed-par-and-5c.docx</a:t>
            </a:r>
            <a:endParaRPr lang="en-US"/>
          </a:p>
          <a:p>
            <a:pPr marL="457200" lvl="1" indent="0">
              <a:buNone/>
            </a:pPr>
            <a:r>
              <a:rPr lang="en-US" sz="3100"/>
              <a:t>as the outcome and the conclusion of the comment resolution on the draft PAR proposal submitted to EC on Oct. 10</a:t>
            </a:r>
            <a:r>
              <a:rPr lang="en-US" sz="3100" baseline="30000"/>
              <a:t>th</a:t>
            </a:r>
            <a:r>
              <a:rPr lang="en-US" sz="3100"/>
              <a:t> subject to editorial clean-up by the chair.</a:t>
            </a:r>
          </a:p>
          <a:p>
            <a:pPr marL="457200" lvl="1" indent="0">
              <a:buNone/>
            </a:pPr>
            <a:endParaRPr lang="en-US" sz="3100"/>
          </a:p>
          <a:p>
            <a:pPr marL="457200" lvl="1" indent="0">
              <a:buNone/>
            </a:pPr>
            <a:r>
              <a:rPr lang="en-US"/>
              <a:t>Moved: 	Paul Congdon, Tallac</a:t>
            </a:r>
          </a:p>
          <a:p>
            <a:pPr marL="457200" lvl="1" indent="0">
              <a:buNone/>
            </a:pPr>
            <a:r>
              <a:rPr lang="en-US"/>
              <a:t>Seconded: Jeffry Handal, LSU</a:t>
            </a:r>
          </a:p>
          <a:p>
            <a:pPr marL="457200" lvl="1" indent="0">
              <a:buNone/>
            </a:pPr>
            <a:endParaRPr lang="en-US"/>
          </a:p>
          <a:p>
            <a:pPr marL="457200" lvl="1" indent="0">
              <a:buNone/>
            </a:pPr>
            <a:r>
              <a:rPr lang="en-US"/>
              <a:t>Motion carried by 10/0/2</a:t>
            </a:r>
          </a:p>
        </p:txBody>
      </p:sp>
    </p:spTree>
    <p:extLst>
      <p:ext uri="{BB962C8B-B14F-4D97-AF65-F5344CB8AC3E}">
        <p14:creationId xmlns:p14="http://schemas.microsoft.com/office/powerpoint/2010/main" val="17782965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#5</a:t>
            </a:r>
          </a:p>
        </p:txBody>
      </p:sp>
      <p:sp>
        <p:nvSpPr>
          <p:cNvPr id="3" name="Content Placeholder 2"/>
          <p:cNvSpPr>
            <a:spLocks noGrp="1"/>
          </p:cNvSpPr>
          <p:nvPr>
            <p:ph idx="1"/>
          </p:nvPr>
        </p:nvSpPr>
        <p:spPr/>
        <p:txBody>
          <a:bodyPr/>
          <a:lstStyle/>
          <a:p>
            <a:r>
              <a:rPr lang="en-US" dirty="0"/>
              <a:t>Organizational set-up requirements</a:t>
            </a:r>
          </a:p>
          <a:p>
            <a:pPr lvl="1"/>
            <a:r>
              <a:rPr lang="en-US" dirty="0"/>
              <a:t>See following slides</a:t>
            </a:r>
          </a:p>
          <a:p>
            <a:r>
              <a:rPr lang="en-US" dirty="0"/>
              <a:t>Liaison activity</a:t>
            </a:r>
          </a:p>
          <a:p>
            <a:pPr lvl="1"/>
            <a:r>
              <a:rPr lang="en-US" dirty="0"/>
              <a:t>Communication should go out to</a:t>
            </a:r>
          </a:p>
          <a:p>
            <a:pPr lvl="2"/>
            <a:r>
              <a:rPr lang="en-US" dirty="0"/>
              <a:t>IETF, ONF, WFA, WBA, WiMAX Forum, ETSI NFV</a:t>
            </a:r>
          </a:p>
          <a:p>
            <a:pPr lvl="1"/>
            <a:r>
              <a:rPr lang="en-US" dirty="0"/>
              <a:t>No immediate need to inform about approval by the IEEE 802</a:t>
            </a:r>
          </a:p>
          <a:p>
            <a:endParaRPr lang="en-US" dirty="0"/>
          </a:p>
        </p:txBody>
      </p:sp>
    </p:spTree>
    <p:extLst>
      <p:ext uri="{BB962C8B-B14F-4D97-AF65-F5344CB8AC3E}">
        <p14:creationId xmlns:p14="http://schemas.microsoft.com/office/powerpoint/2010/main" val="1214785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Meetings</a:t>
            </a:r>
          </a:p>
        </p:txBody>
      </p:sp>
      <p:sp>
        <p:nvSpPr>
          <p:cNvPr id="3078" name="Rectangle 3"/>
          <p:cNvSpPr>
            <a:spLocks noGrp="1" noChangeArrowheads="1"/>
          </p:cNvSpPr>
          <p:nvPr>
            <p:ph type="body" idx="1"/>
          </p:nvPr>
        </p:nvSpPr>
        <p:spPr/>
        <p:txBody>
          <a:bodyPr>
            <a:normAutofit lnSpcReduction="10000"/>
          </a:bodyPr>
          <a:lstStyle/>
          <a:p>
            <a:r>
              <a:rPr lang="en-GB" dirty="0" smtClean="0"/>
              <a:t>Tuesday</a:t>
            </a:r>
            <a:r>
              <a:rPr lang="en-GB" dirty="0"/>
              <a:t>, </a:t>
            </a:r>
            <a:r>
              <a:rPr lang="en-GB" dirty="0" smtClean="0"/>
              <a:t>Nov 12</a:t>
            </a:r>
            <a:r>
              <a:rPr lang="en-GB" baseline="30000" dirty="0" smtClean="0"/>
              <a:t>th</a:t>
            </a:r>
            <a:r>
              <a:rPr lang="en-GB" dirty="0"/>
              <a:t>, </a:t>
            </a:r>
            <a:r>
              <a:rPr lang="en-GB" dirty="0" smtClean="0"/>
              <a:t>		13:30 </a:t>
            </a:r>
            <a:r>
              <a:rPr lang="en-GB" dirty="0"/>
              <a:t>– </a:t>
            </a:r>
            <a:r>
              <a:rPr lang="en-GB" dirty="0" smtClean="0"/>
              <a:t>15:30</a:t>
            </a:r>
            <a:endParaRPr lang="en-GB" dirty="0"/>
          </a:p>
          <a:p>
            <a:r>
              <a:rPr lang="en-GB" dirty="0"/>
              <a:t>Wednesday, </a:t>
            </a:r>
            <a:r>
              <a:rPr lang="en-GB" dirty="0" smtClean="0"/>
              <a:t>Nov 13</a:t>
            </a:r>
            <a:r>
              <a:rPr lang="en-GB" baseline="30000" dirty="0" smtClean="0"/>
              <a:t>th</a:t>
            </a:r>
            <a:r>
              <a:rPr lang="en-GB" dirty="0"/>
              <a:t>, </a:t>
            </a:r>
            <a:r>
              <a:rPr lang="en-GB" dirty="0" smtClean="0"/>
              <a:t>		08:00 </a:t>
            </a:r>
            <a:r>
              <a:rPr lang="en-GB" dirty="0"/>
              <a:t>– </a:t>
            </a:r>
            <a:r>
              <a:rPr lang="en-GB" dirty="0" smtClean="0"/>
              <a:t>10:00</a:t>
            </a:r>
          </a:p>
          <a:p>
            <a:r>
              <a:rPr lang="en-GB" dirty="0" smtClean="0"/>
              <a:t>Wednesday, Nov 13</a:t>
            </a:r>
            <a:r>
              <a:rPr lang="en-GB" baseline="30000" dirty="0" smtClean="0"/>
              <a:t>th</a:t>
            </a:r>
            <a:r>
              <a:rPr lang="en-GB" dirty="0" smtClean="0"/>
              <a:t>, 		13:30 – 15:30</a:t>
            </a:r>
          </a:p>
          <a:p>
            <a:r>
              <a:rPr lang="en-GB" dirty="0" smtClean="0"/>
              <a:t>Thursday, Nov 14</a:t>
            </a:r>
            <a:r>
              <a:rPr lang="en-GB" baseline="30000" dirty="0" smtClean="0"/>
              <a:t>th</a:t>
            </a:r>
            <a:r>
              <a:rPr lang="en-GB" dirty="0" smtClean="0"/>
              <a:t>, 		08:00 – 10:00</a:t>
            </a:r>
          </a:p>
          <a:p>
            <a:endParaRPr lang="en-GB" dirty="0" smtClean="0"/>
          </a:p>
          <a:p>
            <a:endParaRPr lang="en-GB" dirty="0"/>
          </a:p>
          <a:p>
            <a:pPr marL="0" indent="0">
              <a:buNone/>
            </a:pPr>
            <a:r>
              <a:rPr lang="en-GB" dirty="0"/>
              <a:t>Meeting Room:</a:t>
            </a:r>
          </a:p>
          <a:p>
            <a:r>
              <a:rPr lang="en-GB" dirty="0" smtClean="0"/>
              <a:t>Cockrell</a:t>
            </a:r>
            <a:endParaRPr lang="en-GB"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Organizational Considerations</a:t>
            </a:r>
          </a:p>
        </p:txBody>
      </p:sp>
      <p:sp>
        <p:nvSpPr>
          <p:cNvPr id="3" name="Content Placeholder 2"/>
          <p:cNvSpPr>
            <a:spLocks noGrp="1"/>
          </p:cNvSpPr>
          <p:nvPr>
            <p:ph idx="1"/>
          </p:nvPr>
        </p:nvSpPr>
        <p:spPr/>
        <p:txBody>
          <a:bodyPr>
            <a:normAutofit lnSpcReduction="10000"/>
          </a:bodyPr>
          <a:lstStyle/>
          <a:p>
            <a:r>
              <a:rPr lang="en-US"/>
              <a:t>802.1 is an excellent home for the project due to its competence and central role</a:t>
            </a:r>
          </a:p>
          <a:p>
            <a:r>
              <a:rPr lang="en-US"/>
              <a:t>The project can’ t be completed by 802.1 alone but requires active contributions from each of the other 802 WGs</a:t>
            </a:r>
          </a:p>
          <a:p>
            <a:r>
              <a:rPr lang="en-US"/>
              <a:t>So far, the topic was driven mainly by members of the wireless WGs</a:t>
            </a:r>
          </a:p>
          <a:p>
            <a:r>
              <a:rPr lang="en-US"/>
              <a:t>Question: How to ensure that the engaged people are able/willing to continue?</a:t>
            </a:r>
          </a:p>
        </p:txBody>
      </p:sp>
    </p:spTree>
    <p:extLst>
      <p:ext uri="{BB962C8B-B14F-4D97-AF65-F5344CB8AC3E}">
        <p14:creationId xmlns:p14="http://schemas.microsoft.com/office/powerpoint/2010/main" val="383642566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Organizational set-up</a:t>
            </a:r>
          </a:p>
        </p:txBody>
      </p:sp>
      <p:sp>
        <p:nvSpPr>
          <p:cNvPr id="3" name="Content Placeholder 2"/>
          <p:cNvSpPr>
            <a:spLocks noGrp="1"/>
          </p:cNvSpPr>
          <p:nvPr>
            <p:ph idx="1"/>
          </p:nvPr>
        </p:nvSpPr>
        <p:spPr/>
        <p:txBody>
          <a:bodyPr>
            <a:normAutofit fontScale="55000" lnSpcReduction="20000"/>
          </a:bodyPr>
          <a:lstStyle/>
          <a:p>
            <a:r>
              <a:rPr lang="en-US"/>
              <a:t>Group status</a:t>
            </a:r>
          </a:p>
          <a:p>
            <a:pPr lvl="1"/>
            <a:r>
              <a:rPr lang="en-US"/>
              <a:t>Project assigned to TG within 802.1 named ‘OmniRAN TG’</a:t>
            </a:r>
          </a:p>
          <a:p>
            <a:r>
              <a:rPr lang="en-US"/>
              <a:t>Co-location of F2F sessions</a:t>
            </a:r>
          </a:p>
          <a:p>
            <a:pPr lvl="1"/>
            <a:r>
              <a:rPr lang="en-US"/>
              <a:t>OmniRAN TG SHOULD meet on interims with the wireless WGs</a:t>
            </a:r>
          </a:p>
          <a:p>
            <a:pPr lvl="1"/>
            <a:r>
              <a:rPr lang="en-US"/>
              <a:t>Depending on topic needs OmniRAN TG MAY decide to meet at interim with the other 802.1 TGs</a:t>
            </a:r>
          </a:p>
          <a:p>
            <a:r>
              <a:rPr lang="en-US"/>
              <a:t>Alignment of meeting schedules</a:t>
            </a:r>
          </a:p>
          <a:p>
            <a:pPr lvl="1"/>
            <a:r>
              <a:rPr lang="en-US"/>
              <a:t>Avoid scheduling OmniRAN at plenary meeting slots of the other WGs</a:t>
            </a:r>
          </a:p>
          <a:p>
            <a:pPr lvl="1"/>
            <a:r>
              <a:rPr lang="en-US"/>
              <a:t>Should meet during usual meeting hours during the day (not regularly pushed out in evening meetings)</a:t>
            </a:r>
          </a:p>
          <a:p>
            <a:pPr lvl="1"/>
            <a:r>
              <a:rPr lang="en-US"/>
              <a:t>Keep F2F meetings focused (usually max 4x 2-hours meetings during a F2F)</a:t>
            </a:r>
          </a:p>
          <a:p>
            <a:r>
              <a:rPr lang="en-US"/>
              <a:t>Conference calls</a:t>
            </a:r>
          </a:p>
          <a:p>
            <a:pPr lvl="1"/>
            <a:r>
              <a:rPr lang="en-US"/>
              <a:t>Should be used whenever feasible to allow participation out of other WGs</a:t>
            </a:r>
          </a:p>
          <a:p>
            <a:pPr lvl="1"/>
            <a:r>
              <a:rPr lang="en-US"/>
              <a:t>Using WebEX</a:t>
            </a:r>
          </a:p>
          <a:p>
            <a:pPr lvl="1"/>
            <a:r>
              <a:rPr lang="en-US"/>
              <a:t>Setting up an IEEE 802 wide calendar of electronic meetings to avoid collisions</a:t>
            </a:r>
          </a:p>
          <a:p>
            <a:r>
              <a:rPr lang="en-US"/>
              <a:t>Arrangement of agenda to enable ‘joint’ meetings</a:t>
            </a:r>
          </a:p>
          <a:p>
            <a:pPr lvl="1"/>
            <a:r>
              <a:rPr lang="en-US"/>
              <a:t>Specific text in agenda</a:t>
            </a:r>
          </a:p>
          <a:p>
            <a:pPr lvl="1"/>
            <a:r>
              <a:rPr lang="en-US"/>
              <a:t>Define precisely the question, which should be discussed and clarified</a:t>
            </a:r>
          </a:p>
          <a:p>
            <a:pPr lvl="1"/>
            <a:r>
              <a:rPr lang="en-US"/>
              <a:t>Solicitate participation of experts of other WGs</a:t>
            </a:r>
          </a:p>
        </p:txBody>
      </p:sp>
    </p:spTree>
    <p:extLst>
      <p:ext uri="{BB962C8B-B14F-4D97-AF65-F5344CB8AC3E}">
        <p14:creationId xmlns:p14="http://schemas.microsoft.com/office/powerpoint/2010/main" val="18842960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Organizational set-up</a:t>
            </a:r>
          </a:p>
        </p:txBody>
      </p:sp>
      <p:sp>
        <p:nvSpPr>
          <p:cNvPr id="3" name="Content Placeholder 2"/>
          <p:cNvSpPr>
            <a:spLocks noGrp="1"/>
          </p:cNvSpPr>
          <p:nvPr>
            <p:ph idx="1"/>
          </p:nvPr>
        </p:nvSpPr>
        <p:spPr/>
        <p:txBody>
          <a:bodyPr>
            <a:normAutofit fontScale="47500" lnSpcReduction="20000"/>
          </a:bodyPr>
          <a:lstStyle/>
          <a:p>
            <a:r>
              <a:rPr lang="en-US"/>
              <a:t>Mailing list</a:t>
            </a:r>
          </a:p>
          <a:p>
            <a:pPr lvl="1"/>
            <a:r>
              <a:rPr lang="en-US"/>
              <a:t>Maintain separate mailing list for OmniRAN</a:t>
            </a:r>
          </a:p>
          <a:p>
            <a:pPr lvl="1"/>
            <a:r>
              <a:rPr lang="en-US"/>
              <a:t>Move over current subscribers to the new list</a:t>
            </a:r>
          </a:p>
          <a:p>
            <a:r>
              <a:rPr lang="en-US"/>
              <a:t>Attendance credits</a:t>
            </a:r>
          </a:p>
          <a:p>
            <a:pPr lvl="1"/>
            <a:r>
              <a:rPr lang="en-US"/>
              <a:t>Initial voting rights in the TG when moving over to 802.1 to be set up</a:t>
            </a:r>
          </a:p>
          <a:p>
            <a:pPr lvl="1"/>
            <a:r>
              <a:rPr lang="en-US"/>
              <a:t>Attendance credits for teleconferences?</a:t>
            </a:r>
          </a:p>
          <a:p>
            <a:pPr lvl="1"/>
            <a:r>
              <a:rPr lang="en-US"/>
              <a:t>Reciprocal credits for F2F meetings</a:t>
            </a:r>
          </a:p>
          <a:p>
            <a:r>
              <a:rPr lang="en-US"/>
              <a:t>Communication to the WGs</a:t>
            </a:r>
          </a:p>
          <a:p>
            <a:pPr lvl="1"/>
            <a:r>
              <a:rPr lang="en-US"/>
              <a:t>Liaison person for each of the WGs</a:t>
            </a:r>
          </a:p>
          <a:p>
            <a:pPr lvl="1"/>
            <a:r>
              <a:rPr lang="en-US"/>
              <a:t>Only for communication, no special role in balloting process</a:t>
            </a:r>
          </a:p>
          <a:p>
            <a:r>
              <a:rPr lang="en-US"/>
              <a:t>Peer groups in the WGs</a:t>
            </a:r>
          </a:p>
          <a:p>
            <a:pPr lvl="1"/>
            <a:r>
              <a:rPr lang="en-US"/>
              <a:t>If peer groups are available (like 11ARC), they should be specifically addressed</a:t>
            </a:r>
          </a:p>
          <a:p>
            <a:r>
              <a:rPr lang="en-US"/>
              <a:t>Participation in ballots</a:t>
            </a:r>
          </a:p>
          <a:p>
            <a:pPr lvl="1"/>
            <a:r>
              <a:rPr lang="en-US"/>
              <a:t>Commenting in the TG/WG ballots open to whole 802 </a:t>
            </a:r>
          </a:p>
          <a:p>
            <a:r>
              <a:rPr lang="en-US"/>
              <a:t>Participation in the votings</a:t>
            </a:r>
          </a:p>
          <a:p>
            <a:pPr lvl="1"/>
            <a:r>
              <a:rPr lang="en-US"/>
              <a:t>Voting reserved to the members of 802.1</a:t>
            </a:r>
          </a:p>
          <a:p>
            <a:r>
              <a:rPr lang="en-US"/>
              <a:t>Access to the documents</a:t>
            </a:r>
          </a:p>
          <a:p>
            <a:pPr lvl="1"/>
            <a:r>
              <a:rPr lang="en-US"/>
              <a:t>Keep mentor</a:t>
            </a:r>
          </a:p>
          <a:p>
            <a:r>
              <a:rPr lang="en-US"/>
              <a:t>Submission of documents</a:t>
            </a:r>
          </a:p>
          <a:p>
            <a:pPr lvl="1"/>
            <a:r>
              <a:rPr lang="en-US"/>
              <a:t>Can happen without interception by the TG chair</a:t>
            </a:r>
          </a:p>
          <a:p>
            <a:pPr lvl="1"/>
            <a:r>
              <a:rPr lang="en-US"/>
              <a:t>Maintain current templates </a:t>
            </a:r>
          </a:p>
          <a:p>
            <a:pPr marL="0" indent="0">
              <a:buNone/>
            </a:pPr>
            <a:endParaRPr lang="en-US"/>
          </a:p>
        </p:txBody>
      </p:sp>
    </p:spTree>
    <p:extLst>
      <p:ext uri="{BB962C8B-B14F-4D97-AF65-F5344CB8AC3E}">
        <p14:creationId xmlns:p14="http://schemas.microsoft.com/office/powerpoint/2010/main" val="2203899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#6</a:t>
            </a:r>
          </a:p>
        </p:txBody>
      </p:sp>
      <p:sp>
        <p:nvSpPr>
          <p:cNvPr id="3" name="Content Placeholder 2"/>
          <p:cNvSpPr>
            <a:spLocks noGrp="1"/>
          </p:cNvSpPr>
          <p:nvPr>
            <p:ph idx="1"/>
          </p:nvPr>
        </p:nvSpPr>
        <p:spPr/>
        <p:txBody>
          <a:bodyPr>
            <a:normAutofit fontScale="92500" lnSpcReduction="20000"/>
          </a:bodyPr>
          <a:lstStyle/>
          <a:p>
            <a:r>
              <a:rPr lang="en-US" dirty="0"/>
              <a:t>Presentation to closing EC meeting</a:t>
            </a:r>
          </a:p>
          <a:p>
            <a:pPr lvl="1"/>
            <a:r>
              <a:rPr lang="en-US" dirty="0"/>
              <a:t>Chair will put slides together based on material contained in this slide-deck</a:t>
            </a:r>
          </a:p>
          <a:p>
            <a:r>
              <a:rPr lang="en-US" dirty="0"/>
              <a:t>Extension of OmniRAN EC SG</a:t>
            </a:r>
          </a:p>
          <a:p>
            <a:pPr lvl="1"/>
            <a:r>
              <a:rPr lang="en-US" dirty="0"/>
              <a:t>What happens when PAR gets approved?</a:t>
            </a:r>
          </a:p>
          <a:p>
            <a:pPr lvl="1"/>
            <a:r>
              <a:rPr lang="en-US" dirty="0"/>
              <a:t>See Motion #2</a:t>
            </a:r>
            <a:endParaRPr lang="en-US" dirty="0"/>
          </a:p>
          <a:p>
            <a:r>
              <a:rPr lang="en-US" dirty="0"/>
              <a:t>AOB</a:t>
            </a:r>
          </a:p>
          <a:p>
            <a:pPr lvl="1"/>
            <a:r>
              <a:rPr lang="en-US" dirty="0"/>
              <a:t>No other topics brought up</a:t>
            </a:r>
            <a:endParaRPr lang="en-US" dirty="0"/>
          </a:p>
          <a:p>
            <a:r>
              <a:rPr lang="en-US" dirty="0"/>
              <a:t>Adjourn</a:t>
            </a:r>
          </a:p>
          <a:p>
            <a:pPr lvl="1"/>
            <a:r>
              <a:rPr lang="en-US" dirty="0"/>
              <a:t>Adjourned at 10:33am</a:t>
            </a:r>
            <a:endParaRPr lang="en-US" dirty="0"/>
          </a:p>
        </p:txBody>
      </p:sp>
    </p:spTree>
    <p:extLst>
      <p:ext uri="{BB962C8B-B14F-4D97-AF65-F5344CB8AC3E}">
        <p14:creationId xmlns:p14="http://schemas.microsoft.com/office/powerpoint/2010/main" val="3094046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Outcome of OmniRAN EC SG</a:t>
            </a:r>
          </a:p>
        </p:txBody>
      </p:sp>
      <p:sp>
        <p:nvSpPr>
          <p:cNvPr id="3" name="Content Placeholder 2"/>
          <p:cNvSpPr>
            <a:spLocks noGrp="1"/>
          </p:cNvSpPr>
          <p:nvPr>
            <p:ph idx="1"/>
          </p:nvPr>
        </p:nvSpPr>
        <p:spPr/>
        <p:txBody>
          <a:bodyPr>
            <a:normAutofit fontScale="70000" lnSpcReduction="20000"/>
          </a:bodyPr>
          <a:lstStyle/>
          <a:p>
            <a:r>
              <a:rPr lang="en-US"/>
              <a:t>Draft PAR proposal (PAR + 5C) submitted to EC on Oct 10</a:t>
            </a:r>
            <a:r>
              <a:rPr lang="en-US" baseline="30000"/>
              <a:t>th</a:t>
            </a:r>
            <a:endParaRPr lang="en-US"/>
          </a:p>
          <a:p>
            <a:r>
              <a:rPr lang="en-US"/>
              <a:t>44 comments received until Tue, 5pm CT</a:t>
            </a:r>
          </a:p>
          <a:p>
            <a:r>
              <a:rPr lang="en-US"/>
              <a:t>All comments addressed and resolved</a:t>
            </a:r>
          </a:p>
          <a:p>
            <a:pPr lvl="1"/>
            <a:r>
              <a:rPr lang="en-US"/>
              <a:t>Most leading to modifications in the text of PAR and 5C</a:t>
            </a:r>
          </a:p>
          <a:p>
            <a:r>
              <a:rPr lang="en-US"/>
              <a:t>Revised PAR proposal submitted to EC before Wed, 5pm CT</a:t>
            </a:r>
          </a:p>
          <a:p>
            <a:r>
              <a:rPr lang="en-US"/>
              <a:t>Presentation to 802.1 to support the idea that 802.1 is running the project</a:t>
            </a:r>
          </a:p>
          <a:p>
            <a:r>
              <a:rPr lang="en-US"/>
              <a:t>Discussions in OmniRAN EC SG how to keep interested people engaged in the project</a:t>
            </a:r>
          </a:p>
          <a:p>
            <a:pPr lvl="1"/>
            <a:r>
              <a:rPr lang="en-US"/>
              <a:t>EC SG participants mainly members of the wireless WGs</a:t>
            </a:r>
          </a:p>
          <a:p>
            <a:pPr lvl="1"/>
            <a:r>
              <a:rPr lang="en-US"/>
              <a:t>Results to be discussed with 802.1 and in the EC workshop</a:t>
            </a:r>
          </a:p>
          <a:p>
            <a:r>
              <a:rPr lang="en-US"/>
              <a:t>Motions:</a:t>
            </a:r>
          </a:p>
        </p:txBody>
      </p:sp>
    </p:spTree>
    <p:extLst>
      <p:ext uri="{BB962C8B-B14F-4D97-AF65-F5344CB8AC3E}">
        <p14:creationId xmlns:p14="http://schemas.microsoft.com/office/powerpoint/2010/main" val="25994634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Continuation of Work</a:t>
            </a:r>
          </a:p>
        </p:txBody>
      </p:sp>
      <p:sp>
        <p:nvSpPr>
          <p:cNvPr id="3" name="Content Placeholder 2"/>
          <p:cNvSpPr>
            <a:spLocks noGrp="1"/>
          </p:cNvSpPr>
          <p:nvPr>
            <p:ph idx="1"/>
          </p:nvPr>
        </p:nvSpPr>
        <p:spPr/>
        <p:txBody>
          <a:bodyPr>
            <a:normAutofit fontScale="92500" lnSpcReduction="10000"/>
          </a:bodyPr>
          <a:lstStyle/>
          <a:p>
            <a:r>
              <a:rPr lang="en-US"/>
              <a:t>Two options:</a:t>
            </a:r>
          </a:p>
          <a:p>
            <a:pPr lvl="1"/>
            <a:r>
              <a:rPr lang="en-US"/>
              <a:t>Extend OmniRAN EC SG until March 2014 to allow the group to further develop the foundation of the project until PAR is approved by NesCom.</a:t>
            </a:r>
          </a:p>
          <a:p>
            <a:pPr lvl="1"/>
            <a:r>
              <a:rPr lang="en-US"/>
              <a:t>Less preferred solution would be to establish Study Group in IEEE 802.1 to allow OmniRAN to to further develop the foundation of the project until PAR is approved by NesCom.</a:t>
            </a:r>
          </a:p>
          <a:p>
            <a:r>
              <a:rPr lang="en-US"/>
              <a:t>OmniRAN EC SG prefers to get extension until March because of established environment.</a:t>
            </a:r>
          </a:p>
          <a:p>
            <a:endParaRPr lang="en-US"/>
          </a:p>
        </p:txBody>
      </p:sp>
    </p:spTree>
    <p:extLst>
      <p:ext uri="{BB962C8B-B14F-4D97-AF65-F5344CB8AC3E}">
        <p14:creationId xmlns:p14="http://schemas.microsoft.com/office/powerpoint/2010/main" val="29806785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Motion #2</a:t>
            </a:r>
          </a:p>
        </p:txBody>
      </p:sp>
      <p:sp>
        <p:nvSpPr>
          <p:cNvPr id="3" name="Content Placeholder 2"/>
          <p:cNvSpPr>
            <a:spLocks noGrp="1"/>
          </p:cNvSpPr>
          <p:nvPr>
            <p:ph idx="1"/>
          </p:nvPr>
        </p:nvSpPr>
        <p:spPr/>
        <p:txBody>
          <a:bodyPr/>
          <a:lstStyle/>
          <a:p>
            <a:pPr marL="342900" lvl="1" indent="-342900">
              <a:buFontTx/>
              <a:buChar char="•"/>
            </a:pPr>
            <a:r>
              <a:rPr lang="en-US"/>
              <a:t>Extend OmniRAN EC SG until March 2014 to allow the group to further develop the foundation of the project until PAR is approved by NesCom.</a:t>
            </a:r>
          </a:p>
          <a:p>
            <a:pPr marL="0" lvl="1" indent="0">
              <a:buNone/>
            </a:pPr>
            <a:endParaRPr lang="en-US"/>
          </a:p>
          <a:p>
            <a:pPr lvl="1"/>
            <a:r>
              <a:rPr lang="en-US"/>
              <a:t>Moved: Harry Bims, Bims Labs.</a:t>
            </a:r>
          </a:p>
          <a:p>
            <a:pPr lvl="1"/>
            <a:r>
              <a:rPr lang="en-US"/>
              <a:t>Seconded: Juan Carlos Zuniga, Interdigital</a:t>
            </a:r>
          </a:p>
          <a:p>
            <a:pPr lvl="1"/>
            <a:endParaRPr lang="en-US"/>
          </a:p>
          <a:p>
            <a:pPr lvl="1"/>
            <a:r>
              <a:rPr lang="en-US"/>
              <a:t>Motion carries by 9y/0n/0a.</a:t>
            </a:r>
          </a:p>
        </p:txBody>
      </p:sp>
    </p:spTree>
    <p:extLst>
      <p:ext uri="{BB962C8B-B14F-4D97-AF65-F5344CB8AC3E}">
        <p14:creationId xmlns:p14="http://schemas.microsoft.com/office/powerpoint/2010/main" val="350981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smtClean="0"/>
              <a:t>Agenda Proposal for Nov 2013 F2F</a:t>
            </a:r>
            <a:endParaRPr lang="en-US" dirty="0"/>
          </a:p>
        </p:txBody>
      </p:sp>
      <p:sp>
        <p:nvSpPr>
          <p:cNvPr id="4104" name="Rectangle 5"/>
          <p:cNvSpPr>
            <a:spLocks noGrp="1" noChangeArrowheads="1"/>
          </p:cNvSpPr>
          <p:nvPr>
            <p:ph type="body" idx="1"/>
          </p:nvPr>
        </p:nvSpPr>
        <p:spPr>
          <a:xfrm>
            <a:off x="457200" y="990600"/>
            <a:ext cx="8229600" cy="5638800"/>
          </a:xfrm>
        </p:spPr>
        <p:txBody>
          <a:bodyPr>
            <a:noAutofit/>
          </a:bodyPr>
          <a:lstStyle/>
          <a:p>
            <a:r>
              <a:rPr lang="en-GB" sz="2400" dirty="0" smtClean="0"/>
              <a:t>Call Meeting to Order</a:t>
            </a:r>
          </a:p>
          <a:p>
            <a:r>
              <a:rPr lang="en-US" sz="2400" dirty="0" smtClean="0"/>
              <a:t>Attendance recording, secretary</a:t>
            </a:r>
          </a:p>
          <a:p>
            <a:r>
              <a:rPr lang="en-US" sz="2400" dirty="0" smtClean="0"/>
              <a:t>Approval of minutes</a:t>
            </a:r>
          </a:p>
          <a:p>
            <a:r>
              <a:rPr lang="en-US" sz="2400" dirty="0" smtClean="0"/>
              <a:t>Reports</a:t>
            </a:r>
          </a:p>
          <a:p>
            <a:r>
              <a:rPr lang="en-US" sz="2400" dirty="0" smtClean="0"/>
              <a:t>Comment resolution and responses on PAR &amp; 5C comments</a:t>
            </a:r>
          </a:p>
          <a:p>
            <a:r>
              <a:rPr lang="en-US" sz="2400" dirty="0" smtClean="0"/>
              <a:t>Presentation to closing EC meeting</a:t>
            </a:r>
          </a:p>
          <a:p>
            <a:r>
              <a:rPr lang="en-US" sz="2400" dirty="0" smtClean="0"/>
              <a:t>Conditional extension of OmniRAN EC SG</a:t>
            </a:r>
          </a:p>
          <a:p>
            <a:r>
              <a:rPr lang="en-US" sz="2400" dirty="0" smtClean="0"/>
              <a:t>Technical presentations on OmniRAN related matters</a:t>
            </a:r>
          </a:p>
          <a:p>
            <a:r>
              <a:rPr lang="en-US" sz="2400" dirty="0" smtClean="0"/>
              <a:t>AOB</a:t>
            </a:r>
          </a:p>
          <a:p>
            <a:r>
              <a:rPr lang="en-US" sz="2400" dirty="0" smtClean="0"/>
              <a:t>Adjourn</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Wingdings" pitchFamily="2" charset="2"/>
              <a:buChar char="q"/>
            </a:pPr>
            <a:r>
              <a:rPr lang="en-US" sz="1300" dirty="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Wingdings" pitchFamily="2" charset="2"/>
              <a:buChar char="q"/>
            </a:pPr>
            <a:r>
              <a:rPr lang="en-GB" sz="1300" dirty="0">
                <a:solidFill>
                  <a:srgbClr val="000099"/>
                </a:solidFill>
                <a:latin typeface="Arial" charset="0"/>
              </a:rPr>
              <a:t>Technical considerations remain primary focus</a:t>
            </a:r>
            <a:endParaRPr lang="en-US" sz="1300" dirty="0">
              <a:solidFill>
                <a:srgbClr val="000099"/>
              </a:solidFill>
              <a:latin typeface="Arial" charset="0"/>
            </a:endParaRP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dirty="0">
                <a:solidFill>
                  <a:srgbClr val="000099"/>
                </a:solidFill>
                <a:latin typeface="Arial" charset="0"/>
              </a:rPr>
              <a:t>---------------------------------------------------------------   </a:t>
            </a:r>
          </a:p>
          <a:p>
            <a:pPr marL="230188" indent="-230188" algn="ctr">
              <a:lnSpc>
                <a:spcPct val="80000"/>
              </a:lnSpc>
              <a:buClr>
                <a:srgbClr val="CC3300"/>
              </a:buClr>
              <a:buSzPct val="50000"/>
              <a:buNone/>
            </a:pPr>
            <a:r>
              <a:rPr lang="en-US" sz="1200" b="1" dirty="0">
                <a:solidFill>
                  <a:srgbClr val="000099"/>
                </a:solidFill>
                <a:latin typeface="Arial" charset="0"/>
              </a:rPr>
              <a:t>If you have questions, contact the IEEE-SA Standards Board Patent Committee Administrator at patcom@ieee.org or visit http://standards.ieee.org/about/sasb/patcom/index.html </a:t>
            </a:r>
            <a:br>
              <a:rPr lang="en-US" sz="1200" b="1" dirty="0">
                <a:solidFill>
                  <a:srgbClr val="000099"/>
                </a:solidFill>
                <a:latin typeface="Arial" charset="0"/>
              </a:rPr>
            </a:b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a:p>
            <a:pPr marL="230188" indent="-230188" algn="ctr">
              <a:lnSpc>
                <a:spcPct val="80000"/>
              </a:lnSpc>
              <a:buClr>
                <a:srgbClr val="CC3300"/>
              </a:buClr>
              <a:buSzPct val="50000"/>
              <a:buNone/>
            </a:pP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This slide set is available </a:t>
            </a:r>
            <a:br>
              <a:rPr lang="en-US" sz="1200" b="1" dirty="0">
                <a:solidFill>
                  <a:srgbClr val="000099"/>
                </a:solidFill>
                <a:latin typeface="Arial" charset="0"/>
              </a:rPr>
            </a:br>
            <a:r>
              <a:rPr lang="en-US" sz="1200" b="1" dirty="0">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val="1617349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ECSG</a:t>
            </a:r>
            <a:br>
              <a:rPr lang="en-US"/>
            </a:br>
            <a:r>
              <a:rPr lang="en-US"/>
              <a:t>Resources</a:t>
            </a:r>
          </a:p>
        </p:txBody>
      </p:sp>
      <p:sp>
        <p:nvSpPr>
          <p:cNvPr id="3" name="Content Placeholder 2"/>
          <p:cNvSpPr>
            <a:spLocks noGrp="1"/>
          </p:cNvSpPr>
          <p:nvPr>
            <p:ph idx="1"/>
          </p:nvPr>
        </p:nvSpPr>
        <p:spPr/>
        <p:txBody>
          <a:bodyPr>
            <a:normAutofit fontScale="77500" lnSpcReduction="20000"/>
          </a:bodyPr>
          <a:lstStyle/>
          <a:p>
            <a:r>
              <a:rPr lang="en-US"/>
              <a:t>Website:</a:t>
            </a:r>
            <a:br>
              <a:rPr lang="en-US"/>
            </a:br>
            <a:r>
              <a:rPr lang="en-US">
                <a:hlinkClick r:id="rId2"/>
              </a:rPr>
              <a:t>http://www.ieee802.org/OmniRANsg/</a:t>
            </a:r>
            <a:endParaRPr lang="en-US"/>
          </a:p>
          <a:p>
            <a:r>
              <a:rPr lang="en-US"/>
              <a:t>Document Archive on mentor: </a:t>
            </a:r>
            <a:r>
              <a:rPr lang="en-US">
                <a:hlinkClick r:id="rId3"/>
              </a:rPr>
              <a:t>https://mentor.ieee.org/omniran/documents</a:t>
            </a:r>
            <a:endParaRPr lang="en-US"/>
          </a:p>
          <a:p>
            <a:r>
              <a:rPr lang="en-US"/>
              <a:t>Email reflector: </a:t>
            </a:r>
            <a:br>
              <a:rPr lang="en-US"/>
            </a:br>
            <a:r>
              <a:rPr lang="en-US">
                <a:hlinkClick r:id="rId4"/>
              </a:rPr>
              <a:t>ecsg-802-omniran@listserv.ieee.org</a:t>
            </a:r>
            <a:endParaRPr lang="en-US"/>
          </a:p>
          <a:p>
            <a:r>
              <a:rPr lang="en-US"/>
              <a:t>Email archive: </a:t>
            </a:r>
            <a:r>
              <a:rPr lang="en-US">
                <a:hlinkClick r:id="rId5"/>
              </a:rPr>
              <a:t>http://grouper.ieee.org/groups/802/OmniRANsg/email/</a:t>
            </a:r>
            <a:endParaRPr lang="en-US"/>
          </a:p>
          <a:p>
            <a:r>
              <a:rPr lang="en-US"/>
              <a:t>Attendance:</a:t>
            </a:r>
            <a:br>
              <a:rPr lang="en-US"/>
            </a:br>
            <a:r>
              <a:rPr lang="en-US"/>
              <a:t>Paper list (normative) + IMAT</a:t>
            </a:r>
          </a:p>
          <a:p>
            <a:pPr lvl="1"/>
            <a:r>
              <a:rPr lang="en-US"/>
              <a:t>IMAT mandatory for participants seeking attendence credits</a:t>
            </a:r>
          </a:p>
          <a:p>
            <a:pPr lvl="1"/>
            <a:r>
              <a:rPr lang="en-US"/>
              <a:t>Reciprocal rights for most WGs</a:t>
            </a:r>
          </a:p>
          <a:p>
            <a:pPr lvl="1"/>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a:t>Business#1</a:t>
            </a:r>
          </a:p>
        </p:txBody>
      </p:sp>
      <p:sp>
        <p:nvSpPr>
          <p:cNvPr id="4104" name="Rectangle 5"/>
          <p:cNvSpPr>
            <a:spLocks noGrp="1" noChangeArrowheads="1"/>
          </p:cNvSpPr>
          <p:nvPr>
            <p:ph type="body" idx="1"/>
          </p:nvPr>
        </p:nvSpPr>
        <p:spPr>
          <a:xfrm>
            <a:off x="457200" y="990600"/>
            <a:ext cx="8229600" cy="5638800"/>
          </a:xfrm>
        </p:spPr>
        <p:txBody>
          <a:bodyPr>
            <a:normAutofit lnSpcReduction="10000"/>
          </a:bodyPr>
          <a:lstStyle/>
          <a:p>
            <a:r>
              <a:rPr lang="en-GB" sz="2400" dirty="0" smtClean="0"/>
              <a:t>Call Meeting to Order</a:t>
            </a:r>
          </a:p>
          <a:p>
            <a:pPr lvl="1"/>
            <a:r>
              <a:rPr lang="en-GB" sz="2000" dirty="0" smtClean="0"/>
              <a:t>Meeting was called to order at 13:40</a:t>
            </a:r>
          </a:p>
          <a:p>
            <a:r>
              <a:rPr lang="en-US" sz="2400" dirty="0" smtClean="0"/>
              <a:t>Attendance recording, secretary</a:t>
            </a:r>
          </a:p>
          <a:p>
            <a:pPr lvl="1"/>
            <a:r>
              <a:rPr lang="en-US" sz="2000" dirty="0" smtClean="0"/>
              <a:t>Nobody volunteered for secretary</a:t>
            </a:r>
          </a:p>
          <a:p>
            <a:pPr lvl="1"/>
            <a:r>
              <a:rPr lang="en-US" sz="2000" dirty="0"/>
              <a:t>Juan Carlos taking notes</a:t>
            </a:r>
            <a:endParaRPr lang="en-US" sz="2000" dirty="0" smtClean="0"/>
          </a:p>
          <a:p>
            <a:r>
              <a:rPr lang="en-US" sz="2400" dirty="0"/>
              <a:t>Approval of agenda</a:t>
            </a:r>
          </a:p>
          <a:p>
            <a:pPr lvl="1"/>
            <a:r>
              <a:rPr lang="en-US" sz="2000" dirty="0" smtClean="0"/>
              <a:t>See next two slides</a:t>
            </a:r>
          </a:p>
          <a:p>
            <a:pPr lvl="2"/>
            <a:r>
              <a:rPr lang="en-US" sz="1600" dirty="0" smtClean="0"/>
              <a:t>Comment resolution will happen in Wed AM1 and PM1 meeting</a:t>
            </a:r>
          </a:p>
          <a:p>
            <a:pPr lvl="2"/>
            <a:r>
              <a:rPr lang="en-US" sz="1600" dirty="0"/>
              <a:t>Technical presentation on Tue PM1 meeting</a:t>
            </a:r>
          </a:p>
          <a:p>
            <a:pPr lvl="2"/>
            <a:r>
              <a:rPr lang="en-US" sz="1600" dirty="0" smtClean="0"/>
              <a:t>Organizational requirements and liaison activities added to the agenda for Thu AM1 meeting</a:t>
            </a:r>
          </a:p>
          <a:p>
            <a:pPr lvl="1"/>
            <a:r>
              <a:rPr lang="en-US" sz="2000" dirty="0" smtClean="0"/>
              <a:t>Agenda approved without objections</a:t>
            </a:r>
          </a:p>
          <a:p>
            <a:r>
              <a:rPr lang="en-US" sz="2400" dirty="0" smtClean="0"/>
              <a:t>Approval of minutes</a:t>
            </a:r>
          </a:p>
          <a:p>
            <a:pPr lvl="1"/>
            <a:r>
              <a:rPr lang="en-US" sz="2000" dirty="0">
                <a:hlinkClick r:id="rId3"/>
              </a:rPr>
              <a:t>https://mentor.ieee.org/omniran/dcn/13/omniran-13-0087-00-ecsg-meeting-minutes-for-10-october-2013-teleconference.docx</a:t>
            </a:r>
            <a:endParaRPr lang="en-US" sz="2000" dirty="0"/>
          </a:p>
          <a:p>
            <a:pPr lvl="1"/>
            <a:r>
              <a:rPr lang="en-US" sz="2000" dirty="0"/>
              <a:t>Minutes of Oct 10</a:t>
            </a:r>
            <a:r>
              <a:rPr lang="en-US" sz="2000" baseline="30000" dirty="0"/>
              <a:t>th</a:t>
            </a:r>
            <a:r>
              <a:rPr lang="en-US" sz="2000" dirty="0"/>
              <a:t> call approved without objections</a:t>
            </a:r>
          </a:p>
          <a:p>
            <a:pPr lvl="1"/>
            <a:endParaRPr lang="en-US" sz="2000"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351</TotalTime>
  <Words>2493</Words>
  <Application>Microsoft Macintosh PowerPoint</Application>
  <PresentationFormat>On-screen Show (4:3)</PresentationFormat>
  <Paragraphs>333</Paragraphs>
  <Slides>26</Slides>
  <Notes>7</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Template</vt:lpstr>
      <vt:lpstr>OmniRAN EC SG  Agenda and Meeting Slides November 2013, Dallas, TX</vt:lpstr>
      <vt:lpstr>Meetings</vt:lpstr>
      <vt:lpstr>Agenda Proposal for Nov 2013 F2F</vt:lpstr>
      <vt:lpstr>Guidelines for IEEE-SA Meetings</vt:lpstr>
      <vt:lpstr>Resources – URLs</vt:lpstr>
      <vt:lpstr>Meeting Etiquette</vt:lpstr>
      <vt:lpstr>LMSC Operations Manual</vt:lpstr>
      <vt:lpstr>OmniRAN ECSG Resources</vt:lpstr>
      <vt:lpstr>Business#1</vt:lpstr>
      <vt:lpstr>OmniRAN EC SG Plan Nov 2013 F2F</vt:lpstr>
      <vt:lpstr>Nov 2013 OmniRAN F2F Schedule</vt:lpstr>
      <vt:lpstr>Business #2</vt:lpstr>
      <vt:lpstr>OmniRAN EC SG  Current Status and Objectives</vt:lpstr>
      <vt:lpstr>OmniRAN EC SG Timeline</vt:lpstr>
      <vt:lpstr>Creation of the draft PAR proposal</vt:lpstr>
      <vt:lpstr>Business #3</vt:lpstr>
      <vt:lpstr>Business #4</vt:lpstr>
      <vt:lpstr>Motion #1</vt:lpstr>
      <vt:lpstr>Business #5</vt:lpstr>
      <vt:lpstr>Organizational Considerations</vt:lpstr>
      <vt:lpstr>Organizational set-up</vt:lpstr>
      <vt:lpstr>Organizational set-up</vt:lpstr>
      <vt:lpstr>Business #6</vt:lpstr>
      <vt:lpstr>Outcome of OmniRAN EC SG</vt:lpstr>
      <vt:lpstr>Continuation of Work</vt:lpstr>
      <vt:lpstr>Motion #2</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Max Riegel</dc:creator>
  <cp:keywords>ecsg</cp:keywords>
  <cp:lastModifiedBy>Max Riegel</cp:lastModifiedBy>
  <cp:revision>253</cp:revision>
  <cp:lastPrinted>1998-02-10T13:28:06Z</cp:lastPrinted>
  <dcterms:created xsi:type="dcterms:W3CDTF">2011-12-30T17:06:23Z</dcterms:created>
  <dcterms:modified xsi:type="dcterms:W3CDTF">2013-11-14T20:43:45Z</dcterms:modified>
</cp:coreProperties>
</file>