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71" r:id="rId3"/>
    <p:sldId id="272" r:id="rId4"/>
    <p:sldId id="274" r:id="rId5"/>
    <p:sldId id="26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14" d="100"/>
          <a:sy n="114" d="100"/>
        </p:scale>
        <p:origin x="-1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4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13141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94307" y="7620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omniran-13</a:t>
            </a:r>
            <a:r>
              <a:rPr lang="en-US" sz="1400" b="1" dirty="0" smtClean="0"/>
              <a:t>-0089-00-ecsg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3/omniran-13-0086-00-ecsg-proposed-par-and-5c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mailto:ecsg-802-omniran@listserv.ieee.org" TargetMode="External"/><Relationship Id="rId5" Type="http://schemas.openxmlformats.org/officeDocument/2006/relationships/hyperlink" Target="http://grouper.ieee.org/groups/802/OmniRANsg/emai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OmniRANs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OmniRAN EC SG</a:t>
            </a:r>
            <a:br>
              <a:rPr lang="en-US" dirty="0"/>
            </a:br>
            <a:r>
              <a:rPr lang="en-US" dirty="0"/>
              <a:t>November 2013 EC Opening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Chair:</a:t>
            </a:r>
          </a:p>
          <a:p>
            <a:r>
              <a:rPr lang="en-US" dirty="0"/>
              <a:t>Max Riegel (NSN)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 SG </a:t>
            </a:r>
            <a:br>
              <a:rPr lang="en-US"/>
            </a:br>
            <a:r>
              <a:rPr lang="en-US"/>
              <a:t>Status and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/>
              <a:t>OmniRAN EC SG submitted PAR proposal on ‘Recommended Practice for Network Reference Model and Functional Description of IEEE 802 Access Network’ on October 10</a:t>
            </a:r>
            <a:r>
              <a:rPr lang="en-US" baseline="30000"/>
              <a:t>th</a:t>
            </a:r>
            <a:r>
              <a:rPr lang="en-US"/>
              <a:t> for consideration in the November plenary meeting</a:t>
            </a:r>
          </a:p>
          <a:p>
            <a:pPr lvl="1"/>
            <a:r>
              <a:rPr lang="en-US">
                <a:hlinkClick r:id="rId2"/>
              </a:rPr>
              <a:t>https://mentor.ieee.org/omniran/dcn/13/omniran-13-0086-00-ecsg-proposed-par-and-5c.docx</a:t>
            </a:r>
            <a:endParaRPr lang="en-US"/>
          </a:p>
          <a:p>
            <a:pPr lvl="1"/>
            <a:r>
              <a:rPr lang="en-US"/>
              <a:t>PAR proposal creation outlined on next slide</a:t>
            </a:r>
          </a:p>
          <a:p>
            <a:r>
              <a:rPr lang="en-US"/>
              <a:t>It is proposed to run the project within 802.1 WG</a:t>
            </a:r>
          </a:p>
          <a:p>
            <a:pPr lvl="1"/>
            <a:r>
              <a:rPr lang="en-US"/>
              <a:t>No conclusion yet, how this would/should work within 802.1 WG</a:t>
            </a:r>
          </a:p>
          <a:p>
            <a:pPr lvl="1"/>
            <a:r>
              <a:rPr lang="en-US"/>
              <a:t>Technical discussions took place between OmniRAN EC SG and 802.1 (Security TG) in the September interim</a:t>
            </a:r>
          </a:p>
          <a:p>
            <a:r>
              <a:rPr lang="en-US"/>
              <a:t>OmniRAN EC SG will review comments on PAR proposal and will submit final proposal for the EC closing plenary.</a:t>
            </a:r>
          </a:p>
          <a:p>
            <a:r>
              <a:rPr lang="en-US"/>
              <a:t>Organizational arrangements of running the project in 802.1 will be discussed during the week (and in the EC workshop on Saturday)</a:t>
            </a:r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traight Connector 140"/>
          <p:cNvCxnSpPr/>
          <p:nvPr/>
        </p:nvCxnSpPr>
        <p:spPr bwMode="auto">
          <a:xfrm>
            <a:off x="4842030" y="2805280"/>
            <a:ext cx="40954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4842030" y="3017605"/>
            <a:ext cx="40954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EC SG</a:t>
            </a:r>
            <a:br>
              <a:rPr lang="en-US" dirty="0" smtClean="0"/>
            </a:br>
            <a:r>
              <a:rPr lang="en-US" dirty="0" smtClean="0"/>
              <a:t>Timeline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457200" y="5987534"/>
            <a:ext cx="8534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69168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57200" y="5606534"/>
            <a:ext cx="862416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F2F meeting</a:t>
            </a:r>
            <a:endParaRPr lang="en-US" dirty="0"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5301734"/>
            <a:ext cx="6299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 smtClean="0">
                <a:latin typeface="+mn-lt"/>
              </a:rPr>
              <a:t>Conf Call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61710" y="5987534"/>
            <a:ext cx="14992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Jan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11168" y="5987534"/>
            <a:ext cx="16063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Feb</a:t>
            </a:r>
            <a:endParaRPr lang="en-US" dirty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86243" y="5987534"/>
            <a:ext cx="16063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</a:t>
            </a:r>
            <a:endParaRPr lang="en-US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86935" y="5987534"/>
            <a:ext cx="14505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Apr</a:t>
            </a:r>
            <a:endParaRPr lang="en-US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65822" y="5987534"/>
            <a:ext cx="17620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May</a:t>
            </a:r>
            <a:endParaRPr lang="en-US" dirty="0"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7085" y="5987534"/>
            <a:ext cx="149922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Jun</a:t>
            </a:r>
            <a:endParaRPr lang="en-US" dirty="0">
              <a:latin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73410" y="5987534"/>
            <a:ext cx="118770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Jul</a:t>
            </a:r>
            <a:endParaRPr lang="en-US" dirty="0">
              <a:latin typeface="+mn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61710" y="5606534"/>
            <a:ext cx="185109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961710" y="1538790"/>
            <a:ext cx="185109" cy="225024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91880" y="2798930"/>
            <a:ext cx="2700300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72100" y="3113965"/>
            <a:ext cx="720079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12160" y="3744035"/>
            <a:ext cx="185109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6192180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6218967" y="1493785"/>
            <a:ext cx="5582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Aug’7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906815" y="176543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4707015" y="3429000"/>
            <a:ext cx="1504247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3941930" y="1765430"/>
            <a:ext cx="0" cy="3733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66" name="TextBox 65"/>
          <p:cNvSpPr txBox="1"/>
          <p:nvPr/>
        </p:nvSpPr>
        <p:spPr>
          <a:xfrm>
            <a:off x="3627688" y="1447800"/>
            <a:ext cx="3643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Apr’11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36736" y="1447800"/>
            <a:ext cx="3406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May’2</a:t>
            </a: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562110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5287520" y="1493785"/>
            <a:ext cx="3646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Jun’20</a:t>
            </a:r>
          </a:p>
        </p:txBody>
      </p:sp>
      <p:cxnSp>
        <p:nvCxnSpPr>
          <p:cNvPr id="88" name="Straight Connector 87"/>
          <p:cNvCxnSpPr/>
          <p:nvPr/>
        </p:nvCxnSpPr>
        <p:spPr bwMode="auto">
          <a:xfrm>
            <a:off x="2366755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>
            <a:off x="304183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3716905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439198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5067055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574213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6417205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709228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7767355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8442430" y="5904275"/>
            <a:ext cx="0" cy="1350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6619547" y="5994285"/>
            <a:ext cx="286637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Aug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301034" y="6001036"/>
            <a:ext cx="273813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Sep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93317" y="6007787"/>
            <a:ext cx="23939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Oct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622450" y="5634245"/>
            <a:ext cx="185109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>
            <a:off x="6507215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7722350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>
            <a:off x="7857365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>
            <a:off x="7992380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4436985" y="1763815"/>
            <a:ext cx="0" cy="37354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7182290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>
            <a:off x="7452320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7196679" y="1268760"/>
            <a:ext cx="4356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Sep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7768285" y="1268760"/>
            <a:ext cx="4041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Oct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002270" y="1493785"/>
            <a:ext cx="2944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‘4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214423" y="1493785"/>
            <a:ext cx="3729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‘17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484453" y="1493785"/>
            <a:ext cx="3729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‘27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677345" y="1493785"/>
            <a:ext cx="2944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‘4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767355" y="1493785"/>
            <a:ext cx="3729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‘10</a:t>
            </a:r>
          </a:p>
        </p:txBody>
      </p:sp>
      <p:cxnSp>
        <p:nvCxnSpPr>
          <p:cNvPr id="128" name="Straight Connector 127"/>
          <p:cNvCxnSpPr/>
          <p:nvPr/>
        </p:nvCxnSpPr>
        <p:spPr bwMode="auto">
          <a:xfrm>
            <a:off x="8037385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7818710" y="5756005"/>
            <a:ext cx="4688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>
                <a:solidFill>
                  <a:srgbClr val="FF0000"/>
                </a:solidFill>
                <a:latin typeface="Arial Narrow Bold"/>
                <a:cs typeface="Arial Narrow Bold"/>
              </a:rPr>
              <a:t>Oct’11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402649" y="5749655"/>
            <a:ext cx="4898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>
                <a:solidFill>
                  <a:srgbClr val="FF0000"/>
                </a:solidFill>
                <a:latin typeface="Arial Narrow Bold"/>
                <a:cs typeface="Arial Narrow Bold"/>
              </a:rPr>
              <a:t>Nov’11</a:t>
            </a:r>
          </a:p>
        </p:txBody>
      </p:sp>
      <p:cxnSp>
        <p:nvCxnSpPr>
          <p:cNvPr id="131" name="Straight Connector 130"/>
          <p:cNvCxnSpPr/>
          <p:nvPr/>
        </p:nvCxnSpPr>
        <p:spPr bwMode="auto">
          <a:xfrm>
            <a:off x="8622450" y="5409220"/>
            <a:ext cx="0" cy="4050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306771" y="5629599"/>
            <a:ext cx="185109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56921" y="5629599"/>
            <a:ext cx="185109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007071" y="5629599"/>
            <a:ext cx="185109" cy="184666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35440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137285" y="5634245"/>
            <a:ext cx="9001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07315" y="5634245"/>
            <a:ext cx="9001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480545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411030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15260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880860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432555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696395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831410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966425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162525" y="5319210"/>
            <a:ext cx="45720" cy="180020"/>
          </a:xfrm>
          <a:prstGeom prst="rect">
            <a:avLst/>
          </a:prstGeom>
          <a:solidFill>
            <a:srgbClr val="FFC000"/>
          </a:solidFill>
          <a:ln w="19050" cmpd="sng">
            <a:solidFill>
              <a:schemeClr val="tx1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591780" y="1448780"/>
            <a:ext cx="615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latin typeface="+mn-lt"/>
              </a:rPr>
              <a:t>Feb’28</a:t>
            </a:r>
          </a:p>
        </p:txBody>
      </p:sp>
      <p:cxnSp>
        <p:nvCxnSpPr>
          <p:cNvPr id="134" name="Straight Connector 133"/>
          <p:cNvCxnSpPr/>
          <p:nvPr/>
        </p:nvCxnSpPr>
        <p:spPr bwMode="auto">
          <a:xfrm>
            <a:off x="4842030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3491880" y="1763815"/>
            <a:ext cx="0" cy="40504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61711" y="1853826"/>
            <a:ext cx="2880320" cy="225024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1961" y="2483895"/>
            <a:ext cx="630069" cy="228600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540" y="1543970"/>
            <a:ext cx="1265972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Initial meeting</a:t>
            </a:r>
            <a:endParaRPr lang="en-US" sz="1600" dirty="0"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1540" y="2168860"/>
            <a:ext cx="2303716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harmonization</a:t>
            </a:r>
            <a:endParaRPr lang="en-US" sz="16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1540" y="1848770"/>
            <a:ext cx="2178281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Use cases contributions</a:t>
            </a:r>
            <a:endParaRPr lang="en-US" sz="16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1540" y="2483895"/>
            <a:ext cx="3592630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R</a:t>
            </a:r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equirements within scope of IEEE 802 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3491881" y="2168860"/>
            <a:ext cx="1350150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31540" y="2798930"/>
            <a:ext cx="3033783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latin typeface="+mn-lt"/>
              </a:rPr>
              <a:t>Gap analysis to existing solutions</a:t>
            </a:r>
            <a:endParaRPr lang="en-US" sz="1600" dirty="0"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1540" y="3113965"/>
            <a:ext cx="2459006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Socializing of gap analysis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1540" y="3744035"/>
            <a:ext cx="3353482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Refine scope of EC SG (crisp words)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1540" y="3429000"/>
            <a:ext cx="4058803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+mn-lt"/>
              </a:rPr>
              <a:t>Potential standardization topics for IEEE 802</a:t>
            </a:r>
            <a:endParaRPr lang="en-US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732240" y="2798930"/>
            <a:ext cx="480539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31540" y="4059070"/>
            <a:ext cx="4166405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Plan for PAR proposal submission until Oct’11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431540" y="4374105"/>
            <a:ext cx="2391180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Create draft PAR proposal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31540" y="4689140"/>
            <a:ext cx="3372117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Refine wording of draft PAR proposal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6192180" y="4059070"/>
            <a:ext cx="315035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92280" y="4374105"/>
            <a:ext cx="405045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452320" y="4689140"/>
            <a:ext cx="540060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31540" y="5004175"/>
            <a:ext cx="2014774" cy="246221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+mn-lt"/>
              </a:rPr>
              <a:t>Finalize PAR proposal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622449" y="5004175"/>
            <a:ext cx="135015" cy="225025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>
            <a:noAutofit/>
          </a:bodyPr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1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/>
              <a:t>OmniRAN EC SG Plan</a:t>
            </a:r>
            <a:r>
              <a:rPr lang="en-US" dirty="0" smtClean="0"/>
              <a:t> Nov 2013 F2F</a:t>
            </a:r>
            <a:endParaRPr lang="en-US" dirty="0"/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GB" sz="2400" dirty="0"/>
              <a:t>Meetings</a:t>
            </a:r>
          </a:p>
          <a:p>
            <a:pPr lvl="1"/>
            <a:r>
              <a:rPr lang="en-GB" sz="2000" dirty="0"/>
              <a:t>Tuesday, Nov 12</a:t>
            </a:r>
            <a:r>
              <a:rPr lang="en-GB" sz="2000" baseline="30000" dirty="0"/>
              <a:t>th</a:t>
            </a:r>
            <a:r>
              <a:rPr lang="en-GB" sz="2000" dirty="0"/>
              <a:t>, 		13:30 – 15:30</a:t>
            </a:r>
          </a:p>
          <a:p>
            <a:pPr lvl="1"/>
            <a:r>
              <a:rPr lang="en-GB" sz="2000" dirty="0"/>
              <a:t>Wednesday, Nov 13</a:t>
            </a:r>
            <a:r>
              <a:rPr lang="en-GB" sz="2000" baseline="30000" dirty="0"/>
              <a:t>th</a:t>
            </a:r>
            <a:r>
              <a:rPr lang="en-GB" sz="2000" dirty="0"/>
              <a:t>, 		08:00 – 10:00</a:t>
            </a:r>
          </a:p>
          <a:p>
            <a:pPr lvl="1"/>
            <a:r>
              <a:rPr lang="en-GB" sz="2000" dirty="0"/>
              <a:t>Wednesday, Nov 13</a:t>
            </a:r>
            <a:r>
              <a:rPr lang="en-GB" sz="2000" baseline="30000" dirty="0"/>
              <a:t>th</a:t>
            </a:r>
            <a:r>
              <a:rPr lang="en-GB" sz="2000" dirty="0"/>
              <a:t>, 		13:30 – 15:30</a:t>
            </a:r>
          </a:p>
          <a:p>
            <a:pPr lvl="1"/>
            <a:r>
              <a:rPr lang="en-GB" sz="2000" dirty="0"/>
              <a:t>Thursday, Nov 14</a:t>
            </a:r>
            <a:r>
              <a:rPr lang="en-GB" sz="2000" baseline="30000" dirty="0"/>
              <a:t>th</a:t>
            </a:r>
            <a:r>
              <a:rPr lang="en-GB" sz="2000" dirty="0"/>
              <a:t>, 		08:00 – 10:00</a:t>
            </a:r>
          </a:p>
          <a:p>
            <a:r>
              <a:rPr lang="en-GB" sz="2400" dirty="0"/>
              <a:t>Meeting Room: Cockrell</a:t>
            </a:r>
          </a:p>
          <a:p>
            <a:endParaRPr lang="en-GB" sz="2400" dirty="0"/>
          </a:p>
          <a:p>
            <a:r>
              <a:rPr lang="en-GB" sz="2400" dirty="0" smtClean="0"/>
              <a:t>Proposed Agenda:</a:t>
            </a:r>
            <a:endParaRPr lang="en-GB" sz="2400" dirty="0"/>
          </a:p>
          <a:p>
            <a:pPr lvl="1"/>
            <a:r>
              <a:rPr lang="en-GB" sz="2000" dirty="0" smtClean="0"/>
              <a:t>Call Meeting to Order</a:t>
            </a:r>
          </a:p>
          <a:p>
            <a:pPr lvl="1"/>
            <a:r>
              <a:rPr lang="en-US" sz="2000" dirty="0" smtClean="0"/>
              <a:t>Attendance recording, secretary</a:t>
            </a:r>
          </a:p>
          <a:p>
            <a:pPr lvl="1"/>
            <a:r>
              <a:rPr lang="en-US" sz="2000" dirty="0" smtClean="0"/>
              <a:t>Approval of minutes</a:t>
            </a:r>
          </a:p>
          <a:p>
            <a:pPr lvl="1"/>
            <a:r>
              <a:rPr lang="en-US" sz="2000" dirty="0" smtClean="0"/>
              <a:t>Reports</a:t>
            </a:r>
          </a:p>
          <a:p>
            <a:pPr lvl="1"/>
            <a:r>
              <a:rPr lang="en-US" sz="2000" dirty="0" smtClean="0"/>
              <a:t>Comment resolution and responses on PAR &amp; 5C comments</a:t>
            </a:r>
          </a:p>
          <a:p>
            <a:pPr lvl="1"/>
            <a:r>
              <a:rPr lang="en-US" sz="2000" dirty="0" smtClean="0"/>
              <a:t>Presentation to closing EC meeting</a:t>
            </a:r>
          </a:p>
          <a:p>
            <a:pPr lvl="1"/>
            <a:r>
              <a:rPr lang="en-US" sz="2000" dirty="0" smtClean="0"/>
              <a:t>Conditional extension of OmniRAN EC SG</a:t>
            </a:r>
          </a:p>
          <a:p>
            <a:pPr lvl="1"/>
            <a:r>
              <a:rPr lang="en-US" sz="2000" dirty="0" smtClean="0"/>
              <a:t>Technical presentations on OmniRAN related matters</a:t>
            </a:r>
          </a:p>
          <a:p>
            <a:pPr lvl="1"/>
            <a:r>
              <a:rPr lang="en-US" sz="2000" dirty="0" smtClean="0"/>
              <a:t>AOB</a:t>
            </a:r>
          </a:p>
          <a:p>
            <a:pPr lvl="1"/>
            <a:r>
              <a:rPr lang="en-US" sz="2000" dirty="0" smtClean="0"/>
              <a:t>Adjourn</a:t>
            </a: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b="1" u="sng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OmniRAN ECSG</a:t>
            </a:r>
            <a:br>
              <a:rPr lang="en-US"/>
            </a:br>
            <a:r>
              <a:rPr lang="en-US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Website:</a:t>
            </a:r>
            <a:br>
              <a:rPr lang="en-US"/>
            </a:br>
            <a:r>
              <a:rPr lang="en-US">
                <a:hlinkClick r:id="rId2"/>
              </a:rPr>
              <a:t>http://www.ieee802.org/OmniRANsg/</a:t>
            </a:r>
            <a:endParaRPr lang="en-US"/>
          </a:p>
          <a:p>
            <a:r>
              <a:rPr lang="en-US"/>
              <a:t>Document Archive on mentor: </a:t>
            </a:r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Email reflector: </a:t>
            </a:r>
            <a:br>
              <a:rPr lang="en-US"/>
            </a:br>
            <a:r>
              <a:rPr lang="en-US">
                <a:hlinkClick r:id="rId4"/>
              </a:rPr>
              <a:t>ecsg-802-omniran@listserv.ieee.org</a:t>
            </a:r>
            <a:endParaRPr lang="en-US"/>
          </a:p>
          <a:p>
            <a:r>
              <a:rPr lang="en-US"/>
              <a:t>Email archive: </a:t>
            </a:r>
            <a:r>
              <a:rPr lang="en-US">
                <a:hlinkClick r:id="rId5"/>
              </a:rPr>
              <a:t>http://grouper.ieee.org/groups/802/OmniRANsg/email/</a:t>
            </a:r>
            <a:endParaRPr lang="en-US"/>
          </a:p>
          <a:p>
            <a:r>
              <a:rPr lang="en-US"/>
              <a:t>Attendance:</a:t>
            </a:r>
            <a:br>
              <a:rPr lang="en-US"/>
            </a:br>
            <a:r>
              <a:rPr lang="en-US"/>
              <a:t>Paper list (normative) + IMAT</a:t>
            </a:r>
          </a:p>
          <a:p>
            <a:pPr lvl="1"/>
            <a:r>
              <a:rPr lang="en-US"/>
              <a:t>IMAT mandatory for participants seeking attendence credits</a:t>
            </a:r>
          </a:p>
          <a:p>
            <a:pPr lvl="1"/>
            <a:r>
              <a:rPr lang="en-US"/>
              <a:t>Reciprocal rights for most WGs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310</Words>
  <Application>Microsoft Macintosh PowerPoint</Application>
  <PresentationFormat>On-screen Show (4:3)</PresentationFormat>
  <Paragraphs>82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omniran_usecase_template</vt:lpstr>
      <vt:lpstr>OmniRAN EC SG November 2013 EC Opening Report</vt:lpstr>
      <vt:lpstr>OmniRAN EC SG  Status and Objectives</vt:lpstr>
      <vt:lpstr>OmniRAN EC SG Timeline</vt:lpstr>
      <vt:lpstr>OmniRAN EC SG Plan Nov 2013 F2F</vt:lpstr>
      <vt:lpstr>OmniRAN ECSG Resources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30</cp:revision>
  <cp:lastPrinted>1998-02-10T13:28:06Z</cp:lastPrinted>
  <dcterms:created xsi:type="dcterms:W3CDTF">2013-03-11T14:14:17Z</dcterms:created>
  <dcterms:modified xsi:type="dcterms:W3CDTF">2013-11-11T05:38:57Z</dcterms:modified>
</cp:coreProperties>
</file>