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86" r:id="rId3"/>
    <p:sldId id="282" r:id="rId4"/>
    <p:sldId id="275" r:id="rId5"/>
    <p:sldId id="277" r:id="rId6"/>
    <p:sldId id="276" r:id="rId7"/>
    <p:sldId id="278" r:id="rId8"/>
    <p:sldId id="279" r:id="rId9"/>
    <p:sldId id="280" r:id="rId10"/>
    <p:sldId id="281" r:id="rId11"/>
    <p:sldId id="271" r:id="rId12"/>
    <p:sldId id="272" r:id="rId13"/>
    <p:sldId id="283" r:id="rId14"/>
    <p:sldId id="285" r:id="rId15"/>
    <p:sldId id="284" r:id="rId16"/>
    <p:sldId id="274" r:id="rId17"/>
    <p:sldId id="26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08" d="100"/>
          <a:sy n="108" d="100"/>
        </p:scale>
        <p:origin x="-34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16</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794307" y="76200"/>
            <a:ext cx="2121093" cy="307777"/>
          </a:xfrm>
          <a:prstGeom prst="rect">
            <a:avLst/>
          </a:prstGeom>
        </p:spPr>
        <p:txBody>
          <a:bodyPr wrap="none">
            <a:spAutoFit/>
          </a:bodyPr>
          <a:lstStyle/>
          <a:p>
            <a:pPr algn="r"/>
            <a:r>
              <a:rPr lang="en-US" sz="1400" b="1" dirty="0" err="1" smtClean="0"/>
              <a:t>omniran-13</a:t>
            </a:r>
            <a:r>
              <a:rPr lang="en-US" sz="1400" b="1" dirty="0" smtClean="0"/>
              <a:t>-0090-00-ecsg</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86-00-ecsg-proposed-par-and-5c.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57-00-ecsg-omniran-ec-closing-report.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2.bin"/><Relationship Id="rId5" Type="http://schemas.openxmlformats.org/officeDocument/2006/relationships/image" Target="../media/image1.wmf"/><Relationship Id="rId6" Type="http://schemas.openxmlformats.org/officeDocument/2006/relationships/oleObject" Target="../embeddings/oleObject3.bin"/><Relationship Id="rId7"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 Id="rId3"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a:t>
            </a:r>
            <a:br>
              <a:rPr lang="en-US" dirty="0"/>
            </a:br>
            <a:r>
              <a:rPr lang="en-US" dirty="0"/>
              <a:t>Nov 2013 Opening Report to IEEE 802.1</a:t>
            </a:r>
          </a:p>
        </p:txBody>
      </p:sp>
      <p:sp>
        <p:nvSpPr>
          <p:cNvPr id="3" name="Subtitle 2"/>
          <p:cNvSpPr>
            <a:spLocks noGrp="1"/>
          </p:cNvSpPr>
          <p:nvPr>
            <p:ph type="subTitle" idx="1"/>
          </p:nvPr>
        </p:nvSpPr>
        <p:spPr/>
        <p:txBody>
          <a:bodyPr/>
          <a:lstStyle/>
          <a:p>
            <a:r>
              <a:rPr lang="en-US" dirty="0"/>
              <a:t>Chair:</a:t>
            </a:r>
          </a:p>
          <a:p>
            <a:r>
              <a:rPr lang="en-US" dirty="0"/>
              <a:t>Max Riegel (NSN)</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bwMode="auto">
          <a:xfrm>
            <a:off x="836585" y="2753894"/>
            <a:ext cx="7515835" cy="945106"/>
          </a:xfrm>
          <a:prstGeom prst="rect">
            <a:avLst/>
          </a:prstGeom>
          <a:solidFill>
            <a:schemeClr val="accent1">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Current 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37" name="Rectangle 36"/>
          <p:cNvSpPr/>
          <p:nvPr/>
        </p:nvSpPr>
        <p:spPr bwMode="auto">
          <a:xfrm>
            <a:off x="926596" y="3301328"/>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356865" y="3301328"/>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922150" y="3301328"/>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smtClean="0"/>
              <a:t>Mapping of proposed Reference Points </a:t>
            </a:r>
            <a:br>
              <a:rPr lang="en-US" smtClean="0"/>
            </a:br>
            <a:r>
              <a:rPr lang="en-US" smtClean="0"/>
              <a:t>to IEEE 802 Architecture</a:t>
            </a:r>
            <a:endParaRPr lang="en-US" dirty="0"/>
          </a:p>
        </p:txBody>
      </p:sp>
      <p:sp>
        <p:nvSpPr>
          <p:cNvPr id="140" name="Content Placeholder 139"/>
          <p:cNvSpPr>
            <a:spLocks noGrp="1"/>
          </p:cNvSpPr>
          <p:nvPr>
            <p:ph idx="1"/>
          </p:nvPr>
        </p:nvSpPr>
        <p:spPr>
          <a:xfrm>
            <a:off x="457200" y="3789000"/>
            <a:ext cx="8229600" cy="2745000"/>
          </a:xfrm>
        </p:spPr>
        <p:txBody>
          <a:bodyPr>
            <a:normAutofit fontScale="70000" lnSpcReduction="20000"/>
          </a:bodyPr>
          <a:lstStyle/>
          <a:p>
            <a:r>
              <a:rPr lang="en-US" dirty="0" smtClean="0"/>
              <a:t>Reference Points can be mapped </a:t>
            </a:r>
            <a:r>
              <a:rPr lang="en-US" dirty="0"/>
              <a:t>on</a:t>
            </a:r>
            <a:r>
              <a:rPr lang="en-US" dirty="0" smtClean="0"/>
              <a:t>to the IEEE 802 Architecture Model</a:t>
            </a:r>
          </a:p>
          <a:p>
            <a:pPr lvl="1"/>
            <a:r>
              <a:rPr lang="en-US" dirty="0" smtClean="0"/>
              <a:t>R1 represents the PHY and MAC layer functions between terminal and base station/access point.</a:t>
            </a:r>
          </a:p>
          <a:p>
            <a:pPr lvl="1"/>
            <a:r>
              <a:rPr lang="en-US" dirty="0"/>
              <a:t>R2 &amp; R3 represents the control interface from a central control entity into the L1 &amp; L2 network functions</a:t>
            </a:r>
          </a:p>
          <a:p>
            <a:r>
              <a:rPr lang="en-US" dirty="0" smtClean="0"/>
              <a:t>R2 and R3 cover external control of IEEE 802 technologies</a:t>
            </a:r>
          </a:p>
          <a:p>
            <a:pPr lvl="1"/>
            <a:r>
              <a:rPr lang="en-US" dirty="0"/>
              <a:t>IP based protocols may be used to carry control information between network elements and access network control</a:t>
            </a:r>
          </a:p>
        </p:txBody>
      </p:sp>
      <p:sp>
        <p:nvSpPr>
          <p:cNvPr id="3" name="Rectangle 2"/>
          <p:cNvSpPr/>
          <p:nvPr/>
        </p:nvSpPr>
        <p:spPr bwMode="auto">
          <a:xfrm>
            <a:off x="881590"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881591"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881591" y="1539000"/>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452320"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452321"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832141"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832142"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977045"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977046"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977046" y="2761267"/>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311861"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311862"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456765" y="2761268"/>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456766" y="3031298"/>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456766" y="2761267"/>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1016605" y="1906173"/>
            <a:ext cx="533400" cy="533400"/>
          </a:xfrm>
          <a:prstGeom prst="rect">
            <a:avLst/>
          </a:prstGeom>
        </p:spPr>
      </p:pic>
      <p:sp>
        <p:nvSpPr>
          <p:cNvPr id="102" name="Rectangle 101"/>
          <p:cNvSpPr/>
          <p:nvPr/>
        </p:nvSpPr>
        <p:spPr bwMode="auto">
          <a:xfrm>
            <a:off x="2816805" y="2266214"/>
            <a:ext cx="855095"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700" dirty="0" smtClean="0">
                <a:latin typeface="+mn-lt"/>
              </a:rPr>
              <a:t>Higher Layers Control</a:t>
            </a:r>
            <a:endParaRPr kumimoji="0" lang="en-US" sz="700" b="0" i="0" u="none" strike="noStrike" cap="none" normalizeH="0" baseline="0" dirty="0">
              <a:ln>
                <a:noFill/>
              </a:ln>
              <a:solidFill>
                <a:schemeClr val="tx1"/>
              </a:solidFill>
              <a:effectLst/>
              <a:latin typeface="+mn-lt"/>
            </a:endParaRPr>
          </a:p>
        </p:txBody>
      </p:sp>
      <p:sp>
        <p:nvSpPr>
          <p:cNvPr id="104" name="Rectangle 103"/>
          <p:cNvSpPr/>
          <p:nvPr/>
        </p:nvSpPr>
        <p:spPr bwMode="auto">
          <a:xfrm>
            <a:off x="5472100" y="2266214"/>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700" dirty="0" smtClean="0">
                <a:latin typeface="+mn-lt"/>
              </a:rPr>
              <a:t>Higher Layers Control</a:t>
            </a:r>
            <a:endParaRPr kumimoji="0" lang="en-US" sz="700" b="0" i="0" u="none" strike="noStrike" cap="none" normalizeH="0" baseline="0" dirty="0">
              <a:ln>
                <a:noFill/>
              </a:ln>
              <a:solidFill>
                <a:schemeClr val="tx1"/>
              </a:solidFill>
              <a:effectLst/>
              <a:latin typeface="+mn-lt"/>
            </a:endParaRPr>
          </a:p>
        </p:txBody>
      </p:sp>
      <p:sp>
        <p:nvSpPr>
          <p:cNvPr id="105" name="Rectangle 104"/>
          <p:cNvSpPr/>
          <p:nvPr/>
        </p:nvSpPr>
        <p:spPr bwMode="auto">
          <a:xfrm>
            <a:off x="7452320" y="1539000"/>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677345" y="2450883"/>
            <a:ext cx="405045" cy="258117"/>
          </a:xfrm>
          <a:prstGeom prst="rect">
            <a:avLst/>
          </a:prstGeom>
          <a:noFill/>
          <a:ln w="12700">
            <a:noFill/>
            <a:miter lim="800000"/>
            <a:headEnd/>
            <a:tailEnd/>
          </a:ln>
          <a:effectLst/>
        </p:spPr>
      </p:pic>
      <p:grpSp>
        <p:nvGrpSpPr>
          <p:cNvPr id="70" name="Group 122"/>
          <p:cNvGrpSpPr>
            <a:grpSpLocks/>
          </p:cNvGrpSpPr>
          <p:nvPr/>
        </p:nvGrpSpPr>
        <p:grpSpPr bwMode="auto">
          <a:xfrm>
            <a:off x="7767355" y="2135848"/>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4"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677345" y="1775808"/>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742130" y="2661732"/>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922150" y="2661732"/>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266855" y="2663884"/>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356865" y="2663885"/>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1" name="TextBox 130"/>
          <p:cNvSpPr txBox="1"/>
          <p:nvPr/>
        </p:nvSpPr>
        <p:spPr>
          <a:xfrm>
            <a:off x="5663402" y="2481712"/>
            <a:ext cx="348598" cy="246221"/>
          </a:xfrm>
          <a:prstGeom prst="rect">
            <a:avLst/>
          </a:prstGeom>
          <a:noFill/>
        </p:spPr>
        <p:txBody>
          <a:bodyPr wrap="none" rtlCol="0">
            <a:spAutoFit/>
          </a:bodyPr>
          <a:lstStyle/>
          <a:p>
            <a:r>
              <a:rPr lang="en-US" sz="1000" dirty="0" smtClean="0">
                <a:solidFill>
                  <a:srgbClr val="FF0000"/>
                </a:solidFill>
                <a:latin typeface="+mn-lt"/>
              </a:rPr>
              <a:t>R3</a:t>
            </a:r>
            <a:endParaRPr lang="en-US" sz="1000" dirty="0">
              <a:solidFill>
                <a:srgbClr val="FF0000"/>
              </a:solidFill>
              <a:latin typeface="+mn-lt"/>
            </a:endParaRPr>
          </a:p>
        </p:txBody>
      </p:sp>
      <p:sp>
        <p:nvSpPr>
          <p:cNvPr id="135" name="TextBox 134"/>
          <p:cNvSpPr txBox="1"/>
          <p:nvPr/>
        </p:nvSpPr>
        <p:spPr>
          <a:xfrm>
            <a:off x="2772000" y="2481712"/>
            <a:ext cx="736099" cy="246221"/>
          </a:xfrm>
          <a:prstGeom prst="rect">
            <a:avLst/>
          </a:prstGeom>
          <a:noFill/>
        </p:spPr>
        <p:txBody>
          <a:bodyPr wrap="none" rtlCol="0">
            <a:spAutoFit/>
          </a:bodyPr>
          <a:lstStyle/>
          <a:p>
            <a:r>
              <a:rPr lang="en-US" sz="1000" dirty="0" smtClean="0">
                <a:solidFill>
                  <a:srgbClr val="FF0000"/>
                </a:solidFill>
                <a:latin typeface="+mn-lt"/>
              </a:rPr>
              <a:t>R2      R3 </a:t>
            </a:r>
            <a:endParaRPr lang="en-US" sz="1000" dirty="0">
              <a:solidFill>
                <a:srgbClr val="FF0000"/>
              </a:solidFill>
              <a:latin typeface="+mn-lt"/>
            </a:endParaRPr>
          </a:p>
        </p:txBody>
      </p:sp>
      <p:sp>
        <p:nvSpPr>
          <p:cNvPr id="136" name="Freeform 135"/>
          <p:cNvSpPr/>
          <p:nvPr/>
        </p:nvSpPr>
        <p:spPr bwMode="auto">
          <a:xfrm>
            <a:off x="1628776" y="2663885"/>
            <a:ext cx="1278040" cy="14454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5" name="Left-Right Arrow 54"/>
          <p:cNvSpPr/>
          <p:nvPr/>
        </p:nvSpPr>
        <p:spPr bwMode="auto">
          <a:xfrm>
            <a:off x="1736685" y="2898436"/>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824770" y="2663885"/>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3176845" y="2663885"/>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446875" y="2663885"/>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670417" y="1952472"/>
            <a:ext cx="3798592"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9" name="Freeform 58"/>
          <p:cNvSpPr/>
          <p:nvPr/>
        </p:nvSpPr>
        <p:spPr>
          <a:xfrm>
            <a:off x="6192000" y="1944000"/>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a:t>
            </a:r>
            <a:br>
              <a:rPr lang="en-US"/>
            </a:br>
            <a:r>
              <a:rPr lang="en-US"/>
              <a:t>Current Status and Objectives</a:t>
            </a:r>
          </a:p>
        </p:txBody>
      </p:sp>
      <p:sp>
        <p:nvSpPr>
          <p:cNvPr id="3" name="Content Placeholder 2"/>
          <p:cNvSpPr>
            <a:spLocks noGrp="1"/>
          </p:cNvSpPr>
          <p:nvPr>
            <p:ph idx="1"/>
          </p:nvPr>
        </p:nvSpPr>
        <p:spPr/>
        <p:txBody>
          <a:bodyPr>
            <a:normAutofit fontScale="62500" lnSpcReduction="20000"/>
          </a:bodyPr>
          <a:lstStyle/>
          <a:p>
            <a:r>
              <a:rPr lang="en-US"/>
              <a:t>OmniRAN EC SG submitted PAR proposal on ‘Recommended Practice for Network Reference Model and Functional Description of IEEE 802 Access Network’ on October 10</a:t>
            </a:r>
            <a:r>
              <a:rPr lang="en-US" baseline="30000"/>
              <a:t>th</a:t>
            </a:r>
            <a:r>
              <a:rPr lang="en-US"/>
              <a:t> for consideration in the November plenary meeting</a:t>
            </a:r>
          </a:p>
          <a:p>
            <a:pPr lvl="1"/>
            <a:r>
              <a:rPr lang="en-US">
                <a:hlinkClick r:id="rId2"/>
              </a:rPr>
              <a:t>https://mentor.ieee.org/omniran/dcn/13/omniran-13-0086-00-ecsg-proposed-par-and-5c.docx</a:t>
            </a:r>
            <a:endParaRPr lang="en-US"/>
          </a:p>
          <a:p>
            <a:pPr lvl="1"/>
            <a:r>
              <a:rPr lang="en-US"/>
              <a:t>More information on the following slides</a:t>
            </a:r>
          </a:p>
          <a:p>
            <a:r>
              <a:rPr lang="en-US"/>
              <a:t>It is proposed to run the project within 802.1 WG</a:t>
            </a:r>
          </a:p>
          <a:p>
            <a:pPr lvl="1"/>
            <a:r>
              <a:rPr lang="en-US"/>
              <a:t>No conclusion yet, how this would/should work within 802.1 WG</a:t>
            </a:r>
          </a:p>
          <a:p>
            <a:pPr lvl="1"/>
            <a:r>
              <a:rPr lang="en-US"/>
              <a:t>Technical discussions took place between OmniRAN EC SG and 802.1 (Security TG) in the September interim</a:t>
            </a:r>
          </a:p>
          <a:p>
            <a:r>
              <a:rPr lang="en-US"/>
              <a:t>OmniRAN EC SG will review comments on PAR proposal and will submit final proposal for the EC closing plenary.</a:t>
            </a:r>
          </a:p>
          <a:p>
            <a:r>
              <a:rPr lang="en-US"/>
              <a:t>Organizational arrangements of running the project in 802.1 will be discussed during the week (and in the EC workshop on Saturday)</a:t>
            </a:r>
          </a:p>
        </p:txBody>
      </p:sp>
    </p:spTree>
    <p:extLst>
      <p:ext uri="{BB962C8B-B14F-4D97-AF65-F5344CB8AC3E}">
        <p14:creationId xmlns:p14="http://schemas.microsoft.com/office/powerpoint/2010/main" val="330061263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1" name="Straight Connector 140"/>
          <p:cNvCxnSpPr/>
          <p:nvPr/>
        </p:nvCxnSpPr>
        <p:spPr bwMode="auto">
          <a:xfrm>
            <a:off x="4842030" y="2805280"/>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2" name="Straight Connector 141"/>
          <p:cNvCxnSpPr/>
          <p:nvPr/>
        </p:nvCxnSpPr>
        <p:spPr bwMode="auto">
          <a:xfrm>
            <a:off x="4842030" y="3017605"/>
            <a:ext cx="409545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p:txBody>
          <a:bodyPr/>
          <a:lstStyle/>
          <a:p>
            <a:r>
              <a:rPr lang="en-US" dirty="0" smtClean="0"/>
              <a:t>OmniRAN EC SG</a:t>
            </a:r>
            <a:br>
              <a:rPr lang="en-US" dirty="0" smtClean="0"/>
            </a:br>
            <a:r>
              <a:rPr lang="en-US" dirty="0" smtClean="0"/>
              <a:t>Timeline</a:t>
            </a:r>
            <a:endParaRPr lang="en-US" dirty="0"/>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916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17" name="TextBox 16"/>
          <p:cNvSpPr txBox="1"/>
          <p:nvPr/>
        </p:nvSpPr>
        <p:spPr>
          <a:xfrm>
            <a:off x="1961710" y="5987534"/>
            <a:ext cx="14992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2611168" y="5987534"/>
            <a:ext cx="160632"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3286243" y="5987534"/>
            <a:ext cx="160632"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3986935" y="5987534"/>
            <a:ext cx="145055"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4665822" y="5987534"/>
            <a:ext cx="176208"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5337085" y="5987534"/>
            <a:ext cx="14992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6073410" y="5987534"/>
            <a:ext cx="118770"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6" name="TextBox 25"/>
          <p:cNvSpPr txBox="1"/>
          <p:nvPr/>
        </p:nvSpPr>
        <p:spPr>
          <a:xfrm>
            <a:off x="1961710" y="5606534"/>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40" name="TextBox 39"/>
          <p:cNvSpPr txBox="1"/>
          <p:nvPr/>
        </p:nvSpPr>
        <p:spPr>
          <a:xfrm>
            <a:off x="1961710" y="1538790"/>
            <a:ext cx="185109"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3491880" y="2798930"/>
            <a:ext cx="270030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5472100" y="3113965"/>
            <a:ext cx="72007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6012160" y="3744035"/>
            <a:ext cx="185109"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61921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7" name="TextBox 6"/>
          <p:cNvSpPr txBox="1"/>
          <p:nvPr/>
        </p:nvSpPr>
        <p:spPr>
          <a:xfrm>
            <a:off x="6218967" y="1493785"/>
            <a:ext cx="558278" cy="261610"/>
          </a:xfrm>
          <a:prstGeom prst="rect">
            <a:avLst/>
          </a:prstGeom>
          <a:noFill/>
        </p:spPr>
        <p:txBody>
          <a:bodyPr wrap="none" rtlCol="0">
            <a:spAutoFit/>
          </a:bodyPr>
          <a:lstStyle/>
          <a:p>
            <a:r>
              <a:rPr lang="en-US" sz="1100">
                <a:latin typeface="+mn-lt"/>
              </a:rPr>
              <a:t>Aug’7</a:t>
            </a:r>
          </a:p>
        </p:txBody>
      </p:sp>
      <p:cxnSp>
        <p:nvCxnSpPr>
          <p:cNvPr id="61" name="Straight Connector 60"/>
          <p:cNvCxnSpPr/>
          <p:nvPr/>
        </p:nvCxnSpPr>
        <p:spPr bwMode="auto">
          <a:xfrm>
            <a:off x="2906815"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3" name="TextBox 62"/>
          <p:cNvSpPr txBox="1"/>
          <p:nvPr/>
        </p:nvSpPr>
        <p:spPr>
          <a:xfrm>
            <a:off x="4707015" y="3429000"/>
            <a:ext cx="1504247" cy="225025"/>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5" name="Straight Connector 64"/>
          <p:cNvCxnSpPr/>
          <p:nvPr/>
        </p:nvCxnSpPr>
        <p:spPr bwMode="auto">
          <a:xfrm>
            <a:off x="3941930" y="176543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3627688" y="1447800"/>
            <a:ext cx="36439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4136736" y="1447800"/>
            <a:ext cx="340673" cy="261610"/>
          </a:xfrm>
          <a:prstGeom prst="rect">
            <a:avLst/>
          </a:prstGeom>
          <a:noFill/>
        </p:spPr>
        <p:txBody>
          <a:bodyPr wrap="none" rtlCol="0">
            <a:spAutoFit/>
          </a:bodyPr>
          <a:lstStyle/>
          <a:p>
            <a:r>
              <a:rPr lang="en-US" sz="1100">
                <a:latin typeface="+mn-lt"/>
              </a:rPr>
              <a:t>May’2</a:t>
            </a:r>
          </a:p>
        </p:txBody>
      </p:sp>
      <p:cxnSp>
        <p:nvCxnSpPr>
          <p:cNvPr id="70" name="Straight Connector 69"/>
          <p:cNvCxnSpPr/>
          <p:nvPr/>
        </p:nvCxnSpPr>
        <p:spPr bwMode="auto">
          <a:xfrm>
            <a:off x="556211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5287520" y="1493785"/>
            <a:ext cx="364600" cy="261610"/>
          </a:xfrm>
          <a:prstGeom prst="rect">
            <a:avLst/>
          </a:prstGeom>
          <a:noFill/>
        </p:spPr>
        <p:txBody>
          <a:bodyPr wrap="none" rtlCol="0">
            <a:spAutoFit/>
          </a:bodyPr>
          <a:lstStyle/>
          <a:p>
            <a:r>
              <a:rPr lang="en-US" sz="1100">
                <a:latin typeface="+mn-lt"/>
              </a:rPr>
              <a:t>Jun’20</a:t>
            </a:r>
          </a:p>
        </p:txBody>
      </p:sp>
      <p:cxnSp>
        <p:nvCxnSpPr>
          <p:cNvPr id="88" name="Straight Connector 87"/>
          <p:cNvCxnSpPr/>
          <p:nvPr/>
        </p:nvCxnSpPr>
        <p:spPr bwMode="auto">
          <a:xfrm>
            <a:off x="23667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9" name="Straight Connector 88"/>
          <p:cNvCxnSpPr/>
          <p:nvPr/>
        </p:nvCxnSpPr>
        <p:spPr bwMode="auto">
          <a:xfrm>
            <a:off x="30418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Straight Connector 89"/>
          <p:cNvCxnSpPr/>
          <p:nvPr/>
        </p:nvCxnSpPr>
        <p:spPr bwMode="auto">
          <a:xfrm>
            <a:off x="37169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1" name="Straight Connector 90"/>
          <p:cNvCxnSpPr/>
          <p:nvPr/>
        </p:nvCxnSpPr>
        <p:spPr bwMode="auto">
          <a:xfrm>
            <a:off x="43919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Straight Connector 91"/>
          <p:cNvCxnSpPr/>
          <p:nvPr/>
        </p:nvCxnSpPr>
        <p:spPr bwMode="auto">
          <a:xfrm>
            <a:off x="50670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3" name="Straight Connector 92"/>
          <p:cNvCxnSpPr/>
          <p:nvPr/>
        </p:nvCxnSpPr>
        <p:spPr bwMode="auto">
          <a:xfrm>
            <a:off x="57421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Straight Connector 93"/>
          <p:cNvCxnSpPr/>
          <p:nvPr/>
        </p:nvCxnSpPr>
        <p:spPr bwMode="auto">
          <a:xfrm>
            <a:off x="641720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5" name="Straight Connector 94"/>
          <p:cNvCxnSpPr/>
          <p:nvPr/>
        </p:nvCxnSpPr>
        <p:spPr bwMode="auto">
          <a:xfrm>
            <a:off x="709228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Straight Connector 95"/>
          <p:cNvCxnSpPr/>
          <p:nvPr/>
        </p:nvCxnSpPr>
        <p:spPr bwMode="auto">
          <a:xfrm>
            <a:off x="7767355"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Straight Connector 96"/>
          <p:cNvCxnSpPr/>
          <p:nvPr/>
        </p:nvCxnSpPr>
        <p:spPr bwMode="auto">
          <a:xfrm>
            <a:off x="8442430" y="5904275"/>
            <a:ext cx="0" cy="13501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8" name="TextBox 97"/>
          <p:cNvSpPr txBox="1"/>
          <p:nvPr/>
        </p:nvSpPr>
        <p:spPr>
          <a:xfrm>
            <a:off x="6619547" y="5994285"/>
            <a:ext cx="286637" cy="184666"/>
          </a:xfrm>
          <a:prstGeom prst="rect">
            <a:avLst/>
          </a:prstGeom>
          <a:noFill/>
        </p:spPr>
        <p:txBody>
          <a:bodyPr wrap="none" lIns="0" tIns="0" rIns="0" bIns="0" rtlCol="0">
            <a:spAutoFit/>
          </a:bodyPr>
          <a:lstStyle/>
          <a:p>
            <a:pPr algn="ctr"/>
            <a:r>
              <a:rPr lang="en-US" dirty="0">
                <a:latin typeface="+mn-lt"/>
              </a:rPr>
              <a:t>Aug</a:t>
            </a:r>
          </a:p>
        </p:txBody>
      </p:sp>
      <p:sp>
        <p:nvSpPr>
          <p:cNvPr id="99" name="TextBox 98"/>
          <p:cNvSpPr txBox="1"/>
          <p:nvPr/>
        </p:nvSpPr>
        <p:spPr>
          <a:xfrm>
            <a:off x="7301034" y="6001036"/>
            <a:ext cx="273813" cy="184666"/>
          </a:xfrm>
          <a:prstGeom prst="rect">
            <a:avLst/>
          </a:prstGeom>
          <a:noFill/>
        </p:spPr>
        <p:txBody>
          <a:bodyPr wrap="none" lIns="0" tIns="0" rIns="0" bIns="0" rtlCol="0">
            <a:spAutoFit/>
          </a:bodyPr>
          <a:lstStyle/>
          <a:p>
            <a:pPr algn="ctr"/>
            <a:r>
              <a:rPr lang="en-US" dirty="0">
                <a:latin typeface="+mn-lt"/>
              </a:rPr>
              <a:t>Sep</a:t>
            </a:r>
          </a:p>
        </p:txBody>
      </p:sp>
      <p:sp>
        <p:nvSpPr>
          <p:cNvPr id="100" name="TextBox 99"/>
          <p:cNvSpPr txBox="1"/>
          <p:nvPr/>
        </p:nvSpPr>
        <p:spPr>
          <a:xfrm>
            <a:off x="7993317" y="6007787"/>
            <a:ext cx="239398" cy="184666"/>
          </a:xfrm>
          <a:prstGeom prst="rect">
            <a:avLst/>
          </a:prstGeom>
          <a:noFill/>
        </p:spPr>
        <p:txBody>
          <a:bodyPr wrap="none" lIns="0" tIns="0" rIns="0" bIns="0" rtlCol="0">
            <a:spAutoFit/>
          </a:bodyPr>
          <a:lstStyle/>
          <a:p>
            <a:pPr algn="ctr"/>
            <a:r>
              <a:rPr lang="en-US" dirty="0">
                <a:latin typeface="+mn-lt"/>
              </a:rPr>
              <a:t>Oct</a:t>
            </a:r>
          </a:p>
        </p:txBody>
      </p:sp>
      <p:sp>
        <p:nvSpPr>
          <p:cNvPr id="103" name="TextBox 102"/>
          <p:cNvSpPr txBox="1"/>
          <p:nvPr/>
        </p:nvSpPr>
        <p:spPr>
          <a:xfrm>
            <a:off x="8622450" y="5634245"/>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113" name="Straight Connector 112"/>
          <p:cNvCxnSpPr/>
          <p:nvPr/>
        </p:nvCxnSpPr>
        <p:spPr bwMode="auto">
          <a:xfrm>
            <a:off x="650721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5" name="Straight Connector 114"/>
          <p:cNvCxnSpPr/>
          <p:nvPr/>
        </p:nvCxnSpPr>
        <p:spPr bwMode="auto">
          <a:xfrm>
            <a:off x="772235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6" name="Straight Connector 115"/>
          <p:cNvCxnSpPr/>
          <p:nvPr/>
        </p:nvCxnSpPr>
        <p:spPr bwMode="auto">
          <a:xfrm>
            <a:off x="785736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7" name="Straight Connector 116"/>
          <p:cNvCxnSpPr/>
          <p:nvPr/>
        </p:nvCxnSpPr>
        <p:spPr bwMode="auto">
          <a:xfrm>
            <a:off x="7992380"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8" name="Straight Connector 117"/>
          <p:cNvCxnSpPr/>
          <p:nvPr/>
        </p:nvCxnSpPr>
        <p:spPr bwMode="auto">
          <a:xfrm>
            <a:off x="4436985" y="1763815"/>
            <a:ext cx="0" cy="3735415"/>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9" name="Straight Connector 118"/>
          <p:cNvCxnSpPr/>
          <p:nvPr/>
        </p:nvCxnSpPr>
        <p:spPr bwMode="auto">
          <a:xfrm>
            <a:off x="718229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20" name="Straight Connector 119"/>
          <p:cNvCxnSpPr/>
          <p:nvPr/>
        </p:nvCxnSpPr>
        <p:spPr bwMode="auto">
          <a:xfrm>
            <a:off x="745232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7196679" y="1268760"/>
            <a:ext cx="435661" cy="261610"/>
          </a:xfrm>
          <a:prstGeom prst="rect">
            <a:avLst/>
          </a:prstGeom>
          <a:noFill/>
        </p:spPr>
        <p:txBody>
          <a:bodyPr wrap="none" rtlCol="0">
            <a:spAutoFit/>
          </a:bodyPr>
          <a:lstStyle/>
          <a:p>
            <a:r>
              <a:rPr lang="en-US" sz="1100">
                <a:latin typeface="+mn-lt"/>
              </a:rPr>
              <a:t>Sep</a:t>
            </a:r>
          </a:p>
        </p:txBody>
      </p:sp>
      <p:sp>
        <p:nvSpPr>
          <p:cNvPr id="122" name="TextBox 121"/>
          <p:cNvSpPr txBox="1"/>
          <p:nvPr/>
        </p:nvSpPr>
        <p:spPr>
          <a:xfrm>
            <a:off x="7768285" y="1268760"/>
            <a:ext cx="404115" cy="261610"/>
          </a:xfrm>
          <a:prstGeom prst="rect">
            <a:avLst/>
          </a:prstGeom>
          <a:noFill/>
        </p:spPr>
        <p:txBody>
          <a:bodyPr wrap="none" rtlCol="0">
            <a:spAutoFit/>
          </a:bodyPr>
          <a:lstStyle/>
          <a:p>
            <a:r>
              <a:rPr lang="en-US" sz="1100">
                <a:latin typeface="+mn-lt"/>
              </a:rPr>
              <a:t>Oct</a:t>
            </a:r>
          </a:p>
        </p:txBody>
      </p:sp>
      <p:sp>
        <p:nvSpPr>
          <p:cNvPr id="123" name="TextBox 122"/>
          <p:cNvSpPr txBox="1"/>
          <p:nvPr/>
        </p:nvSpPr>
        <p:spPr>
          <a:xfrm>
            <a:off x="7002270" y="1493785"/>
            <a:ext cx="294459" cy="261610"/>
          </a:xfrm>
          <a:prstGeom prst="rect">
            <a:avLst/>
          </a:prstGeom>
          <a:noFill/>
        </p:spPr>
        <p:txBody>
          <a:bodyPr wrap="none" rtlCol="0">
            <a:spAutoFit/>
          </a:bodyPr>
          <a:lstStyle/>
          <a:p>
            <a:r>
              <a:rPr lang="en-US" sz="1100">
                <a:latin typeface="+mn-lt"/>
              </a:rPr>
              <a:t>‘4</a:t>
            </a:r>
          </a:p>
        </p:txBody>
      </p:sp>
      <p:sp>
        <p:nvSpPr>
          <p:cNvPr id="124" name="TextBox 123"/>
          <p:cNvSpPr txBox="1"/>
          <p:nvPr/>
        </p:nvSpPr>
        <p:spPr>
          <a:xfrm>
            <a:off x="7214423" y="1493785"/>
            <a:ext cx="372912" cy="261610"/>
          </a:xfrm>
          <a:prstGeom prst="rect">
            <a:avLst/>
          </a:prstGeom>
          <a:noFill/>
        </p:spPr>
        <p:txBody>
          <a:bodyPr wrap="none" rtlCol="0">
            <a:spAutoFit/>
          </a:bodyPr>
          <a:lstStyle/>
          <a:p>
            <a:r>
              <a:rPr lang="en-US" sz="1100">
                <a:latin typeface="+mn-lt"/>
              </a:rPr>
              <a:t>‘17</a:t>
            </a:r>
          </a:p>
        </p:txBody>
      </p:sp>
      <p:sp>
        <p:nvSpPr>
          <p:cNvPr id="125" name="TextBox 124"/>
          <p:cNvSpPr txBox="1"/>
          <p:nvPr/>
        </p:nvSpPr>
        <p:spPr>
          <a:xfrm>
            <a:off x="7484453" y="1493785"/>
            <a:ext cx="372912" cy="261610"/>
          </a:xfrm>
          <a:prstGeom prst="rect">
            <a:avLst/>
          </a:prstGeom>
          <a:noFill/>
        </p:spPr>
        <p:txBody>
          <a:bodyPr wrap="none" rtlCol="0">
            <a:spAutoFit/>
          </a:bodyPr>
          <a:lstStyle/>
          <a:p>
            <a:r>
              <a:rPr lang="en-US" sz="1100">
                <a:latin typeface="+mn-lt"/>
              </a:rPr>
              <a:t>‘27</a:t>
            </a:r>
          </a:p>
        </p:txBody>
      </p:sp>
      <p:sp>
        <p:nvSpPr>
          <p:cNvPr id="126" name="TextBox 125"/>
          <p:cNvSpPr txBox="1"/>
          <p:nvPr/>
        </p:nvSpPr>
        <p:spPr>
          <a:xfrm>
            <a:off x="7677345" y="1493785"/>
            <a:ext cx="294459" cy="261610"/>
          </a:xfrm>
          <a:prstGeom prst="rect">
            <a:avLst/>
          </a:prstGeom>
          <a:noFill/>
        </p:spPr>
        <p:txBody>
          <a:bodyPr wrap="none" rtlCol="0">
            <a:spAutoFit/>
          </a:bodyPr>
          <a:lstStyle/>
          <a:p>
            <a:r>
              <a:rPr lang="en-US" sz="1100">
                <a:latin typeface="+mn-lt"/>
              </a:rPr>
              <a:t>‘4</a:t>
            </a:r>
          </a:p>
        </p:txBody>
      </p:sp>
      <p:sp>
        <p:nvSpPr>
          <p:cNvPr id="127" name="TextBox 126"/>
          <p:cNvSpPr txBox="1"/>
          <p:nvPr/>
        </p:nvSpPr>
        <p:spPr>
          <a:xfrm>
            <a:off x="7767355" y="1493785"/>
            <a:ext cx="372912" cy="261610"/>
          </a:xfrm>
          <a:prstGeom prst="rect">
            <a:avLst/>
          </a:prstGeom>
          <a:noFill/>
        </p:spPr>
        <p:txBody>
          <a:bodyPr wrap="none" rtlCol="0">
            <a:spAutoFit/>
          </a:bodyPr>
          <a:lstStyle/>
          <a:p>
            <a:r>
              <a:rPr lang="en-US" sz="1100">
                <a:latin typeface="+mn-lt"/>
              </a:rPr>
              <a:t>‘10</a:t>
            </a:r>
          </a:p>
        </p:txBody>
      </p:sp>
      <p:cxnSp>
        <p:nvCxnSpPr>
          <p:cNvPr id="128" name="Straight Connector 127"/>
          <p:cNvCxnSpPr/>
          <p:nvPr/>
        </p:nvCxnSpPr>
        <p:spPr bwMode="auto">
          <a:xfrm>
            <a:off x="8037385" y="1763815"/>
            <a:ext cx="0" cy="405045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29" name="TextBox 128"/>
          <p:cNvSpPr txBox="1"/>
          <p:nvPr/>
        </p:nvSpPr>
        <p:spPr>
          <a:xfrm>
            <a:off x="7818710" y="5756005"/>
            <a:ext cx="468867" cy="230832"/>
          </a:xfrm>
          <a:prstGeom prst="rect">
            <a:avLst/>
          </a:prstGeom>
          <a:noFill/>
        </p:spPr>
        <p:txBody>
          <a:bodyPr wrap="none" rtlCol="0">
            <a:spAutoFit/>
          </a:bodyPr>
          <a:lstStyle/>
          <a:p>
            <a:r>
              <a:rPr lang="en-US" sz="900" b="1">
                <a:solidFill>
                  <a:srgbClr val="FF0000"/>
                </a:solidFill>
                <a:latin typeface="Arial Narrow Bold"/>
                <a:cs typeface="Arial Narrow Bold"/>
              </a:rPr>
              <a:t>Oct’11</a:t>
            </a:r>
          </a:p>
        </p:txBody>
      </p:sp>
      <p:sp>
        <p:nvSpPr>
          <p:cNvPr id="130" name="TextBox 129"/>
          <p:cNvSpPr txBox="1"/>
          <p:nvPr/>
        </p:nvSpPr>
        <p:spPr>
          <a:xfrm>
            <a:off x="8402649" y="5749655"/>
            <a:ext cx="489831" cy="230832"/>
          </a:xfrm>
          <a:prstGeom prst="rect">
            <a:avLst/>
          </a:prstGeom>
          <a:noFill/>
        </p:spPr>
        <p:txBody>
          <a:bodyPr wrap="none" rtlCol="0">
            <a:spAutoFit/>
          </a:bodyPr>
          <a:lstStyle/>
          <a:p>
            <a:r>
              <a:rPr lang="en-US" sz="900" b="1">
                <a:solidFill>
                  <a:srgbClr val="FF0000"/>
                </a:solidFill>
                <a:latin typeface="Arial Narrow Bold"/>
                <a:cs typeface="Arial Narrow Bold"/>
              </a:rPr>
              <a:t>Nov’11</a:t>
            </a:r>
          </a:p>
        </p:txBody>
      </p:sp>
      <p:cxnSp>
        <p:nvCxnSpPr>
          <p:cNvPr id="131" name="Straight Connector 130"/>
          <p:cNvCxnSpPr/>
          <p:nvPr/>
        </p:nvCxnSpPr>
        <p:spPr bwMode="auto">
          <a:xfrm>
            <a:off x="8622450" y="5409220"/>
            <a:ext cx="0" cy="405045"/>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7" name="TextBox 26"/>
          <p:cNvSpPr txBox="1"/>
          <p:nvPr/>
        </p:nvSpPr>
        <p:spPr>
          <a:xfrm>
            <a:off x="33067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465692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6007071" y="5629599"/>
            <a:ext cx="185109"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553544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1" name="TextBox 100"/>
          <p:cNvSpPr txBox="1"/>
          <p:nvPr/>
        </p:nvSpPr>
        <p:spPr>
          <a:xfrm>
            <a:off x="713728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2" name="TextBox 101"/>
          <p:cNvSpPr txBox="1"/>
          <p:nvPr/>
        </p:nvSpPr>
        <p:spPr>
          <a:xfrm>
            <a:off x="7407315" y="5634245"/>
            <a:ext cx="9001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4" name="TextBox 103"/>
          <p:cNvSpPr txBox="1"/>
          <p:nvPr/>
        </p:nvSpPr>
        <p:spPr>
          <a:xfrm>
            <a:off x="648054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5" name="TextBox 104"/>
          <p:cNvSpPr txBox="1"/>
          <p:nvPr/>
        </p:nvSpPr>
        <p:spPr>
          <a:xfrm>
            <a:off x="441103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6" name="TextBox 105"/>
          <p:cNvSpPr txBox="1"/>
          <p:nvPr/>
        </p:nvSpPr>
        <p:spPr>
          <a:xfrm>
            <a:off x="39152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7" name="TextBox 106"/>
          <p:cNvSpPr txBox="1"/>
          <p:nvPr/>
        </p:nvSpPr>
        <p:spPr>
          <a:xfrm>
            <a:off x="288086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8" name="TextBox 107"/>
          <p:cNvSpPr txBox="1"/>
          <p:nvPr/>
        </p:nvSpPr>
        <p:spPr>
          <a:xfrm>
            <a:off x="743255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09" name="TextBox 108"/>
          <p:cNvSpPr txBox="1"/>
          <p:nvPr/>
        </p:nvSpPr>
        <p:spPr>
          <a:xfrm>
            <a:off x="769639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0" name="TextBox 109"/>
          <p:cNvSpPr txBox="1"/>
          <p:nvPr/>
        </p:nvSpPr>
        <p:spPr>
          <a:xfrm>
            <a:off x="7831410"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1" name="TextBox 110"/>
          <p:cNvSpPr txBox="1"/>
          <p:nvPr/>
        </p:nvSpPr>
        <p:spPr>
          <a:xfrm>
            <a:off x="79664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12" name="TextBox 111"/>
          <p:cNvSpPr txBox="1"/>
          <p:nvPr/>
        </p:nvSpPr>
        <p:spPr>
          <a:xfrm>
            <a:off x="7162525" y="5319210"/>
            <a:ext cx="45720" cy="180020"/>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133" name="TextBox 132"/>
          <p:cNvSpPr txBox="1"/>
          <p:nvPr/>
        </p:nvSpPr>
        <p:spPr>
          <a:xfrm>
            <a:off x="2591780" y="1448780"/>
            <a:ext cx="615986" cy="261610"/>
          </a:xfrm>
          <a:prstGeom prst="rect">
            <a:avLst/>
          </a:prstGeom>
          <a:noFill/>
        </p:spPr>
        <p:txBody>
          <a:bodyPr wrap="none" rtlCol="0">
            <a:spAutoFit/>
          </a:bodyPr>
          <a:lstStyle/>
          <a:p>
            <a:r>
              <a:rPr lang="en-US" sz="1100">
                <a:latin typeface="+mn-lt"/>
              </a:rPr>
              <a:t>Feb’28</a:t>
            </a:r>
          </a:p>
        </p:txBody>
      </p:sp>
      <p:cxnSp>
        <p:nvCxnSpPr>
          <p:cNvPr id="134" name="Straight Connector 133"/>
          <p:cNvCxnSpPr/>
          <p:nvPr/>
        </p:nvCxnSpPr>
        <p:spPr bwMode="auto">
          <a:xfrm>
            <a:off x="484203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37" name="Straight Connector 136"/>
          <p:cNvCxnSpPr/>
          <p:nvPr/>
        </p:nvCxnSpPr>
        <p:spPr bwMode="auto">
          <a:xfrm>
            <a:off x="3491880" y="1763815"/>
            <a:ext cx="0" cy="405045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41" name="TextBox 40"/>
          <p:cNvSpPr txBox="1"/>
          <p:nvPr/>
        </p:nvSpPr>
        <p:spPr>
          <a:xfrm>
            <a:off x="1961711" y="1853826"/>
            <a:ext cx="2880320" cy="225024"/>
          </a:xfrm>
          <a:prstGeom prst="rect">
            <a:avLst/>
          </a:prstGeom>
          <a:solidFill>
            <a:srgbClr val="0070C0"/>
          </a:solidFill>
        </p:spPr>
        <p:txBody>
          <a:bodyPr wrap="none" lIns="0" tIns="0" rIns="0" bIns="0" rtlCol="0">
            <a:noAutofit/>
          </a:bodyPr>
          <a:lstStyle/>
          <a:p>
            <a:endParaRPr lang="en-US" dirty="0">
              <a:latin typeface="+mn-lt"/>
            </a:endParaRPr>
          </a:p>
        </p:txBody>
      </p:sp>
      <p:sp>
        <p:nvSpPr>
          <p:cNvPr id="49" name="TextBox 48"/>
          <p:cNvSpPr txBox="1"/>
          <p:nvPr/>
        </p:nvSpPr>
        <p:spPr>
          <a:xfrm>
            <a:off x="4211961" y="2483895"/>
            <a:ext cx="630069"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 name="TextBox 3"/>
          <p:cNvSpPr txBox="1"/>
          <p:nvPr/>
        </p:nvSpPr>
        <p:spPr>
          <a:xfrm>
            <a:off x="431540" y="1543970"/>
            <a:ext cx="1265972" cy="246221"/>
          </a:xfrm>
          <a:prstGeom prst="rect">
            <a:avLst/>
          </a:prstGeom>
          <a:solidFill>
            <a:schemeClr val="bg1"/>
          </a:solidFill>
        </p:spPr>
        <p:txBody>
          <a:bodyPr wrap="none" lIns="0" tIns="0" rIns="0" bIns="0" rtlCol="0">
            <a:spAutoFit/>
          </a:bodyPr>
          <a:lstStyle/>
          <a:p>
            <a:r>
              <a:rPr lang="en-US" sz="1600" dirty="0" smtClean="0">
                <a:latin typeface="+mn-lt"/>
              </a:rPr>
              <a:t>Initial meeting</a:t>
            </a:r>
            <a:endParaRPr lang="en-US" sz="1600" dirty="0">
              <a:latin typeface="+mn-lt"/>
            </a:endParaRPr>
          </a:p>
        </p:txBody>
      </p:sp>
      <p:sp>
        <p:nvSpPr>
          <p:cNvPr id="31" name="TextBox 30"/>
          <p:cNvSpPr txBox="1"/>
          <p:nvPr/>
        </p:nvSpPr>
        <p:spPr>
          <a:xfrm>
            <a:off x="431540" y="2168860"/>
            <a:ext cx="2303716" cy="246221"/>
          </a:xfrm>
          <a:prstGeom prst="rect">
            <a:avLst/>
          </a:prstGeom>
          <a:solidFill>
            <a:schemeClr val="bg1"/>
          </a:solidFill>
        </p:spPr>
        <p:txBody>
          <a:bodyPr wrap="none" lIns="0" tIns="0" rIns="0" bIns="0" rtlCol="0">
            <a:spAutoFit/>
          </a:bodyPr>
          <a:lstStyle/>
          <a:p>
            <a:r>
              <a:rPr lang="en-US" sz="1600" dirty="0" smtClean="0">
                <a:latin typeface="+mn-lt"/>
              </a:rPr>
              <a:t>Use cases harmonization</a:t>
            </a:r>
            <a:endParaRPr lang="en-US" sz="1600" dirty="0">
              <a:latin typeface="+mn-lt"/>
            </a:endParaRPr>
          </a:p>
        </p:txBody>
      </p:sp>
      <p:sp>
        <p:nvSpPr>
          <p:cNvPr id="33" name="TextBox 32"/>
          <p:cNvSpPr txBox="1"/>
          <p:nvPr/>
        </p:nvSpPr>
        <p:spPr>
          <a:xfrm>
            <a:off x="43154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48" name="TextBox 47"/>
          <p:cNvSpPr txBox="1"/>
          <p:nvPr/>
        </p:nvSpPr>
        <p:spPr>
          <a:xfrm>
            <a:off x="431540" y="2483895"/>
            <a:ext cx="3592630" cy="246221"/>
          </a:xfrm>
          <a:prstGeom prst="rect">
            <a:avLst/>
          </a:prstGeom>
          <a:solidFill>
            <a:schemeClr val="bg1"/>
          </a:solidFill>
        </p:spPr>
        <p:txBody>
          <a:bodyPr wrap="none" lIns="0" tIns="0" rIns="0" bIns="0" rtlCol="0">
            <a:spAutoFit/>
          </a:bodyPr>
          <a:lstStyle/>
          <a:p>
            <a:r>
              <a:rPr lang="en-US" sz="1600" dirty="0">
                <a:solidFill>
                  <a:srgbClr val="000000"/>
                </a:solidFill>
                <a:latin typeface="+mn-lt"/>
              </a:rPr>
              <a:t>R</a:t>
            </a:r>
            <a:r>
              <a:rPr lang="en-US" sz="1600" dirty="0" smtClean="0">
                <a:solidFill>
                  <a:srgbClr val="000000"/>
                </a:solidFill>
                <a:latin typeface="+mn-lt"/>
              </a:rPr>
              <a:t>equirements within scope of IEEE 802 </a:t>
            </a:r>
            <a:endParaRPr lang="en-US" sz="1600" dirty="0">
              <a:solidFill>
                <a:srgbClr val="000000"/>
              </a:solidFill>
              <a:latin typeface="+mn-lt"/>
            </a:endParaRPr>
          </a:p>
        </p:txBody>
      </p:sp>
      <p:sp>
        <p:nvSpPr>
          <p:cNvPr id="138" name="TextBox 137"/>
          <p:cNvSpPr txBox="1"/>
          <p:nvPr/>
        </p:nvSpPr>
        <p:spPr>
          <a:xfrm>
            <a:off x="3491881" y="2168860"/>
            <a:ext cx="135015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35" name="TextBox 34"/>
          <p:cNvSpPr txBox="1"/>
          <p:nvPr/>
        </p:nvSpPr>
        <p:spPr>
          <a:xfrm>
            <a:off x="431540" y="2798930"/>
            <a:ext cx="3033783" cy="246221"/>
          </a:xfrm>
          <a:prstGeom prst="rect">
            <a:avLst/>
          </a:prstGeom>
          <a:solidFill>
            <a:srgbClr val="FFFFFF"/>
          </a:solid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31540" y="3113965"/>
            <a:ext cx="2459006"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31540" y="3744035"/>
            <a:ext cx="3353482"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57" name="TextBox 56"/>
          <p:cNvSpPr txBox="1"/>
          <p:nvPr/>
        </p:nvSpPr>
        <p:spPr>
          <a:xfrm>
            <a:off x="431540" y="3429000"/>
            <a:ext cx="4058803" cy="246221"/>
          </a:xfrm>
          <a:prstGeom prst="rect">
            <a:avLst/>
          </a:prstGeom>
          <a:solidFill>
            <a:srgbClr val="FFFFFF"/>
          </a:solid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143" name="TextBox 142"/>
          <p:cNvSpPr txBox="1"/>
          <p:nvPr/>
        </p:nvSpPr>
        <p:spPr>
          <a:xfrm>
            <a:off x="6732240" y="2798930"/>
            <a:ext cx="480539"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4" name="TextBox 143"/>
          <p:cNvSpPr txBox="1"/>
          <p:nvPr/>
        </p:nvSpPr>
        <p:spPr>
          <a:xfrm>
            <a:off x="431540" y="4059070"/>
            <a:ext cx="4166405"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Plan for PAR proposal submission until Oct’11</a:t>
            </a:r>
          </a:p>
        </p:txBody>
      </p:sp>
      <p:sp>
        <p:nvSpPr>
          <p:cNvPr id="145" name="TextBox 144"/>
          <p:cNvSpPr txBox="1"/>
          <p:nvPr/>
        </p:nvSpPr>
        <p:spPr>
          <a:xfrm>
            <a:off x="431540" y="4374105"/>
            <a:ext cx="2391180"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Create draft PAR proposal</a:t>
            </a:r>
          </a:p>
        </p:txBody>
      </p:sp>
      <p:sp>
        <p:nvSpPr>
          <p:cNvPr id="146" name="TextBox 145"/>
          <p:cNvSpPr txBox="1"/>
          <p:nvPr/>
        </p:nvSpPr>
        <p:spPr>
          <a:xfrm>
            <a:off x="431540" y="4689140"/>
            <a:ext cx="3372117"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Refine wording of draft PAR proposal</a:t>
            </a:r>
          </a:p>
        </p:txBody>
      </p:sp>
      <p:sp>
        <p:nvSpPr>
          <p:cNvPr id="147" name="TextBox 146"/>
          <p:cNvSpPr txBox="1"/>
          <p:nvPr/>
        </p:nvSpPr>
        <p:spPr>
          <a:xfrm>
            <a:off x="6192180" y="4059070"/>
            <a:ext cx="31503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8" name="TextBox 147"/>
          <p:cNvSpPr txBox="1"/>
          <p:nvPr/>
        </p:nvSpPr>
        <p:spPr>
          <a:xfrm>
            <a:off x="7092280" y="4374105"/>
            <a:ext cx="405045"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49" name="TextBox 148"/>
          <p:cNvSpPr txBox="1"/>
          <p:nvPr/>
        </p:nvSpPr>
        <p:spPr>
          <a:xfrm>
            <a:off x="7452320" y="4689140"/>
            <a:ext cx="540060" cy="225025"/>
          </a:xfrm>
          <a:prstGeom prst="rect">
            <a:avLst/>
          </a:prstGeom>
          <a:solidFill>
            <a:srgbClr val="0070C0"/>
          </a:solidFill>
        </p:spPr>
        <p:txBody>
          <a:bodyPr wrap="none" lIns="0" tIns="0" rIns="0" bIns="0" rtlCol="0">
            <a:noAutofit/>
          </a:bodyPr>
          <a:lstStyle/>
          <a:p>
            <a:endParaRPr lang="en-US" dirty="0">
              <a:latin typeface="+mn-lt"/>
            </a:endParaRPr>
          </a:p>
        </p:txBody>
      </p:sp>
      <p:sp>
        <p:nvSpPr>
          <p:cNvPr id="150" name="TextBox 149"/>
          <p:cNvSpPr txBox="1"/>
          <p:nvPr/>
        </p:nvSpPr>
        <p:spPr>
          <a:xfrm>
            <a:off x="431540" y="5004175"/>
            <a:ext cx="2014774" cy="246221"/>
          </a:xfrm>
          <a:prstGeom prst="rect">
            <a:avLst/>
          </a:prstGeom>
          <a:solidFill>
            <a:srgbClr val="FFFFFF"/>
          </a:solidFill>
        </p:spPr>
        <p:txBody>
          <a:bodyPr wrap="none" lIns="0" tIns="0" rIns="0" bIns="0" rtlCol="0">
            <a:spAutoFit/>
          </a:bodyPr>
          <a:lstStyle/>
          <a:p>
            <a:r>
              <a:rPr lang="en-US" sz="1600" dirty="0">
                <a:solidFill>
                  <a:srgbClr val="000000"/>
                </a:solidFill>
                <a:latin typeface="+mn-lt"/>
              </a:rPr>
              <a:t>Finalize PAR proposal</a:t>
            </a:r>
          </a:p>
        </p:txBody>
      </p:sp>
      <p:sp>
        <p:nvSpPr>
          <p:cNvPr id="151" name="TextBox 150"/>
          <p:cNvSpPr txBox="1"/>
          <p:nvPr/>
        </p:nvSpPr>
        <p:spPr>
          <a:xfrm>
            <a:off x="8622449" y="5004175"/>
            <a:ext cx="135015" cy="225025"/>
          </a:xfrm>
          <a:prstGeom prst="rect">
            <a:avLst/>
          </a:prstGeom>
          <a:solidFill>
            <a:srgbClr val="0070C0"/>
          </a:solidFill>
        </p:spPr>
        <p:txBody>
          <a:bodyPr wrap="none" lIns="0" tIns="0" rIns="0" bIns="0" rtlCol="0">
            <a:noAutofit/>
          </a:bodyPr>
          <a:lstStyle/>
          <a:p>
            <a:endParaRPr lang="en-US" dirty="0">
              <a:latin typeface="+mn-lt"/>
            </a:endParaRPr>
          </a:p>
        </p:txBody>
      </p:sp>
    </p:spTree>
    <p:extLst>
      <p:ext uri="{BB962C8B-B14F-4D97-AF65-F5344CB8AC3E}">
        <p14:creationId xmlns:p14="http://schemas.microsoft.com/office/powerpoint/2010/main" val="3034172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Draft PAR Proposal</a:t>
            </a:r>
            <a:br>
              <a:rPr lang="en-US" b="1"/>
            </a:br>
            <a:r>
              <a:rPr lang="en-US"/>
              <a:t>Network Reference Model and Functional Description of IEEE 802 Access Network</a:t>
            </a:r>
            <a:r>
              <a:rPr lang="en-US">
                <a:effectLst/>
              </a:rPr>
              <a:t> </a:t>
            </a:r>
            <a:endParaRPr lang="en-US"/>
          </a:p>
        </p:txBody>
      </p:sp>
      <p:sp>
        <p:nvSpPr>
          <p:cNvPr id="3" name="Content Placeholder 2"/>
          <p:cNvSpPr>
            <a:spLocks noGrp="1"/>
          </p:cNvSpPr>
          <p:nvPr>
            <p:ph idx="1"/>
          </p:nvPr>
        </p:nvSpPr>
        <p:spPr>
          <a:xfrm>
            <a:off x="457200" y="1763814"/>
            <a:ext cx="8229600" cy="4635516"/>
          </a:xfrm>
        </p:spPr>
        <p:txBody>
          <a:bodyPr>
            <a:normAutofit fontScale="70000" lnSpcReduction="20000"/>
          </a:bodyPr>
          <a:lstStyle/>
          <a:p>
            <a:pPr marL="0" indent="0">
              <a:buNone/>
            </a:pPr>
            <a:r>
              <a:rPr lang="en-US" b="1"/>
              <a:t>5.2 Scope:</a:t>
            </a:r>
            <a:endParaRPr lang="en-US"/>
          </a:p>
          <a:p>
            <a:pPr marL="0" indent="0">
              <a:buNone/>
            </a:pPr>
            <a:r>
              <a:rPr lang="en-US"/>
              <a:t>This recommended practice specifies an access network utilizing technologies based on the family of IEEE 802 Standards. It provides a Network Reference Model, including entities and reference points along with behavioral and functional descriptions of communications among those entities.</a:t>
            </a:r>
            <a:br>
              <a:rPr lang="en-US"/>
            </a:br>
            <a:endParaRPr lang="en-US"/>
          </a:p>
          <a:p>
            <a:pPr marL="0" indent="0">
              <a:buNone/>
            </a:pPr>
            <a:r>
              <a:rPr lang="en-US" b="1"/>
              <a:t>5.4 Purpose:</a:t>
            </a:r>
            <a:endParaRPr lang="en-US"/>
          </a:p>
          <a:p>
            <a:pPr marL="0" indent="0">
              <a:buNone/>
            </a:pPr>
            <a:r>
              <a:rPr lang="en-US"/>
              <a:t>This specification enables manufacturers and operators to more easily design and deploy access networks based on IEEE 802 technologies, guides the developers of extensions to the existing standards in support of a unified access network, and extends the applicability of IEEE 802 standards into new deployment domains by specifying the functions of the IEEE 802 technologies when deployed in access networks.</a:t>
            </a:r>
            <a:br>
              <a:rPr lang="en-US"/>
            </a:br>
            <a:endParaRPr lang="en-US"/>
          </a:p>
        </p:txBody>
      </p:sp>
    </p:spTree>
    <p:extLst>
      <p:ext uri="{BB962C8B-B14F-4D97-AF65-F5344CB8AC3E}">
        <p14:creationId xmlns:p14="http://schemas.microsoft.com/office/powerpoint/2010/main" val="76000377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Creation of the draft PAR proposal</a:t>
            </a:r>
          </a:p>
        </p:txBody>
      </p:sp>
      <p:sp>
        <p:nvSpPr>
          <p:cNvPr id="3" name="Content Placeholder 2"/>
          <p:cNvSpPr>
            <a:spLocks noGrp="1"/>
          </p:cNvSpPr>
          <p:nvPr>
            <p:ph idx="1"/>
          </p:nvPr>
        </p:nvSpPr>
        <p:spPr>
          <a:xfrm>
            <a:off x="457200" y="1600200"/>
            <a:ext cx="8229600" cy="4529100"/>
          </a:xfrm>
        </p:spPr>
        <p:txBody>
          <a:bodyPr>
            <a:normAutofit fontScale="70000" lnSpcReduction="20000"/>
          </a:bodyPr>
          <a:lstStyle/>
          <a:p>
            <a:r>
              <a:rPr lang="en-US"/>
              <a:t>The proposed PAR text was mainly drafted in the interim meeting in York on September 4th and refined by a series of conference calls from mid September to mid October with varying participation by a core team of about 9 people.</a:t>
            </a:r>
          </a:p>
          <a:p>
            <a:pPr lvl="1"/>
            <a:r>
              <a:rPr lang="en-US"/>
              <a:t>The core team represented good interest of big network vendors and operators and was guided by several experienced IEEE standardization professionals.</a:t>
            </a:r>
            <a:br>
              <a:rPr lang="en-US"/>
            </a:br>
            <a:endParaRPr lang="en-US"/>
          </a:p>
          <a:p>
            <a:r>
              <a:rPr lang="en-US"/>
              <a:t>The PAR proposal was finally approved by the OmniRAN EC SG in a conference call on October 10th with 6 participants, after a call for review comments was send out on October 4th to the OmniRAN EC SG mailing list with about 50 subscribers. The call for comments led to two final comments, which were unanimously resolved in the final call with the commenters being present in the call.</a:t>
            </a:r>
          </a:p>
        </p:txBody>
      </p:sp>
    </p:spTree>
    <p:extLst>
      <p:ext uri="{BB962C8B-B14F-4D97-AF65-F5344CB8AC3E}">
        <p14:creationId xmlns:p14="http://schemas.microsoft.com/office/powerpoint/2010/main" val="35582036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Organizational Considerations</a:t>
            </a:r>
          </a:p>
        </p:txBody>
      </p:sp>
      <p:sp>
        <p:nvSpPr>
          <p:cNvPr id="3" name="Content Placeholder 2"/>
          <p:cNvSpPr>
            <a:spLocks noGrp="1"/>
          </p:cNvSpPr>
          <p:nvPr>
            <p:ph idx="1"/>
          </p:nvPr>
        </p:nvSpPr>
        <p:spPr/>
        <p:txBody>
          <a:bodyPr>
            <a:normAutofit lnSpcReduction="10000"/>
          </a:bodyPr>
          <a:lstStyle/>
          <a:p>
            <a:r>
              <a:rPr lang="en-US"/>
              <a:t>802.1 is an excellent home for the project due to its competence and central role</a:t>
            </a:r>
          </a:p>
          <a:p>
            <a:r>
              <a:rPr lang="en-US"/>
              <a:t>The project can’ t be completed by 802.1 alone but requires active contributions from each of the other 802 WGs</a:t>
            </a:r>
          </a:p>
          <a:p>
            <a:r>
              <a:rPr lang="en-US"/>
              <a:t>So far, the topic was driven mainly by members of the wireless WGs</a:t>
            </a:r>
          </a:p>
          <a:p>
            <a:r>
              <a:rPr lang="en-US"/>
              <a:t>Question: How to ensure that the engaged people are able/willing to continue?</a:t>
            </a:r>
          </a:p>
        </p:txBody>
      </p:sp>
    </p:spTree>
    <p:extLst>
      <p:ext uri="{BB962C8B-B14F-4D97-AF65-F5344CB8AC3E}">
        <p14:creationId xmlns:p14="http://schemas.microsoft.com/office/powerpoint/2010/main" val="383642566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a:t>OmniRAN EC SG Plan</a:t>
            </a:r>
            <a:r>
              <a:rPr lang="en-US" dirty="0" smtClean="0"/>
              <a:t> Nov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92500" lnSpcReduction="20000"/>
          </a:bodyPr>
          <a:lstStyle/>
          <a:p>
            <a:r>
              <a:rPr lang="en-GB" sz="2400" dirty="0"/>
              <a:t>Meetings</a:t>
            </a:r>
          </a:p>
          <a:p>
            <a:pPr lvl="1"/>
            <a:r>
              <a:rPr lang="en-GB" sz="2000" dirty="0"/>
              <a:t>Tuesday, Nov 12</a:t>
            </a:r>
            <a:r>
              <a:rPr lang="en-GB" sz="2000" baseline="30000" dirty="0"/>
              <a:t>th</a:t>
            </a:r>
            <a:r>
              <a:rPr lang="en-GB" sz="2000" dirty="0"/>
              <a:t>, 		13:30 – 15:30</a:t>
            </a:r>
          </a:p>
          <a:p>
            <a:pPr lvl="1"/>
            <a:r>
              <a:rPr lang="en-GB" sz="2000" dirty="0"/>
              <a:t>Wednesday, Nov 13</a:t>
            </a:r>
            <a:r>
              <a:rPr lang="en-GB" sz="2000" baseline="30000" dirty="0"/>
              <a:t>th</a:t>
            </a:r>
            <a:r>
              <a:rPr lang="en-GB" sz="2000" dirty="0"/>
              <a:t>, 		08:00 – 10:00</a:t>
            </a:r>
          </a:p>
          <a:p>
            <a:pPr lvl="1"/>
            <a:r>
              <a:rPr lang="en-GB" sz="2000" dirty="0"/>
              <a:t>Wednesday, Nov 13</a:t>
            </a:r>
            <a:r>
              <a:rPr lang="en-GB" sz="2000" baseline="30000" dirty="0"/>
              <a:t>th</a:t>
            </a:r>
            <a:r>
              <a:rPr lang="en-GB" sz="2000" dirty="0"/>
              <a:t>, 		13:30 – 15:30</a:t>
            </a:r>
          </a:p>
          <a:p>
            <a:pPr lvl="1"/>
            <a:r>
              <a:rPr lang="en-GB" sz="2000" dirty="0"/>
              <a:t>Thursday, Nov 14</a:t>
            </a:r>
            <a:r>
              <a:rPr lang="en-GB" sz="2000" baseline="30000" dirty="0"/>
              <a:t>th</a:t>
            </a:r>
            <a:r>
              <a:rPr lang="en-GB" sz="2000" dirty="0"/>
              <a:t>, 		08:00 – 10:00</a:t>
            </a:r>
          </a:p>
          <a:p>
            <a:r>
              <a:rPr lang="en-GB" sz="2400" dirty="0"/>
              <a:t>Meeting Room: Cockrell</a:t>
            </a:r>
          </a:p>
          <a:p>
            <a:endParaRPr lang="en-GB" sz="2400" dirty="0"/>
          </a:p>
          <a:p>
            <a:r>
              <a:rPr lang="en-GB" sz="2400" dirty="0" smtClean="0"/>
              <a:t>Proposed Agenda:</a:t>
            </a:r>
            <a:endParaRPr lang="en-GB" sz="2400" dirty="0"/>
          </a:p>
          <a:p>
            <a:pPr lvl="1"/>
            <a:r>
              <a:rPr lang="en-GB" sz="2000" dirty="0" smtClean="0"/>
              <a:t>Call Meeting to Order</a:t>
            </a:r>
          </a:p>
          <a:p>
            <a:pPr lvl="1"/>
            <a:r>
              <a:rPr lang="en-US" sz="2000" dirty="0" smtClean="0"/>
              <a:t>Attendance recording, secretary</a:t>
            </a:r>
          </a:p>
          <a:p>
            <a:pPr lvl="1"/>
            <a:r>
              <a:rPr lang="en-US" sz="2000" dirty="0" smtClean="0"/>
              <a:t>Approval of minutes</a:t>
            </a:r>
          </a:p>
          <a:p>
            <a:pPr lvl="1"/>
            <a:r>
              <a:rPr lang="en-US" sz="2000" dirty="0" smtClean="0"/>
              <a:t>Reports</a:t>
            </a:r>
          </a:p>
          <a:p>
            <a:pPr lvl="1"/>
            <a:r>
              <a:rPr lang="en-US" sz="2000" dirty="0" smtClean="0"/>
              <a:t>Comment resolution and responses on PAR &amp; 5C comments</a:t>
            </a:r>
          </a:p>
          <a:p>
            <a:pPr lvl="1"/>
            <a:r>
              <a:rPr lang="en-US" sz="2000" dirty="0" smtClean="0"/>
              <a:t>Presentation to closing EC meeting</a:t>
            </a:r>
          </a:p>
          <a:p>
            <a:pPr lvl="1"/>
            <a:r>
              <a:rPr lang="en-US" sz="2000" dirty="0" smtClean="0"/>
              <a:t>Conditional extension of OmniRAN EC SG</a:t>
            </a:r>
          </a:p>
          <a:p>
            <a:pPr lvl="1"/>
            <a:r>
              <a:rPr lang="en-US" sz="2000" dirty="0" smtClean="0"/>
              <a:t>Technical presentations on OmniRAN related matters</a:t>
            </a:r>
          </a:p>
          <a:p>
            <a:pPr lvl="1"/>
            <a:r>
              <a:rPr lang="en-US" sz="2000" dirty="0" smtClean="0"/>
              <a:t>AOB</a:t>
            </a:r>
          </a:p>
          <a:p>
            <a:pPr lvl="1"/>
            <a:r>
              <a:rPr lang="en-US" sz="2000"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77500" lnSpcReduction="20000"/>
          </a:bodyPr>
          <a:lstStyle/>
          <a:p>
            <a:r>
              <a:rPr lang="en-US"/>
              <a:t>Website:</a:t>
            </a:r>
            <a:br>
              <a:rPr lang="en-US"/>
            </a:br>
            <a:r>
              <a:rPr lang="en-US">
                <a:hlinkClick r:id="rId2"/>
              </a:rPr>
              <a:t>http://www.ieee802.org/OmniRANsg/</a:t>
            </a:r>
            <a:endParaRPr lang="en-US"/>
          </a:p>
          <a:p>
            <a:r>
              <a:rPr lang="en-US"/>
              <a:t>Document Archive on mentor: </a:t>
            </a:r>
            <a:r>
              <a:rPr lang="en-US">
                <a:hlinkClick r:id="rId3"/>
              </a:rPr>
              <a:t>https://mentor.ieee.org/omniran/documents</a:t>
            </a:r>
            <a:endParaRPr lang="en-US"/>
          </a:p>
          <a:p>
            <a:r>
              <a:rPr lang="en-US"/>
              <a:t>Email reflector: </a:t>
            </a:r>
            <a:br>
              <a:rPr lang="en-US"/>
            </a:br>
            <a:r>
              <a:rPr lang="en-US">
                <a:hlinkClick r:id="rId4"/>
              </a:rPr>
              <a:t>ecsg-802-omniran@listserv.ieee.org</a:t>
            </a:r>
            <a:endParaRPr lang="en-US"/>
          </a:p>
          <a:p>
            <a:r>
              <a:rPr lang="en-US"/>
              <a:t>Email archive: </a:t>
            </a:r>
            <a:r>
              <a:rPr lang="en-US">
                <a:hlinkClick r:id="rId5"/>
              </a:rPr>
              <a:t>http://grouper.ieee.org/groups/802/OmniRANsg/email/</a:t>
            </a:r>
            <a:endParaRPr lang="en-US"/>
          </a:p>
          <a:p>
            <a:r>
              <a:rPr lang="en-US"/>
              <a:t>Attendance:</a:t>
            </a:r>
            <a:br>
              <a:rPr lang="en-US"/>
            </a:br>
            <a:r>
              <a:rPr lang="en-US"/>
              <a:t>Paper list (normative) + IMAT</a:t>
            </a:r>
          </a:p>
          <a:p>
            <a:pPr lvl="1"/>
            <a:r>
              <a:rPr lang="en-US"/>
              <a:t>IMAT mandatory for participants seeking attendence credits</a:t>
            </a:r>
          </a:p>
          <a:p>
            <a:pPr lvl="1"/>
            <a:r>
              <a:rPr lang="en-US"/>
              <a:t>Reciprocal rights for most WGs</a:t>
            </a:r>
          </a:p>
          <a:p>
            <a:pPr lvl="1"/>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Outline</a:t>
            </a:r>
          </a:p>
        </p:txBody>
      </p:sp>
      <p:sp>
        <p:nvSpPr>
          <p:cNvPr id="3" name="Content Placeholder 2"/>
          <p:cNvSpPr>
            <a:spLocks noGrp="1"/>
          </p:cNvSpPr>
          <p:nvPr>
            <p:ph idx="1"/>
          </p:nvPr>
        </p:nvSpPr>
        <p:spPr/>
        <p:txBody>
          <a:bodyPr/>
          <a:lstStyle/>
          <a:p>
            <a:pPr>
              <a:lnSpc>
                <a:spcPct val="150000"/>
              </a:lnSpc>
            </a:pPr>
            <a:r>
              <a:rPr lang="en-US"/>
              <a:t>Jul </a:t>
            </a:r>
            <a:r>
              <a:rPr lang="fr-FR"/>
              <a:t>’</a:t>
            </a:r>
            <a:r>
              <a:rPr lang="en-US"/>
              <a:t>13 EC conclusion on OmniRAN</a:t>
            </a:r>
          </a:p>
          <a:p>
            <a:pPr>
              <a:lnSpc>
                <a:spcPct val="150000"/>
              </a:lnSpc>
            </a:pPr>
            <a:r>
              <a:rPr lang="en-US"/>
              <a:t>What’s in the intended specification</a:t>
            </a:r>
          </a:p>
          <a:p>
            <a:pPr>
              <a:lnSpc>
                <a:spcPct val="150000"/>
              </a:lnSpc>
            </a:pPr>
            <a:r>
              <a:rPr lang="en-US"/>
              <a:t>PAR proposal and its creation</a:t>
            </a:r>
          </a:p>
          <a:p>
            <a:pPr>
              <a:lnSpc>
                <a:spcPct val="150000"/>
              </a:lnSpc>
            </a:pPr>
            <a:r>
              <a:rPr lang="en-US"/>
              <a:t>Outlook: organizational considerations</a:t>
            </a:r>
          </a:p>
        </p:txBody>
      </p:sp>
    </p:spTree>
    <p:extLst>
      <p:ext uri="{BB962C8B-B14F-4D97-AF65-F5344CB8AC3E}">
        <p14:creationId xmlns:p14="http://schemas.microsoft.com/office/powerpoint/2010/main" val="1598570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Brief History of OmniRAN</a:t>
            </a:r>
            <a:br>
              <a:rPr lang="en-US" smtClean="0"/>
            </a:br>
            <a:r>
              <a:rPr lang="en-US" smtClean="0"/>
              <a:t>Gap Analysis</a:t>
            </a:r>
            <a:endParaRPr lang="en-US" dirty="0"/>
          </a:p>
        </p:txBody>
      </p:sp>
      <p:sp>
        <p:nvSpPr>
          <p:cNvPr id="5" name="Content Placeholder 4"/>
          <p:cNvSpPr>
            <a:spLocks noGrp="1"/>
          </p:cNvSpPr>
          <p:nvPr>
            <p:ph idx="1"/>
          </p:nvPr>
        </p:nvSpPr>
        <p:spPr>
          <a:xfrm>
            <a:off x="457200" y="1673804"/>
            <a:ext cx="8229600" cy="4770195"/>
          </a:xfrm>
        </p:spPr>
        <p:txBody>
          <a:bodyPr>
            <a:normAutofit fontScale="55000" lnSpcReduction="20000"/>
          </a:bodyPr>
          <a:lstStyle/>
          <a:p>
            <a:r>
              <a:rPr lang="en-US" dirty="0"/>
              <a:t>Defining a simplistic network reference model, </a:t>
            </a:r>
            <a:br>
              <a:rPr lang="en-US" dirty="0"/>
            </a:br>
            <a:r>
              <a:rPr lang="en-US" dirty="0"/>
              <a:t/>
            </a:r>
            <a:br>
              <a:rPr lang="en-US" dirty="0"/>
            </a:br>
            <a:r>
              <a:rPr lang="en-US" dirty="0"/>
              <a:t/>
            </a:r>
            <a:br>
              <a:rPr lang="en-US" dirty="0"/>
            </a:br>
            <a:endParaRPr lang="en-US" dirty="0"/>
          </a:p>
          <a:p>
            <a:r>
              <a:rPr lang="en-US" dirty="0"/>
              <a:t/>
            </a:r>
            <a:br>
              <a:rPr lang="en-US" dirty="0"/>
            </a:br>
            <a:r>
              <a:rPr lang="en-US" dirty="0"/>
              <a:t>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Initial investigations show missing functionalities in some IEEE 802 specifications regards the investigated use cases.</a:t>
            </a:r>
          </a:p>
          <a:p>
            <a:pPr lvl="1"/>
            <a:r>
              <a:rPr lang="en-US" dirty="0"/>
              <a:t>Sharing of findings in progress with the related working group and investigations will continue directly together with working groups.</a:t>
            </a:r>
          </a:p>
          <a:p>
            <a:r>
              <a:rPr lang="en-US" dirty="0"/>
              <a:t>Main issue was, that it was less than obvious how the pieces of IEEE 802 are fitting together</a:t>
            </a:r>
          </a:p>
          <a:p>
            <a:pPr lvl="1"/>
            <a:r>
              <a:rPr lang="en-US" dirty="0"/>
              <a:t>There is need for better documentation how IEEE 802 protocols work together to create access networks for particular deployments</a:t>
            </a:r>
          </a:p>
        </p:txBody>
      </p:sp>
      <p:grpSp>
        <p:nvGrpSpPr>
          <p:cNvPr id="2" name="Group 1"/>
          <p:cNvGrpSpPr/>
          <p:nvPr/>
        </p:nvGrpSpPr>
        <p:grpSpPr>
          <a:xfrm>
            <a:off x="909815" y="1988840"/>
            <a:ext cx="5597400" cy="999536"/>
            <a:chOff x="909600" y="1494000"/>
            <a:chExt cx="5867400" cy="1047750"/>
          </a:xfrm>
        </p:grpSpPr>
        <p:grpSp>
          <p:nvGrpSpPr>
            <p:cNvPr id="6"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8" name="Group 158"/>
              <p:cNvGrpSpPr>
                <a:grpSpLocks noChangeAspect="1"/>
              </p:cNvGrpSpPr>
              <p:nvPr/>
            </p:nvGrpSpPr>
            <p:grpSpPr bwMode="auto">
              <a:xfrm flipH="1">
                <a:off x="7696199" y="4259473"/>
                <a:ext cx="411161" cy="494972"/>
                <a:chOff x="5" y="2480"/>
                <a:chExt cx="237" cy="430"/>
              </a:xfrm>
            </p:grpSpPr>
            <p:grpSp>
              <p:nvGrpSpPr>
                <p:cNvPr id="10" name="Group 159"/>
                <p:cNvGrpSpPr>
                  <a:grpSpLocks noChangeAspect="1"/>
                </p:cNvGrpSpPr>
                <p:nvPr/>
              </p:nvGrpSpPr>
              <p:grpSpPr bwMode="auto">
                <a:xfrm>
                  <a:off x="5" y="2521"/>
                  <a:ext cx="145" cy="389"/>
                  <a:chOff x="5" y="2521"/>
                  <a:chExt cx="145" cy="389"/>
                </a:xfrm>
              </p:grpSpPr>
              <p:grpSp>
                <p:nvGrpSpPr>
                  <p:cNvPr id="14" name="Group 160"/>
                  <p:cNvGrpSpPr>
                    <a:grpSpLocks noChangeAspect="1"/>
                  </p:cNvGrpSpPr>
                  <p:nvPr/>
                </p:nvGrpSpPr>
                <p:grpSpPr bwMode="auto">
                  <a:xfrm>
                    <a:off x="7" y="2654"/>
                    <a:ext cx="143" cy="256"/>
                    <a:chOff x="7" y="2654"/>
                    <a:chExt cx="143" cy="256"/>
                  </a:xfrm>
                </p:grpSpPr>
                <p:grpSp>
                  <p:nvGrpSpPr>
                    <p:cNvPr id="22"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37"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41"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4"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8"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56"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8" name="Group 61"/>
              <p:cNvGrpSpPr/>
              <p:nvPr/>
            </p:nvGrpSpPr>
            <p:grpSpPr>
              <a:xfrm>
                <a:off x="5410201" y="1816606"/>
                <a:ext cx="609600" cy="450344"/>
                <a:chOff x="6324600" y="1828800"/>
                <a:chExt cx="917575" cy="677862"/>
              </a:xfrm>
            </p:grpSpPr>
            <p:grpSp>
              <p:nvGrpSpPr>
                <p:cNvPr id="61"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9"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3084"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8"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121"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Filling the gap in </a:t>
            </a:r>
            <a:r>
              <a:rPr lang="en-US" dirty="0"/>
              <a:t>IEEE </a:t>
            </a:r>
            <a:r>
              <a:rPr lang="en-US" dirty="0" smtClean="0"/>
              <a:t>802</a:t>
            </a:r>
            <a:br>
              <a:rPr lang="en-US" dirty="0" smtClean="0"/>
            </a:br>
            <a:r>
              <a:rPr lang="en-US" sz="2400" dirty="0" smtClean="0"/>
              <a:t>Mapping IEEE 802 specifications to service requirements</a:t>
            </a:r>
            <a:endParaRPr lang="en-US" dirty="0"/>
          </a:p>
        </p:txBody>
      </p:sp>
      <p:sp>
        <p:nvSpPr>
          <p:cNvPr id="3" name="Content Placeholder 2"/>
          <p:cNvSpPr>
            <a:spLocks noGrp="1"/>
          </p:cNvSpPr>
          <p:nvPr>
            <p:ph idx="1"/>
          </p:nvPr>
        </p:nvSpPr>
        <p:spPr>
          <a:xfrm>
            <a:off x="457200" y="1600200"/>
            <a:ext cx="8229600" cy="4754125"/>
          </a:xfrm>
        </p:spPr>
        <p:txBody>
          <a:bodyPr>
            <a:normAutofit fontScale="70000" lnSpcReduction="20000"/>
          </a:bodyPr>
          <a:lstStyle/>
          <a:p>
            <a:r>
              <a:rPr lang="en-US"/>
              <a:t>Direct evaluation of IEEE 802 protocols out of service/deployment requirements is challenging.</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a:t>A Stage 2 specification provides a mapping of protocols to a functional network model, which facilitates easier evaluation.</a:t>
            </a:r>
          </a:p>
        </p:txBody>
      </p:sp>
      <p:pic>
        <p:nvPicPr>
          <p:cNvPr id="4" name="Picture 3"/>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348880"/>
            <a:ext cx="3420380" cy="3101985"/>
          </a:xfrm>
          <a:prstGeom prst="rect">
            <a:avLst/>
          </a:prstGeom>
          <a:noFill/>
          <a:ln>
            <a:noFill/>
          </a:ln>
        </p:spPr>
      </p:pic>
      <p:sp>
        <p:nvSpPr>
          <p:cNvPr id="5" name="TextBox 4"/>
          <p:cNvSpPr txBox="1"/>
          <p:nvPr/>
        </p:nvSpPr>
        <p:spPr>
          <a:xfrm>
            <a:off x="4351921" y="2483895"/>
            <a:ext cx="4360539" cy="2800767"/>
          </a:xfrm>
          <a:prstGeom prst="rect">
            <a:avLst/>
          </a:prstGeom>
          <a:noFill/>
        </p:spPr>
        <p:txBody>
          <a:bodyPr wrap="none" rtlCol="0">
            <a:spAutoFit/>
          </a:bodyPr>
          <a:lstStyle/>
          <a:p>
            <a:r>
              <a:rPr lang="en-US" sz="2000">
                <a:latin typeface="+mn-lt"/>
              </a:rPr>
              <a:t>‘External’ requirements from the </a:t>
            </a:r>
            <a:br>
              <a:rPr lang="en-US" sz="2000">
                <a:latin typeface="+mn-lt"/>
              </a:rPr>
            </a:br>
            <a:r>
              <a:rPr lang="en-US" sz="2000">
                <a:latin typeface="+mn-lt"/>
              </a:rPr>
              <a:t>service/deployment perspective</a:t>
            </a:r>
          </a:p>
          <a:p>
            <a:r>
              <a:rPr lang="en-US" sz="2800">
                <a:latin typeface="+mn-lt"/>
              </a:rPr>
              <a:t> </a:t>
            </a:r>
          </a:p>
          <a:p>
            <a:r>
              <a:rPr lang="en-US" sz="2000">
                <a:latin typeface="+mn-lt"/>
              </a:rPr>
              <a:t>Develop a logical/functional model </a:t>
            </a:r>
            <a:br>
              <a:rPr lang="en-US" sz="2000">
                <a:latin typeface="+mn-lt"/>
              </a:rPr>
            </a:br>
            <a:r>
              <a:rPr lang="en-US" sz="2000">
                <a:latin typeface="+mn-lt"/>
              </a:rPr>
              <a:t>for evaluation of those requirements;</a:t>
            </a:r>
          </a:p>
          <a:p>
            <a:r>
              <a:rPr lang="en-US" sz="2800">
                <a:latin typeface="+mn-lt"/>
              </a:rPr>
              <a:t> </a:t>
            </a:r>
          </a:p>
          <a:p>
            <a:r>
              <a:rPr lang="en-US" sz="2000">
                <a:latin typeface="+mn-lt"/>
              </a:rPr>
              <a:t>Available IEEE 802 specifications </a:t>
            </a:r>
            <a:br>
              <a:rPr lang="en-US" sz="2000">
                <a:latin typeface="+mn-lt"/>
              </a:rPr>
            </a:br>
            <a:r>
              <a:rPr lang="en-US" sz="2000">
                <a:latin typeface="+mn-lt"/>
              </a:rPr>
              <a:t>of protocols and attributes.</a:t>
            </a:r>
          </a:p>
        </p:txBody>
      </p:sp>
      <p:sp>
        <p:nvSpPr>
          <p:cNvPr id="10" name="Down Arrow 9"/>
          <p:cNvSpPr/>
          <p:nvPr/>
        </p:nvSpPr>
        <p:spPr bwMode="auto">
          <a:xfrm flipV="1">
            <a:off x="5937074" y="4239090"/>
            <a:ext cx="577564" cy="315035"/>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Up-Down Arrow 10"/>
          <p:cNvSpPr/>
          <p:nvPr/>
        </p:nvSpPr>
        <p:spPr bwMode="auto">
          <a:xfrm>
            <a:off x="5908598" y="316587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grpSp>
        <p:nvGrpSpPr>
          <p:cNvPr id="6" name="Group 11"/>
          <p:cNvGrpSpPr/>
          <p:nvPr/>
        </p:nvGrpSpPr>
        <p:grpSpPr>
          <a:xfrm>
            <a:off x="476545" y="3158971"/>
            <a:ext cx="8145905" cy="3195354"/>
            <a:chOff x="476545" y="3158971"/>
            <a:chExt cx="8145905" cy="3195354"/>
          </a:xfrm>
        </p:grpSpPr>
        <p:sp>
          <p:nvSpPr>
            <p:cNvPr id="15" name="Rectangle 14"/>
            <p:cNvSpPr/>
            <p:nvPr/>
          </p:nvSpPr>
          <p:spPr bwMode="auto">
            <a:xfrm>
              <a:off x="1904263" y="3332085"/>
              <a:ext cx="6660740" cy="108012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Up-Down Arrow 15"/>
            <p:cNvSpPr/>
            <p:nvPr/>
          </p:nvSpPr>
          <p:spPr bwMode="auto">
            <a:xfrm>
              <a:off x="5908598" y="3158971"/>
              <a:ext cx="630070" cy="1485164"/>
            </a:xfrm>
            <a:prstGeom prst="upDownArrow">
              <a:avLst>
                <a:gd name="adj1" fmla="val 60015"/>
                <a:gd name="adj2" fmla="val 2996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
          <p:nvSpPr>
            <p:cNvPr id="17" name="Rectangle 16"/>
            <p:cNvSpPr/>
            <p:nvPr/>
          </p:nvSpPr>
          <p:spPr bwMode="auto">
            <a:xfrm>
              <a:off x="476545" y="5454225"/>
              <a:ext cx="8145905" cy="9001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spTree>
    <p:extLst>
      <p:ext uri="{BB962C8B-B14F-4D97-AF65-F5344CB8AC3E}">
        <p14:creationId xmlns:p14="http://schemas.microsoft.com/office/powerpoint/2010/main" val="26188679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EC SG Status</a:t>
            </a:r>
            <a:br>
              <a:rPr lang="en-US" dirty="0" smtClean="0"/>
            </a:br>
            <a:r>
              <a:rPr lang="en-US" dirty="0" smtClean="0"/>
              <a:t>after Geneva Plenary Session</a:t>
            </a:r>
            <a:endParaRPr lang="en-US" dirty="0"/>
          </a:p>
        </p:txBody>
      </p:sp>
      <p:sp>
        <p:nvSpPr>
          <p:cNvPr id="3" name="Content Placeholder 2"/>
          <p:cNvSpPr>
            <a:spLocks noGrp="1"/>
          </p:cNvSpPr>
          <p:nvPr>
            <p:ph idx="1"/>
          </p:nvPr>
        </p:nvSpPr>
        <p:spPr>
          <a:xfrm>
            <a:off x="457200" y="1600200"/>
            <a:ext cx="8229600" cy="4709120"/>
          </a:xfrm>
        </p:spPr>
        <p:txBody>
          <a:bodyPr>
            <a:normAutofit fontScale="85000" lnSpcReduction="20000"/>
          </a:bodyPr>
          <a:lstStyle/>
          <a:p>
            <a:r>
              <a:rPr lang="en-US" dirty="0" smtClean="0"/>
              <a:t>Motion in the EC closing meeting:</a:t>
            </a:r>
          </a:p>
          <a:p>
            <a:pPr lvl="1"/>
            <a:r>
              <a:rPr lang="en-US" dirty="0" smtClean="0"/>
              <a:t>Develop a PAR and 5C for an IEEE 802 Recommended Practice by Nov ‘13</a:t>
            </a:r>
          </a:p>
          <a:p>
            <a:pPr lvl="2"/>
            <a:r>
              <a:rPr lang="en-US" dirty="0" smtClean="0"/>
              <a:t>Potential title: ‘Network Reference Model and Functional Description of IEEE 802 based Access Networks’</a:t>
            </a:r>
          </a:p>
          <a:p>
            <a:pPr lvl="3"/>
            <a:r>
              <a:rPr lang="en-US" dirty="0" smtClean="0"/>
              <a:t>Similar to a ‘Stage 2’ specification</a:t>
            </a:r>
          </a:p>
          <a:p>
            <a:pPr lvl="1"/>
            <a:r>
              <a:rPr lang="en-US" dirty="0" smtClean="0"/>
              <a:t>Suggest the best home for the project.</a:t>
            </a:r>
            <a:endParaRPr lang="en-US" dirty="0"/>
          </a:p>
          <a:p>
            <a:pPr lvl="1"/>
            <a:r>
              <a:rPr lang="en-US" dirty="0">
                <a:hlinkClick r:id="rId2"/>
              </a:rPr>
              <a:t>https://mentor.ieee.org/omniran/dcn/13/omniran-13-0057-00-ecsg-omniran-ec-closing-report.pptx</a:t>
            </a:r>
            <a:endParaRPr lang="en-US" dirty="0"/>
          </a:p>
          <a:p>
            <a:r>
              <a:rPr lang="en-US" dirty="0"/>
              <a:t>OmniRAN EC SG got extension for creation of PAR &amp; 5C </a:t>
            </a:r>
            <a:r>
              <a:rPr lang="en-US" dirty="0" smtClean="0"/>
              <a:t>proposal (EC Motion passed by 13/0/1)</a:t>
            </a:r>
          </a:p>
          <a:p>
            <a:r>
              <a:rPr lang="en-US" dirty="0" smtClean="0"/>
              <a:t>Tony Jeffree indicated that 802.1 could be a “host” for this effort. </a:t>
            </a:r>
            <a:endParaRPr lang="en-US" dirty="0"/>
          </a:p>
        </p:txBody>
      </p:sp>
    </p:spTree>
    <p:extLst>
      <p:ext uri="{BB962C8B-B14F-4D97-AF65-F5344CB8AC3E}">
        <p14:creationId xmlns:p14="http://schemas.microsoft.com/office/powerpoint/2010/main" val="2325983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‘Stage 2’ Definition by ITU-T I.130/Q.65 </a:t>
            </a:r>
            <a:endParaRPr lang="en-US" dirty="0"/>
          </a:p>
        </p:txBody>
      </p:sp>
      <p:sp>
        <p:nvSpPr>
          <p:cNvPr id="3" name="Content Placeholder 2"/>
          <p:cNvSpPr>
            <a:spLocks noGrp="1"/>
          </p:cNvSpPr>
          <p:nvPr>
            <p:ph sz="half" idx="1"/>
          </p:nvPr>
        </p:nvSpPr>
        <p:spPr>
          <a:xfrm>
            <a:off x="457200" y="990601"/>
            <a:ext cx="3167448" cy="4114800"/>
          </a:xfrm>
          <a:solidFill>
            <a:schemeClr val="accent1">
              <a:lumMod val="40000"/>
              <a:lumOff val="60000"/>
            </a:schemeClr>
          </a:solidFill>
        </p:spPr>
        <p:txBody>
          <a:bodyPr>
            <a:noAutofit/>
          </a:bodyPr>
          <a:lstStyle/>
          <a:p>
            <a:pPr>
              <a:buNone/>
            </a:pPr>
            <a:r>
              <a:rPr lang="en-US" sz="1800" b="1" dirty="0" smtClean="0"/>
              <a:t>The Stage 2 defines</a:t>
            </a:r>
          </a:p>
          <a:p>
            <a:r>
              <a:rPr lang="en-US" sz="1800" dirty="0" smtClean="0"/>
              <a:t>a functional model using functional entities,</a:t>
            </a:r>
          </a:p>
          <a:p>
            <a:r>
              <a:rPr lang="en-US" sz="1800" dirty="0" smtClean="0"/>
              <a:t>the functional entity actions needed,</a:t>
            </a:r>
          </a:p>
          <a:p>
            <a:r>
              <a:rPr lang="en-US" sz="1800" dirty="0" smtClean="0"/>
              <a:t>information flow or API calls between functional entities</a:t>
            </a:r>
          </a:p>
          <a:p>
            <a:r>
              <a:rPr lang="en-US" sz="1800" dirty="0" smtClean="0"/>
              <a:t>recommendations for the allocation of functional entities to physical locations for a few examples.</a:t>
            </a:r>
            <a:endParaRPr lang="en-US" sz="1800" dirty="0"/>
          </a:p>
        </p:txBody>
      </p:sp>
      <p:sp>
        <p:nvSpPr>
          <p:cNvPr id="4" name="Content Placeholder 3"/>
          <p:cNvSpPr>
            <a:spLocks noGrp="1"/>
          </p:cNvSpPr>
          <p:nvPr>
            <p:ph sz="half" idx="2"/>
          </p:nvPr>
        </p:nvSpPr>
        <p:spPr>
          <a:xfrm>
            <a:off x="3733800" y="990601"/>
            <a:ext cx="4733260" cy="4114800"/>
          </a:xfrm>
          <a:solidFill>
            <a:schemeClr val="accent4">
              <a:lumMod val="40000"/>
              <a:lumOff val="60000"/>
            </a:schemeClr>
          </a:solidFill>
        </p:spPr>
        <p:txBody>
          <a:bodyPr>
            <a:noAutofit/>
          </a:bodyPr>
          <a:lstStyle/>
          <a:p>
            <a:pPr>
              <a:buNone/>
            </a:pPr>
            <a:r>
              <a:rPr lang="en-US" sz="1800" b="1" dirty="0" smtClean="0"/>
              <a:t>The Stage 2 provides</a:t>
            </a:r>
          </a:p>
          <a:p>
            <a:r>
              <a:rPr lang="en-US" sz="1800" dirty="0" smtClean="0"/>
              <a:t>a single functional specification which can be applied in a number of different physical realizations,</a:t>
            </a:r>
          </a:p>
          <a:p>
            <a:r>
              <a:rPr lang="en-US" sz="1800" dirty="0" smtClean="0"/>
              <a:t>a precise definition of functional capabilities and their possible distribution in the network to support the required network capabilities,</a:t>
            </a:r>
          </a:p>
          <a:p>
            <a:r>
              <a:rPr lang="en-US" sz="1800" dirty="0" smtClean="0"/>
              <a:t>a detailed description of what functions, information flows and API calls will be provided, but not how they are to be implemented,</a:t>
            </a:r>
          </a:p>
          <a:p>
            <a:r>
              <a:rPr lang="en-US" sz="1800" dirty="0" smtClean="0"/>
              <a:t>requirements for protocol capabilities as input to Stage 3 of the method.</a:t>
            </a:r>
            <a:endParaRPr lang="en-US" sz="1800" dirty="0"/>
          </a:p>
        </p:txBody>
      </p:sp>
      <p:sp>
        <p:nvSpPr>
          <p:cNvPr id="5" name="TextBox 4"/>
          <p:cNvSpPr txBox="1"/>
          <p:nvPr/>
        </p:nvSpPr>
        <p:spPr>
          <a:xfrm>
            <a:off x="457200" y="5200471"/>
            <a:ext cx="8001000" cy="1200329"/>
          </a:xfrm>
          <a:prstGeom prst="rect">
            <a:avLst/>
          </a:prstGeom>
          <a:solidFill>
            <a:schemeClr val="accent5">
              <a:lumMod val="40000"/>
              <a:lumOff val="60000"/>
            </a:schemeClr>
          </a:solidFill>
        </p:spPr>
        <p:txBody>
          <a:bodyPr wrap="square" rtlCol="0">
            <a:spAutoFit/>
          </a:bodyPr>
          <a:lstStyle/>
          <a:p>
            <a:pPr marL="361950" indent="-361950"/>
            <a:r>
              <a:rPr lang="en-US" sz="1800" b="1" dirty="0" smtClean="0">
                <a:latin typeface="+mn-lt"/>
              </a:rPr>
              <a:t>The output of Stage 2 is used by</a:t>
            </a:r>
          </a:p>
          <a:p>
            <a:pPr marL="361950" indent="-361950">
              <a:buFont typeface="Arial" pitchFamily="34" charset="0"/>
              <a:buChar char="•"/>
            </a:pPr>
            <a:r>
              <a:rPr lang="en-US" sz="1800" dirty="0" smtClean="0">
                <a:latin typeface="+mn-lt"/>
              </a:rPr>
              <a:t>protocol designers to specify the protocols between physical entities,</a:t>
            </a:r>
          </a:p>
          <a:p>
            <a:pPr marL="361950" indent="-361950">
              <a:buFont typeface="Arial" pitchFamily="34" charset="0"/>
              <a:buChar char="•"/>
            </a:pPr>
            <a:r>
              <a:rPr lang="en-US" sz="1800" dirty="0" smtClean="0">
                <a:latin typeface="+mn-lt"/>
              </a:rPr>
              <a:t>node designers to specify the functional requirements of the nodes,</a:t>
            </a:r>
          </a:p>
          <a:p>
            <a:pPr marL="361950" indent="-361950">
              <a:buFont typeface="Arial" pitchFamily="34" charset="0"/>
              <a:buChar char="•"/>
            </a:pPr>
            <a:r>
              <a:rPr lang="en-US" sz="1800" dirty="0" smtClean="0">
                <a:latin typeface="+mn-lt"/>
              </a:rPr>
              <a:t>network planners.</a:t>
            </a:r>
            <a:endParaRPr lang="en-US" sz="1800" dirty="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r>
            <a:br>
              <a:rPr lang="en-US"/>
            </a:br>
            <a:r>
              <a:rPr lang="en-US"/>
              <a:t>Draft ToC of the proposed specification</a:t>
            </a:r>
            <a:br>
              <a:rPr lang="en-US"/>
            </a:br>
            <a:endParaRPr lang="en-US"/>
          </a:p>
        </p:txBody>
      </p:sp>
      <p:sp>
        <p:nvSpPr>
          <p:cNvPr id="3" name="Content Placeholder 2"/>
          <p:cNvSpPr>
            <a:spLocks noGrp="1"/>
          </p:cNvSpPr>
          <p:nvPr>
            <p:ph idx="1"/>
          </p:nvPr>
        </p:nvSpPr>
        <p:spPr/>
        <p:txBody>
          <a:bodyPr>
            <a:normAutofit fontScale="55000" lnSpcReduction="20000"/>
          </a:bodyPr>
          <a:lstStyle/>
          <a:p>
            <a:r>
              <a:rPr lang="en-US" dirty="0"/>
              <a:t>Introduction and Scope</a:t>
            </a:r>
          </a:p>
          <a:p>
            <a:r>
              <a:rPr lang="en-US" dirty="0"/>
              <a:t>Abbreviations/Acronyms, Definitions, and Conventions</a:t>
            </a:r>
          </a:p>
          <a:p>
            <a:r>
              <a:rPr lang="en-US" dirty="0"/>
              <a:t>References</a:t>
            </a:r>
          </a:p>
          <a:p>
            <a:r>
              <a:rPr lang="en-US" dirty="0"/>
              <a:t>Identifiers</a:t>
            </a:r>
          </a:p>
          <a:p>
            <a:r>
              <a:rPr lang="en-US" dirty="0"/>
              <a:t>Tenets for IEEE 802 Access Network </a:t>
            </a:r>
            <a:r>
              <a:rPr lang="en-US" dirty="0" smtClean="0"/>
              <a:t>Systems</a:t>
            </a:r>
            <a:endParaRPr lang="en-US" dirty="0"/>
          </a:p>
          <a:p>
            <a:r>
              <a:rPr lang="en-US" dirty="0"/>
              <a:t>Network Reference Model</a:t>
            </a:r>
          </a:p>
          <a:p>
            <a:pPr lvl="1"/>
            <a:r>
              <a:rPr lang="en-US" dirty="0"/>
              <a:t>Overview</a:t>
            </a:r>
          </a:p>
          <a:p>
            <a:pPr lvl="1"/>
            <a:r>
              <a:rPr lang="en-US" dirty="0"/>
              <a:t>Reference Points</a:t>
            </a:r>
          </a:p>
          <a:p>
            <a:pPr lvl="1"/>
            <a:r>
              <a:rPr lang="en-US" dirty="0"/>
              <a:t>Access Network to Core Internetworking Relationship</a:t>
            </a:r>
          </a:p>
          <a:p>
            <a:pPr lvl="2"/>
            <a:r>
              <a:rPr lang="en-US" dirty="0"/>
              <a:t>Multiple deployment scenarios</a:t>
            </a:r>
          </a:p>
          <a:p>
            <a:r>
              <a:rPr lang="en-US" dirty="0"/>
              <a:t>Functional Design and Decomposition</a:t>
            </a:r>
          </a:p>
          <a:p>
            <a:pPr lvl="1"/>
            <a:r>
              <a:rPr lang="en-US" dirty="0"/>
              <a:t>Network Discovery and Selection</a:t>
            </a:r>
          </a:p>
          <a:p>
            <a:pPr lvl="1"/>
            <a:r>
              <a:rPr lang="en-US" dirty="0"/>
              <a:t>Authentication</a:t>
            </a:r>
          </a:p>
          <a:p>
            <a:pPr lvl="1"/>
            <a:r>
              <a:rPr lang="en-US" dirty="0"/>
              <a:t>Link establishment</a:t>
            </a:r>
          </a:p>
          <a:p>
            <a:pPr lvl="1"/>
            <a:r>
              <a:rPr lang="en-US" dirty="0" err="1"/>
              <a:t>QoS</a:t>
            </a:r>
            <a:r>
              <a:rPr lang="en-US" dirty="0"/>
              <a:t> and policy control</a:t>
            </a:r>
          </a:p>
          <a:p>
            <a:pPr lvl="1"/>
            <a:r>
              <a:rPr lang="en-US" dirty="0"/>
              <a:t>Link </a:t>
            </a:r>
            <a:r>
              <a:rPr lang="en-US" dirty="0" smtClean="0"/>
              <a:t>relocation</a:t>
            </a:r>
            <a:endParaRPr lang="en-US" dirty="0"/>
          </a:p>
          <a:p>
            <a:pPr lvl="1"/>
            <a:r>
              <a:rPr lang="en-US" dirty="0"/>
              <a:t>Link teardown</a:t>
            </a:r>
          </a:p>
          <a:p>
            <a:pPr lvl="1"/>
            <a:r>
              <a:rPr lang="en-US" dirty="0"/>
              <a:t>Accounting</a:t>
            </a:r>
          </a:p>
          <a:p>
            <a:pPr lvl="3"/>
            <a:endParaRPr lang="en-US" dirty="0"/>
          </a:p>
        </p:txBody>
      </p:sp>
    </p:spTree>
    <p:extLst>
      <p:ext uri="{BB962C8B-B14F-4D97-AF65-F5344CB8AC3E}">
        <p14:creationId xmlns:p14="http://schemas.microsoft.com/office/powerpoint/2010/main" val="29812807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Reference Model for IEEE 802 Network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48"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49" name="Clip" r:id="rId6" imgW="5757415" imgH="3221332" progId="">
                      <p:embed/>
                    </p:oleObj>
                  </mc:Choice>
                  <mc:Fallback>
                    <p:oleObj name="Clip" r:id="rId6"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505200" y="894592"/>
            <a:ext cx="447482" cy="538696"/>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181600" y="1361448"/>
            <a:ext cx="1308371" cy="535531"/>
          </a:xfrm>
          <a:prstGeom prst="rect">
            <a:avLst/>
          </a:prstGeom>
          <a:noFill/>
        </p:spPr>
        <p:txBody>
          <a:bodyPr wrap="none" rtlCol="0">
            <a:spAutoFit/>
          </a:bodyPr>
          <a:lstStyle/>
          <a:p>
            <a:pPr algn="r">
              <a:lnSpc>
                <a:spcPct val="80000"/>
              </a:lnSpc>
            </a:pPr>
            <a:r>
              <a:rPr lang="en-US" dirty="0" smtClean="0">
                <a:latin typeface="+mn-lt"/>
              </a:rPr>
              <a:t>L2 Configuration</a:t>
            </a:r>
          </a:p>
          <a:p>
            <a:pPr algn="r">
              <a:lnSpc>
                <a:spcPct val="80000"/>
              </a:lnSpc>
            </a:pPr>
            <a:r>
              <a:rPr lang="en-US" dirty="0" smtClean="0">
                <a:latin typeface="+mn-lt"/>
              </a:rPr>
              <a:t>AAA  </a:t>
            </a:r>
            <a:r>
              <a:rPr lang="en-US" dirty="0">
                <a:latin typeface="+mn-lt"/>
              </a:rPr>
              <a:t/>
            </a:r>
            <a:br>
              <a:rPr lang="en-US" dirty="0">
                <a:latin typeface="+mn-lt"/>
              </a:rPr>
            </a:br>
            <a:r>
              <a:rPr lang="en-US" dirty="0" smtClean="0">
                <a:latin typeface="+mn-lt"/>
              </a:rPr>
              <a:t>Policy</a:t>
            </a:r>
            <a:endParaRPr lang="en-US" dirty="0">
              <a:latin typeface="+mn-lt"/>
            </a:endParaRP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616242"/>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smtClean="0">
                <a:latin typeface="+mn-lt"/>
              </a:rPr>
              <a:t>Control </a:t>
            </a:r>
            <a:r>
              <a:rPr lang="en-US" sz="1600" b="1" i="1" dirty="0">
                <a:latin typeface="+mn-lt"/>
              </a:rPr>
              <a:t>I/f</a:t>
            </a:r>
          </a:p>
        </p:txBody>
      </p:sp>
      <p:pic>
        <p:nvPicPr>
          <p:cNvPr id="153" name="Picture 372" descr="switch"/>
          <p:cNvPicPr>
            <a:picLocks noChangeAspect="1" noChangeArrowheads="1"/>
          </p:cNvPicPr>
          <p:nvPr/>
        </p:nvPicPr>
        <p:blipFill>
          <a:blip r:embed="rId3"/>
          <a:srcRect/>
          <a:stretch>
            <a:fillRect/>
          </a:stretch>
        </p:blipFill>
        <p:spPr bwMode="auto">
          <a:xfrm>
            <a:off x="4038600" y="1295400"/>
            <a:ext cx="292468" cy="146695"/>
          </a:xfrm>
          <a:prstGeom prst="rect">
            <a:avLst/>
          </a:prstGeom>
          <a:noFill/>
        </p:spPr>
      </p:pic>
      <p:sp>
        <p:nvSpPr>
          <p:cNvPr id="156" name="TextBox 155"/>
          <p:cNvSpPr txBox="1"/>
          <p:nvPr/>
        </p:nvSpPr>
        <p:spPr>
          <a:xfrm>
            <a:off x="3357000" y="13728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a:t>
            </a:r>
            <a:r>
              <a:rPr lang="en-US" dirty="0" smtClean="0">
                <a:latin typeface="+mn-lt"/>
              </a:rPr>
              <a:t>Relocation</a:t>
            </a:r>
            <a:endParaRPr lang="en-US" dirty="0">
              <a:latin typeface="+mn-lt"/>
            </a:endParaRP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828800"/>
            <a:ext cx="0" cy="42552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828800"/>
            <a:ext cx="1" cy="412926"/>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82" name="Rectangle 181"/>
          <p:cNvSpPr/>
          <p:nvPr/>
        </p:nvSpPr>
        <p:spPr bwMode="auto">
          <a:xfrm>
            <a:off x="3429000" y="838200"/>
            <a:ext cx="1143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3" name="Rectangle 182"/>
          <p:cNvSpPr/>
          <p:nvPr/>
        </p:nvSpPr>
        <p:spPr bwMode="auto">
          <a:xfrm>
            <a:off x="5205663" y="838200"/>
            <a:ext cx="1219200"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522</TotalTime>
  <Words>1158</Words>
  <Application>Microsoft Macintosh PowerPoint</Application>
  <PresentationFormat>On-screen Show (4:3)</PresentationFormat>
  <Paragraphs>275</Paragraphs>
  <Slides>17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omniran_usecase_template</vt:lpstr>
      <vt:lpstr>Clip</vt:lpstr>
      <vt:lpstr>OmniRAN EC SG Nov 2013 Opening Report to IEEE 802.1</vt:lpstr>
      <vt:lpstr>Outline</vt:lpstr>
      <vt:lpstr>Brief History of OmniRAN Gap Analysis</vt:lpstr>
      <vt:lpstr>Filling the gap in IEEE 802 Mapping IEEE 802 specifications to service requirements</vt:lpstr>
      <vt:lpstr>OmniRAN EC SG Status after Geneva Plenary Session</vt:lpstr>
      <vt:lpstr>‘Stage 2’ Definition by ITU-T I.130/Q.65 </vt:lpstr>
      <vt:lpstr> Draft ToC of the proposed specification </vt:lpstr>
      <vt:lpstr>Reference Model for IEEE 802 Network  with Reference Points</vt:lpstr>
      <vt:lpstr>IEEE 802 Access Network Functions </vt:lpstr>
      <vt:lpstr>Mapping of proposed Reference Points  to IEEE 802 Architecture</vt:lpstr>
      <vt:lpstr>OmniRAN EC SG  Current Status and Objectives</vt:lpstr>
      <vt:lpstr>OmniRAN EC SG Timeline</vt:lpstr>
      <vt:lpstr>Draft PAR Proposal Network Reference Model and Functional Description of IEEE 802 Access Network </vt:lpstr>
      <vt:lpstr>Creation of the draft PAR proposal</vt:lpstr>
      <vt:lpstr>Organizational Considerations</vt:lpstr>
      <vt:lpstr>OmniRAN EC SG Plan Nov 2013 F2F</vt:lpstr>
      <vt:lpstr>OmniRAN ECSG Resources</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48</cp:revision>
  <cp:lastPrinted>1998-02-10T13:28:06Z</cp:lastPrinted>
  <dcterms:created xsi:type="dcterms:W3CDTF">2013-03-11T14:14:17Z</dcterms:created>
  <dcterms:modified xsi:type="dcterms:W3CDTF">2013-11-11T15:37:17Z</dcterms:modified>
</cp:coreProperties>
</file>