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286" r:id="rId3"/>
    <p:sldId id="278" r:id="rId4"/>
    <p:sldId id="279" r:id="rId5"/>
    <p:sldId id="280" r:id="rId6"/>
    <p:sldId id="290" r:id="rId7"/>
    <p:sldId id="291" r:id="rId8"/>
    <p:sldId id="292" r:id="rId9"/>
    <p:sldId id="293" r:id="rId10"/>
    <p:sldId id="294" r:id="rId11"/>
    <p:sldId id="295" r:id="rId12"/>
    <p:sldId id="29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10" d="100"/>
          <a:sy n="110" d="100"/>
        </p:scale>
        <p:origin x="-1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err="1" smtClean="0"/>
              <a:t>omniran-13-0094-00-ecsg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</a:rPr>
              <a:t>Cooperation and contributions of the other WGs in the 802.1-OmniRAN project?</a:t>
            </a:r>
            <a:b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</a:rPr>
              <a:t/>
            </a:r>
            <a:b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</a:rPr>
            </a:b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</a:rPr>
              <a:t> What is the opportunity/impact on WGs?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4134"/>
            <a:ext cx="6400800" cy="994665"/>
          </a:xfrm>
        </p:spPr>
        <p:txBody>
          <a:bodyPr/>
          <a:lstStyle/>
          <a:p>
            <a:r>
              <a:rPr lang="en-US" dirty="0"/>
              <a:t>2013-11-16</a:t>
            </a:r>
          </a:p>
          <a:p>
            <a:r>
              <a:rPr lang="en-US" dirty="0"/>
              <a:t>Max Riegel</a:t>
            </a:r>
            <a:br>
              <a:rPr lang="en-US" dirty="0"/>
            </a:br>
            <a:r>
              <a:rPr lang="en-US" dirty="0"/>
              <a:t>(ECSG Chair)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Communication flow between OmniRAN </a:t>
            </a:r>
            <a:br>
              <a:rPr lang="en-US"/>
            </a:br>
            <a:r>
              <a:rPr lang="en-US"/>
              <a:t>and the WGs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Easy access to </a:t>
            </a:r>
            <a:r>
              <a:rPr lang="en-US" dirty="0" err="1"/>
              <a:t>OmniRAN</a:t>
            </a:r>
            <a:r>
              <a:rPr lang="en-US" dirty="0"/>
              <a:t> documentation and status</a:t>
            </a:r>
          </a:p>
          <a:p>
            <a:pPr lvl="1"/>
            <a:r>
              <a:rPr lang="en-US" dirty="0"/>
              <a:t>mentor as document repository for comfortable access by wireless participants</a:t>
            </a:r>
          </a:p>
          <a:p>
            <a:pPr lvl="1"/>
            <a:r>
              <a:rPr lang="en-US" dirty="0"/>
              <a:t>mentor Wiki to provide transparent status reporting</a:t>
            </a:r>
          </a:p>
          <a:p>
            <a:pPr lvl="1"/>
            <a:r>
              <a:rPr lang="en-US" dirty="0"/>
              <a:t>dedicated mailing list for OmniRAN with focused email volume to remain manageable for highly loaded experts.</a:t>
            </a:r>
          </a:p>
          <a:p>
            <a:r>
              <a:rPr lang="en-US" dirty="0"/>
              <a:t>Liaison representative for each of the WGs</a:t>
            </a:r>
          </a:p>
          <a:p>
            <a:pPr lvl="1"/>
            <a:r>
              <a:rPr lang="en-US" dirty="0"/>
              <a:t>Regular OmniRAN status report to keep WG participants informed</a:t>
            </a:r>
          </a:p>
          <a:p>
            <a:pPr lvl="1"/>
            <a:r>
              <a:rPr lang="en-US" dirty="0"/>
              <a:t>Takes responsibility for forwarding material for review by the WGs</a:t>
            </a:r>
          </a:p>
          <a:p>
            <a:pPr lvl="1"/>
            <a:r>
              <a:rPr lang="en-US" dirty="0"/>
              <a:t>Arranges joint responses out of the WGs</a:t>
            </a:r>
          </a:p>
          <a:p>
            <a:r>
              <a:rPr lang="en-US" dirty="0"/>
              <a:t>Commenting and balloting</a:t>
            </a:r>
          </a:p>
          <a:p>
            <a:pPr lvl="1"/>
            <a:r>
              <a:rPr lang="en-US" dirty="0"/>
              <a:t>Contributing subject matter experts need to be involved</a:t>
            </a:r>
          </a:p>
          <a:p>
            <a:pPr lvl="2"/>
            <a:r>
              <a:rPr lang="en-US" dirty="0"/>
              <a:t>They may need the power to decide about the acceptance of comments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72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cooperation aspects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Peer Groups in the WGs?</a:t>
            </a:r>
          </a:p>
          <a:p>
            <a:pPr lvl="1"/>
            <a:r>
              <a:rPr lang="en-US" dirty="0"/>
              <a:t>Have to be recognized in the cooperation</a:t>
            </a:r>
          </a:p>
          <a:p>
            <a:pPr lvl="1"/>
            <a:r>
              <a:rPr lang="en-US" dirty="0"/>
              <a:t>Preferably the groups for regular joint meetings</a:t>
            </a:r>
          </a:p>
          <a:p>
            <a:pPr lvl="1"/>
            <a:r>
              <a:rPr lang="en-US" dirty="0" err="1"/>
              <a:t>OmniRAN</a:t>
            </a:r>
            <a:r>
              <a:rPr lang="en-US" dirty="0"/>
              <a:t> may send liaison person into the meetings of the peer groups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36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proceed?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540" y="1583795"/>
            <a:ext cx="8229600" cy="4525963"/>
          </a:xfrm>
        </p:spPr>
        <p:txBody>
          <a:bodyPr/>
          <a:lstStyle/>
          <a:p>
            <a:r>
              <a:rPr lang="en-US"/>
              <a:t>Luckily there is some time until the project officially starts…</a:t>
            </a:r>
          </a:p>
          <a:p>
            <a:r>
              <a:rPr lang="en-US"/>
              <a:t>The SG may try a kind of dry run for an example chapter</a:t>
            </a:r>
          </a:p>
          <a:p>
            <a:pPr lvl="1"/>
            <a:r>
              <a:rPr lang="en-US"/>
              <a:t>Ready for presentation to the other WGs in March</a:t>
            </a:r>
          </a:p>
        </p:txBody>
      </p:sp>
    </p:spTree>
    <p:extLst>
      <p:ext uri="{BB962C8B-B14F-4D97-AF65-F5344CB8AC3E}">
        <p14:creationId xmlns:p14="http://schemas.microsoft.com/office/powerpoint/2010/main" val="2137859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2800" dirty="0"/>
              <a:t>Tentative </a:t>
            </a:r>
            <a:r>
              <a:rPr lang="en-US" sz="2800" dirty="0" smtClean="0"/>
              <a:t>content </a:t>
            </a:r>
            <a:r>
              <a:rPr lang="en-US" sz="2800" dirty="0"/>
              <a:t>of </a:t>
            </a:r>
            <a:r>
              <a:rPr lang="en-US" sz="2800" dirty="0" err="1"/>
              <a:t>OmniRAN</a:t>
            </a:r>
            <a:r>
              <a:rPr lang="en-US" sz="2800" dirty="0"/>
              <a:t> specification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Chapter structure and representation of access technologies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Creation of access technology specific contributions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Cooperation between </a:t>
            </a:r>
            <a:r>
              <a:rPr lang="en-US" sz="2800" dirty="0" err="1"/>
              <a:t>OmniRAN</a:t>
            </a:r>
            <a:r>
              <a:rPr lang="en-US" sz="2800" dirty="0"/>
              <a:t> and the other WGs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Attracting participation out of the other WGs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Communication aspects towards other WGs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57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86535" y="2957391"/>
            <a:ext cx="8370929" cy="117326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Network Reference Model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86535" y="4125634"/>
            <a:ext cx="8370929" cy="1935215"/>
          </a:xfrm>
          <a:prstGeom prst="roundRect">
            <a:avLst>
              <a:gd name="adj" fmla="val 8911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Functional Description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Draft ToC of the proposed specification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Introduction and Scope</a:t>
            </a:r>
          </a:p>
          <a:p>
            <a:r>
              <a:rPr lang="en-US" dirty="0"/>
              <a:t>Abbreviations/Acronyms, Definitions, and Conventions</a:t>
            </a:r>
          </a:p>
          <a:p>
            <a:r>
              <a:rPr lang="en-US" dirty="0"/>
              <a:t>References</a:t>
            </a:r>
          </a:p>
          <a:p>
            <a:r>
              <a:rPr lang="en-US" dirty="0"/>
              <a:t>Identifiers</a:t>
            </a:r>
          </a:p>
          <a:p>
            <a:r>
              <a:rPr lang="en-US" dirty="0"/>
              <a:t>Tenets for IEEE 802 Access Network </a:t>
            </a:r>
            <a:r>
              <a:rPr lang="en-US" dirty="0" smtClean="0"/>
              <a:t>Systems</a:t>
            </a:r>
            <a:endParaRPr lang="en-US" dirty="0"/>
          </a:p>
          <a:p>
            <a:r>
              <a:rPr lang="en-US" dirty="0"/>
              <a:t>Access Network Reference Model</a:t>
            </a:r>
          </a:p>
          <a:p>
            <a:pPr lvl="1"/>
            <a:r>
              <a:rPr lang="en-US" dirty="0"/>
              <a:t>Overview</a:t>
            </a:r>
          </a:p>
          <a:p>
            <a:pPr lvl="1"/>
            <a:r>
              <a:rPr lang="en-US" dirty="0"/>
              <a:t>Reference Points</a:t>
            </a:r>
          </a:p>
          <a:p>
            <a:pPr lvl="1"/>
            <a:r>
              <a:rPr lang="en-US" dirty="0"/>
              <a:t>Access Network to Core Internetworking Relationship</a:t>
            </a:r>
          </a:p>
          <a:p>
            <a:pPr lvl="2"/>
            <a:r>
              <a:rPr lang="en-US" dirty="0"/>
              <a:t>Multiple deployment scenarios</a:t>
            </a:r>
          </a:p>
          <a:p>
            <a:r>
              <a:rPr lang="en-US" dirty="0"/>
              <a:t>Functional Design and Decomposition</a:t>
            </a:r>
          </a:p>
          <a:p>
            <a:pPr lvl="1"/>
            <a:r>
              <a:rPr lang="en-US" dirty="0"/>
              <a:t>Network Discovery and Selection</a:t>
            </a:r>
          </a:p>
          <a:p>
            <a:pPr lvl="1"/>
            <a:r>
              <a:rPr lang="en-US" dirty="0"/>
              <a:t>Authentication</a:t>
            </a:r>
          </a:p>
          <a:p>
            <a:pPr lvl="1"/>
            <a:r>
              <a:rPr lang="en-US" dirty="0"/>
              <a:t>Link establishment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and policy control</a:t>
            </a:r>
          </a:p>
          <a:p>
            <a:pPr lvl="1"/>
            <a:r>
              <a:rPr lang="en-US" dirty="0"/>
              <a:t>Link </a:t>
            </a:r>
            <a:r>
              <a:rPr lang="en-US" dirty="0" smtClean="0"/>
              <a:t>relocation</a:t>
            </a:r>
            <a:endParaRPr lang="en-US" dirty="0"/>
          </a:p>
          <a:p>
            <a:pPr lvl="1"/>
            <a:r>
              <a:rPr lang="en-US" dirty="0"/>
              <a:t>Link teardown</a:t>
            </a:r>
          </a:p>
          <a:p>
            <a:pPr lvl="1"/>
            <a:r>
              <a:rPr lang="en-US" dirty="0"/>
              <a:t>Accounting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80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/>
          <a:lstStyle/>
          <a:p>
            <a:r>
              <a:rPr lang="en-US" dirty="0" smtClean="0"/>
              <a:t> Proposed Network Reference Model for IEEE 802 Access Network </a:t>
            </a:r>
            <a:endParaRPr lang="en-US" dirty="0"/>
          </a:p>
        </p:txBody>
      </p:sp>
      <p:grpSp>
        <p:nvGrpSpPr>
          <p:cNvPr id="3" name="Group 123"/>
          <p:cNvGrpSpPr/>
          <p:nvPr/>
        </p:nvGrpSpPr>
        <p:grpSpPr>
          <a:xfrm>
            <a:off x="2124075" y="1733550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9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2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122"/>
          <p:cNvGrpSpPr/>
          <p:nvPr/>
        </p:nvGrpSpPr>
        <p:grpSpPr>
          <a:xfrm>
            <a:off x="3886200" y="1733550"/>
            <a:ext cx="990600" cy="990600"/>
            <a:chOff x="7315200" y="2819400"/>
            <a:chExt cx="990600" cy="990600"/>
          </a:xfrm>
        </p:grpSpPr>
        <p:sp>
          <p:nvSpPr>
            <p:cNvPr id="6" name="AutoShape 154"/>
            <p:cNvSpPr>
              <a:spLocks noChangeArrowheads="1"/>
            </p:cNvSpPr>
            <p:nvPr/>
          </p:nvSpPr>
          <p:spPr bwMode="auto">
            <a:xfrm>
              <a:off x="7315200" y="2819400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648575" y="3509962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40" name="Rectangle 188"/>
            <p:cNvSpPr>
              <a:spLocks noChangeArrowheads="1"/>
            </p:cNvSpPr>
            <p:nvPr/>
          </p:nvSpPr>
          <p:spPr bwMode="auto">
            <a:xfrm>
              <a:off x="7373937" y="2867025"/>
              <a:ext cx="855663" cy="866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Ctrl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" name="Group 107"/>
            <p:cNvGrpSpPr/>
            <p:nvPr/>
          </p:nvGrpSpPr>
          <p:grpSpPr>
            <a:xfrm>
              <a:off x="7520910" y="3095706"/>
              <a:ext cx="532437" cy="381000"/>
              <a:chOff x="7481888" y="3079208"/>
              <a:chExt cx="595312" cy="425992"/>
            </a:xfrm>
          </p:grpSpPr>
          <p:sp>
            <p:nvSpPr>
              <p:cNvPr id="10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1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1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1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44" name="Group 582"/>
          <p:cNvGrpSpPr/>
          <p:nvPr/>
        </p:nvGrpSpPr>
        <p:grpSpPr>
          <a:xfrm>
            <a:off x="5257800" y="1733550"/>
            <a:ext cx="990600" cy="990600"/>
            <a:chOff x="5257800" y="1733550"/>
            <a:chExt cx="990600" cy="990600"/>
          </a:xfrm>
        </p:grpSpPr>
        <p:sp>
          <p:nvSpPr>
            <p:cNvPr id="43" name="Rounded Rectangle 42"/>
            <p:cNvSpPr/>
            <p:nvPr/>
          </p:nvSpPr>
          <p:spPr bwMode="auto">
            <a:xfrm>
              <a:off x="5257800" y="173355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5" name="Group 61"/>
            <p:cNvGrpSpPr/>
            <p:nvPr/>
          </p:nvGrpSpPr>
          <p:grpSpPr>
            <a:xfrm>
              <a:off x="5410201" y="1816606"/>
              <a:ext cx="609600" cy="450344"/>
              <a:chOff x="6324600" y="1828800"/>
              <a:chExt cx="917575" cy="677862"/>
            </a:xfrm>
          </p:grpSpPr>
          <p:grpSp>
            <p:nvGrpSpPr>
              <p:cNvPr id="46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8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47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8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2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6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74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85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93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5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5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5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5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26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225318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4" name="Clip" r:id="rId4" imgW="5757415" imgH="3221332" progId="">
                    <p:embed/>
                  </p:oleObj>
                </mc:Choice>
                <mc:Fallback>
                  <p:oleObj name="Clip" r:id="rId4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225318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7" name="Text Box 16"/>
            <p:cNvSpPr txBox="1">
              <a:spLocks noChangeArrowheads="1"/>
            </p:cNvSpPr>
            <p:nvPr/>
          </p:nvSpPr>
          <p:spPr bwMode="auto">
            <a:xfrm>
              <a:off x="5428250" y="231539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30" name="Straight Connector 129"/>
          <p:cNvCxnSpPr>
            <a:stCxn id="7" idx="3"/>
            <a:endCxn id="8" idx="1"/>
          </p:cNvCxnSpPr>
          <p:nvPr/>
        </p:nvCxnSpPr>
        <p:spPr bwMode="auto">
          <a:xfrm>
            <a:off x="1371600" y="2284731"/>
            <a:ext cx="75247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4" name="Group 95"/>
          <p:cNvGrpSpPr/>
          <p:nvPr/>
        </p:nvGrpSpPr>
        <p:grpSpPr>
          <a:xfrm>
            <a:off x="1524000" y="2209800"/>
            <a:ext cx="479618" cy="457200"/>
            <a:chOff x="1524000" y="2209800"/>
            <a:chExt cx="479618" cy="457200"/>
          </a:xfrm>
        </p:grpSpPr>
        <p:sp>
          <p:nvSpPr>
            <p:cNvPr id="131" name="Oval 130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6" name="Straight Connector 135"/>
          <p:cNvCxnSpPr>
            <a:stCxn id="8" idx="3"/>
            <a:endCxn id="6" idx="1"/>
          </p:cNvCxnSpPr>
          <p:nvPr/>
        </p:nvCxnSpPr>
        <p:spPr bwMode="auto">
          <a:xfrm>
            <a:off x="3124200" y="2228850"/>
            <a:ext cx="762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5" name="Group 40"/>
          <p:cNvGrpSpPr/>
          <p:nvPr/>
        </p:nvGrpSpPr>
        <p:grpSpPr>
          <a:xfrm>
            <a:off x="3276600" y="2156671"/>
            <a:ext cx="479618" cy="461425"/>
            <a:chOff x="3276600" y="2156671"/>
            <a:chExt cx="479618" cy="461425"/>
          </a:xfrm>
        </p:grpSpPr>
        <p:sp>
          <p:nvSpPr>
            <p:cNvPr id="137" name="Oval 136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276600" y="224876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34" name="Straight Connector 133"/>
          <p:cNvCxnSpPr>
            <a:stCxn id="6" idx="3"/>
            <a:endCxn id="43" idx="1"/>
          </p:cNvCxnSpPr>
          <p:nvPr/>
        </p:nvCxnSpPr>
        <p:spPr bwMode="auto">
          <a:xfrm>
            <a:off x="4876800" y="2228850"/>
            <a:ext cx="381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6" name="Group 98"/>
          <p:cNvGrpSpPr/>
          <p:nvPr/>
        </p:nvGrpSpPr>
        <p:grpSpPr>
          <a:xfrm>
            <a:off x="2133600" y="2724150"/>
            <a:ext cx="571500" cy="400050"/>
            <a:chOff x="2133600" y="2724150"/>
            <a:chExt cx="571500" cy="400050"/>
          </a:xfrm>
        </p:grpSpPr>
        <p:cxnSp>
          <p:nvCxnSpPr>
            <p:cNvPr id="129" name="Straight Connector 128"/>
            <p:cNvCxnSpPr>
              <a:stCxn id="8" idx="2"/>
              <a:endCxn id="145" idx="0"/>
            </p:cNvCxnSpPr>
            <p:nvPr/>
          </p:nvCxnSpPr>
          <p:spPr bwMode="auto">
            <a:xfrm>
              <a:off x="2624138" y="2724150"/>
              <a:ext cx="9525" cy="4000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2" name="TextBox 131"/>
            <p:cNvSpPr txBox="1"/>
            <p:nvPr/>
          </p:nvSpPr>
          <p:spPr>
            <a:xfrm>
              <a:off x="2133600" y="2743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R4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Oval 177"/>
            <p:cNvSpPr/>
            <p:nvPr/>
          </p:nvSpPr>
          <p:spPr bwMode="auto">
            <a:xfrm>
              <a:off x="2552700" y="28479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97" name="Group 581"/>
          <p:cNvGrpSpPr/>
          <p:nvPr/>
        </p:nvGrpSpPr>
        <p:grpSpPr>
          <a:xfrm>
            <a:off x="2124075" y="2724150"/>
            <a:ext cx="4124325" cy="2686050"/>
            <a:chOff x="2124075" y="2724150"/>
            <a:chExt cx="4124325" cy="2686050"/>
          </a:xfrm>
        </p:grpSpPr>
        <p:grpSp>
          <p:nvGrpSpPr>
            <p:cNvPr id="98" name="Group 179"/>
            <p:cNvGrpSpPr/>
            <p:nvPr/>
          </p:nvGrpSpPr>
          <p:grpSpPr>
            <a:xfrm>
              <a:off x="2124075" y="4419600"/>
              <a:ext cx="1000125" cy="990600"/>
              <a:chOff x="7315200" y="3886200"/>
              <a:chExt cx="1000125" cy="990600"/>
            </a:xfrm>
          </p:grpSpPr>
          <p:sp>
            <p:nvSpPr>
              <p:cNvPr id="181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9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00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01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02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206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7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8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09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0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1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12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99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0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1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2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3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4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5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03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93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92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87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8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9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85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4" name="Group 212"/>
            <p:cNvGrpSpPr/>
            <p:nvPr/>
          </p:nvGrpSpPr>
          <p:grpSpPr>
            <a:xfrm>
              <a:off x="3886200" y="4419600"/>
              <a:ext cx="990600" cy="990600"/>
              <a:chOff x="7315200" y="2819400"/>
              <a:chExt cx="990600" cy="990600"/>
            </a:xfrm>
          </p:grpSpPr>
          <p:sp>
            <p:nvSpPr>
              <p:cNvPr id="214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15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16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Ctrl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5" name="Group 216"/>
              <p:cNvGrpSpPr/>
              <p:nvPr/>
            </p:nvGrpSpPr>
            <p:grpSpPr>
              <a:xfrm>
                <a:off x="7520910" y="3095706"/>
                <a:ext cx="532437" cy="381000"/>
                <a:chOff x="7481888" y="3079208"/>
                <a:chExt cx="595312" cy="425992"/>
              </a:xfrm>
            </p:grpSpPr>
            <p:sp>
              <p:nvSpPr>
                <p:cNvPr id="218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219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106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21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7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28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9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0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1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7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08" name="Group 579"/>
            <p:cNvGrpSpPr/>
            <p:nvPr/>
          </p:nvGrpSpPr>
          <p:grpSpPr>
            <a:xfrm>
              <a:off x="5257800" y="4419600"/>
              <a:ext cx="990600" cy="990600"/>
              <a:chOff x="5257800" y="4419600"/>
              <a:chExt cx="990600" cy="990600"/>
            </a:xfrm>
          </p:grpSpPr>
          <p:sp>
            <p:nvSpPr>
              <p:cNvPr id="233" name="Rounded Rectangle 232"/>
              <p:cNvSpPr/>
              <p:nvPr/>
            </p:nvSpPr>
            <p:spPr bwMode="auto">
              <a:xfrm>
                <a:off x="5257800" y="441960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111" name="Group 61"/>
              <p:cNvGrpSpPr/>
              <p:nvPr/>
            </p:nvGrpSpPr>
            <p:grpSpPr>
              <a:xfrm>
                <a:off x="5410201" y="4502656"/>
                <a:ext cx="609600" cy="450344"/>
                <a:chOff x="6324600" y="1828800"/>
                <a:chExt cx="917575" cy="677862"/>
              </a:xfrm>
            </p:grpSpPr>
            <p:grpSp>
              <p:nvGrpSpPr>
                <p:cNvPr id="115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74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5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6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23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81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2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3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8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78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79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80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24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63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4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5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25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70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1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2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73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67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68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69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28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52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3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4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35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59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6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56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57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58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139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241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2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3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40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48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49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0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51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245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246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247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235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4939236"/>
              <a:ext cx="798445" cy="42993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5" name="Clip" r:id="rId6" imgW="5757415" imgH="3221332" progId="">
                      <p:embed/>
                    </p:oleObj>
                  </mc:Choice>
                  <mc:Fallback>
                    <p:oleObj name="Clip" r:id="rId6" imgW="5757415" imgH="3221332" progId="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41951" y="4939236"/>
                            <a:ext cx="798445" cy="42993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12700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7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36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5001446"/>
                <a:ext cx="637242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cxnSp>
          <p:nvCxnSpPr>
            <p:cNvPr id="285" name="Straight Connector 284"/>
            <p:cNvCxnSpPr>
              <a:stCxn id="181" idx="3"/>
              <a:endCxn id="214" idx="1"/>
            </p:cNvCxnSpPr>
            <p:nvPr/>
          </p:nvCxnSpPr>
          <p:spPr bwMode="auto">
            <a:xfrm>
              <a:off x="3124200" y="4914900"/>
              <a:ext cx="762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86" name="Oval 285"/>
            <p:cNvSpPr/>
            <p:nvPr/>
          </p:nvSpPr>
          <p:spPr bwMode="auto">
            <a:xfrm>
              <a:off x="3429000" y="4849494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276600" y="4544694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8" name="Straight Connector 287"/>
            <p:cNvCxnSpPr>
              <a:stCxn id="214" idx="3"/>
              <a:endCxn id="233" idx="1"/>
            </p:cNvCxnSpPr>
            <p:nvPr/>
          </p:nvCxnSpPr>
          <p:spPr bwMode="auto">
            <a:xfrm>
              <a:off x="4876800" y="491490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9" name="Straight Connector 288"/>
            <p:cNvCxnSpPr>
              <a:stCxn id="6" idx="2"/>
              <a:endCxn id="214" idx="0"/>
            </p:cNvCxnSpPr>
            <p:nvPr/>
          </p:nvCxnSpPr>
          <p:spPr bwMode="auto">
            <a:xfrm>
              <a:off x="4381500" y="2724150"/>
              <a:ext cx="0" cy="16954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92" name="Oval 291"/>
            <p:cNvSpPr/>
            <p:nvPr/>
          </p:nvSpPr>
          <p:spPr bwMode="auto">
            <a:xfrm>
              <a:off x="4314611" y="383897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3886200" y="3733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R5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1" name="Group 294"/>
          <p:cNvGrpSpPr/>
          <p:nvPr/>
        </p:nvGrpSpPr>
        <p:grpSpPr>
          <a:xfrm>
            <a:off x="381000" y="1733550"/>
            <a:ext cx="990600" cy="990600"/>
            <a:chOff x="381000" y="1962150"/>
            <a:chExt cx="990600" cy="990600"/>
          </a:xfrm>
        </p:grpSpPr>
        <p:sp>
          <p:nvSpPr>
            <p:cNvPr id="7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94" name="Picture 293" descr="MC900439836.PN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142" name="Group 578"/>
          <p:cNvGrpSpPr/>
          <p:nvPr/>
        </p:nvGrpSpPr>
        <p:grpSpPr>
          <a:xfrm>
            <a:off x="304800" y="2362200"/>
            <a:ext cx="8353424" cy="4177844"/>
            <a:chOff x="304800" y="2362200"/>
            <a:chExt cx="8353424" cy="4177844"/>
          </a:xfrm>
        </p:grpSpPr>
        <p:cxnSp>
          <p:nvCxnSpPr>
            <p:cNvPr id="330" name="Straight Connector 329"/>
            <p:cNvCxnSpPr>
              <a:stCxn id="309" idx="0"/>
              <a:endCxn id="401" idx="0"/>
            </p:cNvCxnSpPr>
            <p:nvPr/>
          </p:nvCxnSpPr>
          <p:spPr bwMode="auto">
            <a:xfrm flipV="1">
              <a:off x="3556193" y="2362200"/>
              <a:ext cx="3554219" cy="4844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1" name="Straight Connector 330"/>
            <p:cNvCxnSpPr>
              <a:stCxn id="309" idx="3"/>
              <a:endCxn id="401" idx="3"/>
            </p:cNvCxnSpPr>
            <p:nvPr/>
          </p:nvCxnSpPr>
          <p:spPr bwMode="auto">
            <a:xfrm>
              <a:off x="3502311" y="2976778"/>
              <a:ext cx="2513633" cy="20277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46" name="Group 367"/>
            <p:cNvGrpSpPr/>
            <p:nvPr/>
          </p:nvGrpSpPr>
          <p:grpSpPr>
            <a:xfrm>
              <a:off x="5562600" y="2362200"/>
              <a:ext cx="3095624" cy="3095624"/>
              <a:chOff x="5715000" y="1628775"/>
              <a:chExt cx="3095624" cy="3095624"/>
            </a:xfrm>
          </p:grpSpPr>
          <p:sp>
            <p:nvSpPr>
              <p:cNvPr id="369" name="Oval 368"/>
              <p:cNvSpPr/>
              <p:nvPr/>
            </p:nvSpPr>
            <p:spPr bwMode="auto">
              <a:xfrm>
                <a:off x="5791200" y="1651994"/>
                <a:ext cx="2971800" cy="3030071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0" name="Rectangle 369"/>
              <p:cNvSpPr/>
              <p:nvPr/>
            </p:nvSpPr>
            <p:spPr bwMode="auto">
              <a:xfrm>
                <a:off x="7642324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1" name="Rectangle 370"/>
              <p:cNvSpPr/>
              <p:nvPr/>
            </p:nvSpPr>
            <p:spPr bwMode="auto">
              <a:xfrm>
                <a:off x="8207870" y="2045494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2" name="Rectangle 371"/>
              <p:cNvSpPr/>
              <p:nvPr/>
            </p:nvSpPr>
            <p:spPr bwMode="auto">
              <a:xfrm>
                <a:off x="6332637" y="2045494"/>
                <a:ext cx="595312" cy="23217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3" name="Rectangle 372"/>
              <p:cNvSpPr/>
              <p:nvPr/>
            </p:nvSpPr>
            <p:spPr bwMode="auto">
              <a:xfrm>
                <a:off x="6295430" y="2060376"/>
                <a:ext cx="59531" cy="226218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74" name="Oval 26"/>
              <p:cNvSpPr>
                <a:spLocks noChangeArrowheads="1"/>
              </p:cNvSpPr>
              <p:nvPr/>
            </p:nvSpPr>
            <p:spPr bwMode="auto">
              <a:xfrm>
                <a:off x="7166074" y="2402681"/>
                <a:ext cx="230684" cy="16371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000"/>
              </a:p>
            </p:txBody>
          </p:sp>
          <p:sp>
            <p:nvSpPr>
              <p:cNvPr id="375" name="Text Box 27"/>
              <p:cNvSpPr txBox="1">
                <a:spLocks noChangeArrowheads="1"/>
              </p:cNvSpPr>
              <p:nvPr/>
            </p:nvSpPr>
            <p:spPr bwMode="auto">
              <a:xfrm>
                <a:off x="7106543" y="2164556"/>
                <a:ext cx="380232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R3</a:t>
                </a:r>
              </a:p>
            </p:txBody>
          </p:sp>
          <p:sp>
            <p:nvSpPr>
              <p:cNvPr id="376" name="Rectangle 375"/>
              <p:cNvSpPr/>
              <p:nvPr/>
            </p:nvSpPr>
            <p:spPr bwMode="auto">
              <a:xfrm>
                <a:off x="6034980" y="24026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7" name="Rectangle 376"/>
              <p:cNvSpPr/>
              <p:nvPr/>
            </p:nvSpPr>
            <p:spPr bwMode="auto">
              <a:xfrm>
                <a:off x="6034980" y="26408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8" name="Rectangle 377"/>
              <p:cNvSpPr/>
              <p:nvPr/>
            </p:nvSpPr>
            <p:spPr bwMode="auto">
              <a:xfrm>
                <a:off x="6034980" y="28789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9" name="Rectangle 378"/>
              <p:cNvSpPr/>
              <p:nvPr/>
            </p:nvSpPr>
            <p:spPr bwMode="auto">
              <a:xfrm>
                <a:off x="6034980" y="311705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0" name="Rectangle 379"/>
              <p:cNvSpPr/>
              <p:nvPr/>
            </p:nvSpPr>
            <p:spPr bwMode="auto">
              <a:xfrm>
                <a:off x="6034980" y="335518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1" name="Rectangle 380"/>
              <p:cNvSpPr/>
              <p:nvPr/>
            </p:nvSpPr>
            <p:spPr bwMode="auto">
              <a:xfrm>
                <a:off x="6034980" y="3593306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2" name="Rectangle 381"/>
              <p:cNvSpPr/>
              <p:nvPr/>
            </p:nvSpPr>
            <p:spPr bwMode="auto">
              <a:xfrm>
                <a:off x="6034980" y="3831431"/>
                <a:ext cx="833437" cy="178594"/>
              </a:xfrm>
              <a:prstGeom prst="rect">
                <a:avLst/>
              </a:prstGeom>
              <a:solidFill>
                <a:srgbClr val="A7E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3" name="Rectangle 382"/>
              <p:cNvSpPr/>
              <p:nvPr/>
            </p:nvSpPr>
            <p:spPr bwMode="auto">
              <a:xfrm>
                <a:off x="7701855" y="24026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Authentication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4" name="Rectangle 383"/>
              <p:cNvSpPr/>
              <p:nvPr/>
            </p:nvSpPr>
            <p:spPr bwMode="auto">
              <a:xfrm>
                <a:off x="7701855" y="26408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Authorization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5" name="Rectangle 384"/>
              <p:cNvSpPr/>
              <p:nvPr/>
            </p:nvSpPr>
            <p:spPr bwMode="auto">
              <a:xfrm>
                <a:off x="7701855" y="28789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000" dirty="0" smtClean="0">
                    <a:latin typeface="Arial" pitchFamily="34" charset="0"/>
                    <a:cs typeface="Arial" pitchFamily="34" charset="0"/>
                  </a:rPr>
                  <a:t>Accounting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6" name="Rectangle 385"/>
              <p:cNvSpPr/>
              <p:nvPr/>
            </p:nvSpPr>
            <p:spPr bwMode="auto">
              <a:xfrm>
                <a:off x="7701855" y="311705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 bwMode="auto">
              <a:xfrm>
                <a:off x="7701855" y="335518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CoA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8" name="Rectangle 387"/>
              <p:cNvSpPr/>
              <p:nvPr/>
            </p:nvSpPr>
            <p:spPr bwMode="auto">
              <a:xfrm>
                <a:off x="7701855" y="3593306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Mobility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" name="Rectangle 388"/>
              <p:cNvSpPr/>
              <p:nvPr/>
            </p:nvSpPr>
            <p:spPr bwMode="auto">
              <a:xfrm>
                <a:off x="7701855" y="3831431"/>
                <a:ext cx="833437" cy="178594"/>
              </a:xfrm>
              <a:prstGeom prst="rect">
                <a:avLst/>
              </a:prstGeom>
              <a:solidFill>
                <a:srgbClr val="8BB2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Encapsulation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90" name="Straight Arrow Connector 389"/>
              <p:cNvCxnSpPr>
                <a:stCxn id="376" idx="3"/>
                <a:endCxn id="383" idx="1"/>
              </p:cNvCxnSpPr>
              <p:nvPr/>
            </p:nvCxnSpPr>
            <p:spPr bwMode="auto">
              <a:xfrm>
                <a:off x="6868418" y="24919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1" name="Straight Arrow Connector 390"/>
              <p:cNvCxnSpPr>
                <a:stCxn id="377" idx="3"/>
                <a:endCxn id="384" idx="1"/>
              </p:cNvCxnSpPr>
              <p:nvPr/>
            </p:nvCxnSpPr>
            <p:spPr bwMode="auto">
              <a:xfrm>
                <a:off x="6868418" y="273010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2" name="Straight Arrow Connector 391"/>
              <p:cNvCxnSpPr>
                <a:stCxn id="378" idx="3"/>
                <a:endCxn id="385" idx="1"/>
              </p:cNvCxnSpPr>
              <p:nvPr/>
            </p:nvCxnSpPr>
            <p:spPr bwMode="auto">
              <a:xfrm>
                <a:off x="6868418" y="296822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3" name="Straight Arrow Connector 392"/>
              <p:cNvCxnSpPr>
                <a:stCxn id="379" idx="3"/>
                <a:endCxn id="386" idx="1"/>
              </p:cNvCxnSpPr>
              <p:nvPr/>
            </p:nvCxnSpPr>
            <p:spPr bwMode="auto">
              <a:xfrm>
                <a:off x="6868418" y="3206353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4" name="Straight Arrow Connector 393"/>
              <p:cNvCxnSpPr>
                <a:stCxn id="380" idx="3"/>
                <a:endCxn id="387" idx="1"/>
              </p:cNvCxnSpPr>
              <p:nvPr/>
            </p:nvCxnSpPr>
            <p:spPr bwMode="auto">
              <a:xfrm>
                <a:off x="6868418" y="3444478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5" name="Straight Arrow Connector 394"/>
              <p:cNvCxnSpPr>
                <a:stCxn id="381" idx="3"/>
                <a:endCxn id="388" idx="1"/>
              </p:cNvCxnSpPr>
              <p:nvPr/>
            </p:nvCxnSpPr>
            <p:spPr bwMode="auto">
              <a:xfrm>
                <a:off x="6868418" y="3682602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  <p:cxnSp>
            <p:nvCxnSpPr>
              <p:cNvPr id="396" name="Straight Arrow Connector 395"/>
              <p:cNvCxnSpPr>
                <a:stCxn id="382" idx="3"/>
                <a:endCxn id="389" idx="1"/>
              </p:cNvCxnSpPr>
              <p:nvPr/>
            </p:nvCxnSpPr>
            <p:spPr bwMode="auto">
              <a:xfrm>
                <a:off x="6868418" y="3920727"/>
                <a:ext cx="833437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97" name="TextBox 396"/>
              <p:cNvSpPr txBox="1"/>
              <p:nvPr/>
            </p:nvSpPr>
            <p:spPr>
              <a:xfrm>
                <a:off x="6890742" y="3719809"/>
                <a:ext cx="79701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b="1" dirty="0" err="1" smtClean="0">
                    <a:latin typeface="Arial" pitchFamily="34" charset="0"/>
                    <a:cs typeface="Arial" pitchFamily="34" charset="0"/>
                  </a:rPr>
                  <a:t>DataPath</a:t>
                </a:r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" name="Text Box 27"/>
              <p:cNvSpPr txBox="1">
                <a:spLocks noChangeArrowheads="1"/>
              </p:cNvSpPr>
              <p:nvPr/>
            </p:nvSpPr>
            <p:spPr bwMode="auto">
              <a:xfrm>
                <a:off x="6172200" y="2045494"/>
                <a:ext cx="81144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9" name="Text Box 27"/>
              <p:cNvSpPr txBox="1">
                <a:spLocks noChangeArrowheads="1"/>
              </p:cNvSpPr>
              <p:nvPr/>
            </p:nvSpPr>
            <p:spPr bwMode="auto">
              <a:xfrm>
                <a:off x="7642324" y="2045494"/>
                <a:ext cx="59343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0" name="Rectangle 399"/>
              <p:cNvSpPr/>
              <p:nvPr/>
            </p:nvSpPr>
            <p:spPr bwMode="auto">
              <a:xfrm>
                <a:off x="6927949" y="4069555"/>
                <a:ext cx="714375" cy="238125"/>
              </a:xfrm>
              <a:prstGeom prst="rect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Transport</a:t>
                </a:r>
                <a:endPara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1" name="Donut 400"/>
              <p:cNvSpPr/>
              <p:nvPr/>
            </p:nvSpPr>
            <p:spPr bwMode="auto">
              <a:xfrm>
                <a:off x="5715000" y="1628775"/>
                <a:ext cx="3095624" cy="3095624"/>
              </a:xfrm>
              <a:prstGeom prst="donut">
                <a:avLst>
                  <a:gd name="adj" fmla="val 312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578" name="TextBox 577"/>
            <p:cNvSpPr txBox="1"/>
            <p:nvPr/>
          </p:nvSpPr>
          <p:spPr>
            <a:xfrm>
              <a:off x="304800" y="5616714"/>
              <a:ext cx="782329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9388" indent="-179388">
                <a:buFont typeface="Arial" pitchFamily="34" charset="0"/>
                <a:buChar char="•"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Reference Points represent a bundle of functions between peer entities</a:t>
              </a:r>
            </a:p>
            <a:p>
              <a:pPr marL="630238" lvl="1" indent="-173038">
                <a:buFontTx/>
                <a:buChar char="-"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Similar to real network interfaces</a:t>
              </a:r>
            </a:p>
            <a:p>
              <a:pPr marL="173038" indent="-173038">
                <a:buFont typeface="Arial" pitchFamily="34" charset="0"/>
                <a:buChar char="•"/>
              </a:pPr>
              <a:r>
                <a:rPr lang="en-US" sz="1800" dirty="0" smtClean="0">
                  <a:latin typeface="Arial" pitchFamily="34" charset="0"/>
                  <a:cs typeface="Arial" pitchFamily="34" charset="0"/>
                </a:rPr>
                <a:t>Functions are extensible but based on IEEE 802 specific attributes</a:t>
              </a:r>
            </a:p>
          </p:txBody>
        </p:sp>
      </p:grpSp>
      <p:grpSp>
        <p:nvGrpSpPr>
          <p:cNvPr id="148" name="Group 4"/>
          <p:cNvGrpSpPr/>
          <p:nvPr/>
        </p:nvGrpSpPr>
        <p:grpSpPr>
          <a:xfrm>
            <a:off x="1371600" y="1676400"/>
            <a:ext cx="2514600" cy="457200"/>
            <a:chOff x="1371600" y="1676400"/>
            <a:chExt cx="2514600" cy="457200"/>
          </a:xfrm>
        </p:grpSpPr>
        <p:sp>
          <p:nvSpPr>
            <p:cNvPr id="143" name="Oval 142"/>
            <p:cNvSpPr/>
            <p:nvPr/>
          </p:nvSpPr>
          <p:spPr bwMode="auto">
            <a:xfrm>
              <a:off x="1666875" y="19812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1514475" y="16764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>
              <a:off x="1371600" y="2043694"/>
              <a:ext cx="2514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2" name="Group 99"/>
          <p:cNvGrpSpPr/>
          <p:nvPr/>
        </p:nvGrpSpPr>
        <p:grpSpPr>
          <a:xfrm>
            <a:off x="2133600" y="2394944"/>
            <a:ext cx="1762125" cy="1719856"/>
            <a:chOff x="2133600" y="2394944"/>
            <a:chExt cx="1762125" cy="1719856"/>
          </a:xfrm>
        </p:grpSpPr>
        <p:sp>
          <p:nvSpPr>
            <p:cNvPr id="309" name="Oval 308"/>
            <p:cNvSpPr/>
            <p:nvPr/>
          </p:nvSpPr>
          <p:spPr bwMode="auto">
            <a:xfrm>
              <a:off x="3479993" y="2846696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53" name="Group 174"/>
            <p:cNvGrpSpPr/>
            <p:nvPr/>
          </p:nvGrpSpPr>
          <p:grpSpPr>
            <a:xfrm>
              <a:off x="2133600" y="3124200"/>
              <a:ext cx="1000125" cy="990600"/>
              <a:chOff x="2286000" y="3352800"/>
              <a:chExt cx="1000125" cy="990600"/>
            </a:xfrm>
          </p:grpSpPr>
          <p:sp>
            <p:nvSpPr>
              <p:cNvPr id="145" name="AutoShape 154"/>
              <p:cNvSpPr>
                <a:spLocks noChangeArrowheads="1"/>
              </p:cNvSpPr>
              <p:nvPr/>
            </p:nvSpPr>
            <p:spPr bwMode="auto">
              <a:xfrm>
                <a:off x="2286000" y="3352800"/>
                <a:ext cx="1000125" cy="990600"/>
              </a:xfrm>
              <a:prstGeom prst="flowChartAlternateProcess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60" name="Group 158"/>
              <p:cNvGrpSpPr>
                <a:grpSpLocks noChangeAspect="1"/>
              </p:cNvGrpSpPr>
              <p:nvPr/>
            </p:nvGrpSpPr>
            <p:grpSpPr bwMode="auto">
              <a:xfrm flipH="1">
                <a:off x="2666999" y="3726073"/>
                <a:ext cx="411161" cy="494972"/>
                <a:chOff x="5" y="2480"/>
                <a:chExt cx="237" cy="430"/>
              </a:xfrm>
            </p:grpSpPr>
            <p:grpSp>
              <p:nvGrpSpPr>
                <p:cNvPr id="175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76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77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168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69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0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1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2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3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74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61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2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3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4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5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6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7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79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55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54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9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0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1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7" name="Rectangle 187"/>
              <p:cNvSpPr>
                <a:spLocks noChangeArrowheads="1"/>
              </p:cNvSpPr>
              <p:nvPr/>
            </p:nvSpPr>
            <p:spPr bwMode="auto">
              <a:xfrm>
                <a:off x="2344737" y="34290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6" name="Straight Connector 305"/>
            <p:cNvCxnSpPr>
              <a:stCxn id="145" idx="3"/>
            </p:cNvCxnSpPr>
            <p:nvPr/>
          </p:nvCxnSpPr>
          <p:spPr bwMode="auto">
            <a:xfrm flipV="1">
              <a:off x="3133725" y="2394944"/>
              <a:ext cx="762000" cy="122455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0" name="TextBox 309"/>
            <p:cNvSpPr txBox="1"/>
            <p:nvPr/>
          </p:nvSpPr>
          <p:spPr>
            <a:xfrm>
              <a:off x="3078033" y="274599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rver.pn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39" y="908720"/>
            <a:ext cx="229297" cy="38725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95480" cy="1143000"/>
          </a:xfrm>
        </p:spPr>
        <p:txBody>
          <a:bodyPr/>
          <a:lstStyle/>
          <a:p>
            <a:r>
              <a:rPr lang="en-US" dirty="0"/>
              <a:t>IEEE 802 Access Network Functional Diagram </a:t>
            </a:r>
          </a:p>
        </p:txBody>
      </p:sp>
      <p:pic>
        <p:nvPicPr>
          <p:cNvPr id="28" name="Picture 23" descr="x_big_image2"/>
          <p:cNvPicPr>
            <a:picLocks noChangeAspect="1" noChangeArrowheads="1"/>
          </p:cNvPicPr>
          <p:nvPr/>
        </p:nvPicPr>
        <p:blipFill>
          <a:blip r:embed="rId3">
            <a:lum bright="10000" contrast="40000"/>
          </a:blip>
          <a:srcRect/>
          <a:stretch>
            <a:fillRect/>
          </a:stretch>
        </p:blipFill>
        <p:spPr bwMode="auto">
          <a:xfrm>
            <a:off x="1968928" y="974150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5"/>
          <p:cNvGrpSpPr>
            <a:grpSpLocks noChangeAspect="1"/>
          </p:cNvGrpSpPr>
          <p:nvPr/>
        </p:nvGrpSpPr>
        <p:grpSpPr bwMode="auto">
          <a:xfrm flipH="1">
            <a:off x="3505200" y="894592"/>
            <a:ext cx="447482" cy="538696"/>
            <a:chOff x="5" y="2480"/>
            <a:chExt cx="237" cy="430"/>
          </a:xfrm>
        </p:grpSpPr>
        <p:grpSp>
          <p:nvGrpSpPr>
            <p:cNvPr id="30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3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2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50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2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3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4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6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3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4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8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0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1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6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1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69" name="Group 122"/>
          <p:cNvGrpSpPr>
            <a:grpSpLocks/>
          </p:cNvGrpSpPr>
          <p:nvPr/>
        </p:nvGrpSpPr>
        <p:grpSpPr bwMode="auto">
          <a:xfrm>
            <a:off x="6001743" y="928446"/>
            <a:ext cx="269875" cy="390062"/>
            <a:chOff x="4120" y="2308"/>
            <a:chExt cx="305" cy="415"/>
          </a:xfrm>
        </p:grpSpPr>
        <p:sp>
          <p:nvSpPr>
            <p:cNvPr id="70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7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8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4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7" name="AutoShape 22"/>
          <p:cNvSpPr>
            <a:spLocks noChangeArrowheads="1"/>
          </p:cNvSpPr>
          <p:nvPr/>
        </p:nvSpPr>
        <p:spPr bwMode="auto">
          <a:xfrm>
            <a:off x="6181764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4" name="AutoShape 22"/>
          <p:cNvSpPr>
            <a:spLocks noChangeArrowheads="1"/>
          </p:cNvSpPr>
          <p:nvPr/>
        </p:nvSpPr>
        <p:spPr bwMode="auto">
          <a:xfrm>
            <a:off x="6862035" y="1146913"/>
            <a:ext cx="180020" cy="186578"/>
          </a:xfrm>
          <a:prstGeom prst="can">
            <a:avLst>
              <a:gd name="adj" fmla="val 25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181600" y="1361448"/>
            <a:ext cx="1308371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dirty="0" smtClean="0">
                <a:latin typeface="+mn-lt"/>
              </a:rPr>
              <a:t>L2 Configuration</a:t>
            </a:r>
          </a:p>
          <a:p>
            <a:pPr algn="r">
              <a:lnSpc>
                <a:spcPct val="80000"/>
              </a:lnSpc>
            </a:pPr>
            <a:r>
              <a:rPr lang="en-US" dirty="0" smtClean="0">
                <a:latin typeface="+mn-lt"/>
              </a:rPr>
              <a:t>AAA  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 smtClean="0">
                <a:latin typeface="+mn-lt"/>
              </a:rPr>
              <a:t>Policy</a:t>
            </a:r>
            <a:endParaRPr lang="en-US" dirty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547000" y="1333491"/>
            <a:ext cx="61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DHCP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17130" y="133349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75000"/>
                  </a:schemeClr>
                </a:solidFill>
                <a:latin typeface="+mn-lt"/>
              </a:rPr>
              <a:t>Application</a:t>
            </a:r>
          </a:p>
        </p:txBody>
      </p:sp>
      <p:grpSp>
        <p:nvGrpSpPr>
          <p:cNvPr id="205" name="Group 122"/>
          <p:cNvGrpSpPr>
            <a:grpSpLocks/>
          </p:cNvGrpSpPr>
          <p:nvPr/>
        </p:nvGrpSpPr>
        <p:grpSpPr bwMode="auto">
          <a:xfrm>
            <a:off x="5256327" y="938011"/>
            <a:ext cx="269875" cy="390062"/>
            <a:chOff x="4120" y="2308"/>
            <a:chExt cx="305" cy="415"/>
          </a:xfrm>
        </p:grpSpPr>
        <p:sp>
          <p:nvSpPr>
            <p:cNvPr id="206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13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4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5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6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0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2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7" name="AutoShape 22"/>
          <p:cNvSpPr>
            <a:spLocks noChangeArrowheads="1"/>
          </p:cNvSpPr>
          <p:nvPr/>
        </p:nvSpPr>
        <p:spPr bwMode="auto">
          <a:xfrm>
            <a:off x="5436348" y="1156478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5166317" y="1616242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ANQP</a:t>
            </a:r>
            <a:endParaRPr lang="en-US" dirty="0">
              <a:latin typeface="+mn-lt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2322000" y="6174000"/>
            <a:ext cx="1575000" cy="33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b="1" dirty="0">
                <a:latin typeface="+mn-lt"/>
              </a:rPr>
              <a:t>Access Technology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4077000" y="6174000"/>
            <a:ext cx="2069999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600" b="1" i="1" dirty="0" smtClean="0">
                <a:latin typeface="+mn-lt"/>
              </a:rPr>
              <a:t>Control </a:t>
            </a:r>
            <a:r>
              <a:rPr lang="en-US" sz="1600" b="1" i="1" dirty="0">
                <a:latin typeface="+mn-lt"/>
              </a:rPr>
              <a:t>I/f</a:t>
            </a:r>
          </a:p>
        </p:txBody>
      </p:sp>
      <p:pic>
        <p:nvPicPr>
          <p:cNvPr id="153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295400"/>
            <a:ext cx="292468" cy="146695"/>
          </a:xfrm>
          <a:prstGeom prst="rect">
            <a:avLst/>
          </a:prstGeom>
          <a:noFill/>
        </p:spPr>
      </p:pic>
      <p:sp>
        <p:nvSpPr>
          <p:cNvPr id="156" name="TextBox 155"/>
          <p:cNvSpPr txBox="1"/>
          <p:nvPr/>
        </p:nvSpPr>
        <p:spPr>
          <a:xfrm>
            <a:off x="3357000" y="1372800"/>
            <a:ext cx="1300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Access Network</a:t>
            </a:r>
            <a:endParaRPr lang="en-US" dirty="0">
              <a:latin typeface="+mn-lt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3987001" y="2041625"/>
            <a:ext cx="1485099" cy="2643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59609" y="2041747"/>
            <a:ext cx="3727391" cy="2393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256170" y="5850514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258423" y="5377185"/>
            <a:ext cx="3727391" cy="2210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Disassociation</a:t>
            </a:r>
            <a:endParaRPr lang="en-US" dirty="0">
              <a:latin typeface="+mn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250679" y="3764243"/>
            <a:ext cx="6564503" cy="3141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61192" y="4870383"/>
            <a:ext cx="7910808" cy="2364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247933" y="4417069"/>
            <a:ext cx="5630655" cy="190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Policy Control</a:t>
            </a:r>
            <a:endParaRPr lang="en-US" dirty="0">
              <a:latin typeface="+mn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7413" y="4133116"/>
            <a:ext cx="7910808" cy="245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252000" y="5156443"/>
            <a:ext cx="6564503" cy="180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</a:t>
            </a:r>
            <a:r>
              <a:rPr lang="en-US" dirty="0" err="1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onfig</a:t>
            </a:r>
            <a:r>
              <a:rPr lang="en-US" dirty="0" smtClean="0">
                <a:latin typeface="+mn-lt"/>
              </a:rPr>
              <a:t> Release</a:t>
            </a:r>
            <a:endParaRPr lang="en-US" dirty="0">
              <a:latin typeface="+mn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247933" y="3525440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5830" y="2666100"/>
            <a:ext cx="3727391" cy="575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</a:p>
          <a:p>
            <a:r>
              <a:rPr lang="en-US" dirty="0" smtClean="0">
                <a:latin typeface="+mn-lt"/>
              </a:rPr>
              <a:t>Authorization</a:t>
            </a:r>
            <a:endParaRPr lang="en-US" dirty="0">
              <a:latin typeface="+mn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58283" y="2326302"/>
            <a:ext cx="3727391" cy="281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360" y="1668116"/>
            <a:ext cx="3734294" cy="326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Scanning</a:t>
            </a:r>
            <a:endParaRPr lang="en-US" dirty="0">
              <a:latin typeface="+mn-lt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2277000" y="1664193"/>
            <a:ext cx="1710000" cy="3397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2277000" y="2343789"/>
            <a:ext cx="1710000" cy="2642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2277000" y="2683587"/>
            <a:ext cx="1710000" cy="566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2277000" y="5361202"/>
            <a:ext cx="1710000" cy="2265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3987000" y="3512698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987000" y="4418826"/>
            <a:ext cx="2202347" cy="188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3987000" y="5850514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277000" y="2041747"/>
            <a:ext cx="1710000" cy="2634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3989653" y="2843039"/>
            <a:ext cx="2202347" cy="3822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2277001" y="1679728"/>
            <a:ext cx="1709166" cy="387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2283431" y="2710344"/>
            <a:ext cx="1710000" cy="28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2276584" y="2784636"/>
            <a:ext cx="1702932" cy="1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2276584" y="3058768"/>
            <a:ext cx="1716848" cy="279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76584" y="2977033"/>
            <a:ext cx="1712742" cy="439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985947" y="2887276"/>
            <a:ext cx="2206053" cy="228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979516" y="2947875"/>
            <a:ext cx="2212484" cy="291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2283430" y="3803539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2270152" y="3860699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277001" y="4192563"/>
            <a:ext cx="5892347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270152" y="4268074"/>
            <a:ext cx="5899196" cy="55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H="1">
            <a:off x="2279616" y="1752732"/>
            <a:ext cx="1706551" cy="298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H="1" flipV="1">
            <a:off x="2277000" y="1831706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H="1">
            <a:off x="2277001" y="1908592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H="1" flipV="1">
            <a:off x="2283430" y="2077233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H="1">
            <a:off x="2283431" y="2211266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 flipV="1">
            <a:off x="2270152" y="2368632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H="1">
            <a:off x="2270153" y="2445518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 flipV="1">
            <a:off x="2277000" y="2527793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 flipV="1">
            <a:off x="2276584" y="2859022"/>
            <a:ext cx="1710000" cy="28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 flipV="1">
            <a:off x="3999850" y="3095176"/>
            <a:ext cx="2192150" cy="37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978855" y="3136651"/>
            <a:ext cx="2213145" cy="303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2270152" y="3167437"/>
            <a:ext cx="1708702" cy="7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2283430" y="3932435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2276584" y="3998808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 flipV="1">
            <a:off x="3986152" y="3583073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3979721" y="3625964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H="1" flipV="1">
            <a:off x="3976814" y="4538481"/>
            <a:ext cx="2215186" cy="313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H="1">
            <a:off x="3970384" y="4456581"/>
            <a:ext cx="2221616" cy="397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H="1" flipV="1">
            <a:off x="2283433" y="4906078"/>
            <a:ext cx="5892347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H="1">
            <a:off x="2276584" y="4981589"/>
            <a:ext cx="5899196" cy="55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 flipV="1">
            <a:off x="3987535" y="5901585"/>
            <a:ext cx="2204465" cy="2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 flipH="1">
            <a:off x="3981104" y="5963780"/>
            <a:ext cx="2210896" cy="275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 flipV="1">
            <a:off x="2270570" y="5420729"/>
            <a:ext cx="1719083" cy="39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2270570" y="5497615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 flipV="1">
            <a:off x="2261774" y="5210181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2254928" y="5276554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0" name="Straight Arrow Connector 219"/>
          <p:cNvCxnSpPr/>
          <p:nvPr/>
        </p:nvCxnSpPr>
        <p:spPr bwMode="auto">
          <a:xfrm flipH="1" flipV="1">
            <a:off x="3985118" y="2114990"/>
            <a:ext cx="1486882" cy="40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 flipH="1">
            <a:off x="3992489" y="2192768"/>
            <a:ext cx="1479511" cy="21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1" name="TextBox 160"/>
          <p:cNvSpPr txBox="1"/>
          <p:nvPr/>
        </p:nvSpPr>
        <p:spPr>
          <a:xfrm>
            <a:off x="251520" y="3292569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Link Establishment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990587" y="3279827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3" name="Straight Arrow Connector 162"/>
          <p:cNvCxnSpPr/>
          <p:nvPr/>
        </p:nvCxnSpPr>
        <p:spPr bwMode="auto">
          <a:xfrm flipH="1" flipV="1">
            <a:off x="3989739" y="3350202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 flipH="1">
            <a:off x="3983308" y="3384805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5" name="TextBox 164"/>
          <p:cNvSpPr txBox="1"/>
          <p:nvPr/>
        </p:nvSpPr>
        <p:spPr>
          <a:xfrm>
            <a:off x="251520" y="4651185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Link </a:t>
            </a:r>
            <a:r>
              <a:rPr lang="en-US" dirty="0" smtClean="0">
                <a:latin typeface="+mn-lt"/>
              </a:rPr>
              <a:t>Relocation</a:t>
            </a:r>
            <a:endParaRPr lang="en-US" dirty="0">
              <a:latin typeface="+mn-lt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3990587" y="4638443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7" name="Straight Arrow Connector 166"/>
          <p:cNvCxnSpPr/>
          <p:nvPr/>
        </p:nvCxnSpPr>
        <p:spPr bwMode="auto">
          <a:xfrm flipH="1" flipV="1">
            <a:off x="3989739" y="4708818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8" name="Straight Arrow Connector 167"/>
          <p:cNvCxnSpPr/>
          <p:nvPr/>
        </p:nvCxnSpPr>
        <p:spPr bwMode="auto">
          <a:xfrm flipH="1">
            <a:off x="3983308" y="4743421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251520" y="5632828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Link Teardown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3990587" y="5620086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0" name="Straight Arrow Connector 179"/>
          <p:cNvCxnSpPr/>
          <p:nvPr/>
        </p:nvCxnSpPr>
        <p:spPr bwMode="auto">
          <a:xfrm flipH="1" flipV="1">
            <a:off x="3989739" y="5690461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81" name="Straight Arrow Connector 180"/>
          <p:cNvCxnSpPr/>
          <p:nvPr/>
        </p:nvCxnSpPr>
        <p:spPr bwMode="auto">
          <a:xfrm flipH="1">
            <a:off x="3983308" y="5725064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227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398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186838" y="1828800"/>
            <a:ext cx="0" cy="4255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82181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8172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5484615" y="1828800"/>
            <a:ext cx="1" cy="4129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2" name="Rectangle 181"/>
          <p:cNvSpPr/>
          <p:nvPr/>
        </p:nvSpPr>
        <p:spPr bwMode="auto">
          <a:xfrm>
            <a:off x="3429000" y="838200"/>
            <a:ext cx="1143000" cy="76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5205663" y="838200"/>
            <a:ext cx="1219200" cy="990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84" name="Picture 183" descr="server.pn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386" y="908720"/>
            <a:ext cx="274302" cy="46326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 bwMode="auto">
          <a:xfrm>
            <a:off x="251520" y="1628800"/>
            <a:ext cx="5490610" cy="72008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96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9087"/>
          </a:xfrm>
        </p:spPr>
        <p:txBody>
          <a:bodyPr/>
          <a:lstStyle/>
          <a:p>
            <a:r>
              <a:rPr lang="en-US"/>
              <a:t>Example Chapter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8729"/>
            <a:ext cx="8229600" cy="544560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Functional Design and Decomposition</a:t>
            </a:r>
          </a:p>
          <a:p>
            <a:pPr lvl="1"/>
            <a:r>
              <a:rPr lang="en-US" dirty="0"/>
              <a:t>Network Discovery and Selection</a:t>
            </a:r>
          </a:p>
          <a:p>
            <a:pPr lvl="2"/>
            <a:r>
              <a:rPr lang="en-US" dirty="0"/>
              <a:t>Generic functional requirements and information flows</a:t>
            </a:r>
          </a:p>
          <a:p>
            <a:pPr lvl="2"/>
            <a:r>
              <a:rPr lang="en-US" dirty="0"/>
              <a:t>Ethernet functional design	&lt;- 802.3</a:t>
            </a:r>
          </a:p>
          <a:p>
            <a:pPr lvl="2"/>
            <a:r>
              <a:rPr lang="en-US" dirty="0"/>
              <a:t>WPAN functional design	&lt;- 802.15</a:t>
            </a:r>
          </a:p>
          <a:p>
            <a:pPr lvl="2"/>
            <a:r>
              <a:rPr lang="en-US" dirty="0"/>
              <a:t>WLAN functional design	&lt;- 802.11</a:t>
            </a:r>
          </a:p>
          <a:p>
            <a:pPr lvl="2"/>
            <a:r>
              <a:rPr lang="en-US" dirty="0"/>
              <a:t>WMAN functional design	&lt;- 802.16</a:t>
            </a:r>
          </a:p>
          <a:p>
            <a:pPr lvl="2"/>
            <a:r>
              <a:rPr lang="en-US" dirty="0"/>
              <a:t>WRAN functional design	&lt;- 802.22</a:t>
            </a:r>
          </a:p>
          <a:p>
            <a:pPr lvl="1"/>
            <a:r>
              <a:rPr lang="en-US" dirty="0"/>
              <a:t>Authentication</a:t>
            </a:r>
          </a:p>
          <a:p>
            <a:pPr lvl="1"/>
            <a:r>
              <a:rPr lang="en-US" dirty="0"/>
              <a:t>Link establishment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and policy control</a:t>
            </a:r>
          </a:p>
          <a:p>
            <a:pPr lvl="1"/>
            <a:r>
              <a:rPr lang="en-US" dirty="0"/>
              <a:t>Link relocation</a:t>
            </a:r>
          </a:p>
          <a:p>
            <a:pPr lvl="1"/>
            <a:r>
              <a:rPr lang="en-US" dirty="0"/>
              <a:t>Link teardown</a:t>
            </a:r>
          </a:p>
          <a:p>
            <a:pPr lvl="1"/>
            <a:r>
              <a:rPr lang="en-US" dirty="0"/>
              <a:t>Accounting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66554" y="1448780"/>
            <a:ext cx="8010891" cy="243027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15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the functional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495055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Each main chapter consists of</a:t>
            </a:r>
          </a:p>
          <a:p>
            <a:pPr lvl="1"/>
            <a:r>
              <a:rPr lang="en-US" dirty="0"/>
              <a:t>generic functional requirements and information flows</a:t>
            </a:r>
          </a:p>
          <a:p>
            <a:pPr lvl="1"/>
            <a:r>
              <a:rPr lang="en-US" dirty="0"/>
              <a:t>access </a:t>
            </a:r>
            <a:r>
              <a:rPr lang="en-US" dirty="0" smtClean="0"/>
              <a:t>technology </a:t>
            </a:r>
            <a:r>
              <a:rPr lang="en-US" dirty="0"/>
              <a:t>specific descriptions how this works with the current IEEE 802 standards</a:t>
            </a:r>
          </a:p>
          <a:p>
            <a:r>
              <a:rPr lang="en-US" dirty="0"/>
              <a:t>Generic </a:t>
            </a:r>
            <a:r>
              <a:rPr lang="en-US" dirty="0" smtClean="0"/>
              <a:t>functional </a:t>
            </a:r>
            <a:r>
              <a:rPr lang="en-US" dirty="0"/>
              <a:t>requirements may be </a:t>
            </a:r>
            <a:r>
              <a:rPr lang="en-US" dirty="0" smtClean="0"/>
              <a:t>distilled </a:t>
            </a:r>
            <a:r>
              <a:rPr lang="en-US" dirty="0"/>
              <a:t>out of the IEEE 802 standards (reverse engineered)</a:t>
            </a:r>
          </a:p>
          <a:p>
            <a:r>
              <a:rPr lang="en-US" dirty="0"/>
              <a:t>Intension is to show how functional requirements can be realized by current IEEE 802 standards</a:t>
            </a:r>
          </a:p>
          <a:p>
            <a:pPr lvl="1"/>
            <a:r>
              <a:rPr lang="en-US" dirty="0"/>
              <a:t>Present IEEE 802 as a harmonized family of standards</a:t>
            </a:r>
          </a:p>
          <a:p>
            <a:pPr lvl="1"/>
            <a:r>
              <a:rPr lang="en-US" dirty="0"/>
              <a:t>Functional differences between standards may become more obvious</a:t>
            </a:r>
          </a:p>
          <a:p>
            <a:pPr lvl="1"/>
            <a:r>
              <a:rPr lang="en-US" dirty="0"/>
              <a:t>It is up to the WGs, whether and how to address the differences</a:t>
            </a:r>
          </a:p>
          <a:p>
            <a:r>
              <a:rPr lang="en-US" dirty="0"/>
              <a:t>No final conclusion yet how to represent 802.19.1 and 802.21 in the document</a:t>
            </a:r>
          </a:p>
          <a:p>
            <a:pPr lvl="1"/>
            <a:r>
              <a:rPr lang="en-US" dirty="0"/>
              <a:t>will be considered in the project when the initial framework is available</a:t>
            </a:r>
          </a:p>
          <a:p>
            <a:r>
              <a:rPr lang="en-US" dirty="0"/>
              <a:t>Access technology specific descriptions require involvement of the PHY&amp;MAC groups</a:t>
            </a:r>
          </a:p>
          <a:p>
            <a:pPr lvl="1"/>
            <a:r>
              <a:rPr lang="en-US" dirty="0"/>
              <a:t>Different modes of operation possible</a:t>
            </a:r>
          </a:p>
        </p:txBody>
      </p:sp>
    </p:spTree>
    <p:extLst>
      <p:ext uri="{BB962C8B-B14F-4D97-AF65-F5344CB8AC3E}">
        <p14:creationId xmlns:p14="http://schemas.microsoft.com/office/powerpoint/2010/main" val="3072233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Cooperation between OmniRAN TG </a:t>
            </a:r>
            <a:br>
              <a:rPr lang="en-US"/>
            </a:br>
            <a:r>
              <a:rPr lang="en-US"/>
              <a:t>and the other IEEE 802 WGs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Access technology specific descriptions require knowledge about the particular access technologies</a:t>
            </a:r>
          </a:p>
          <a:p>
            <a:r>
              <a:rPr lang="en-US" dirty="0"/>
              <a:t>Feasible: Descriptions may be created in </a:t>
            </a:r>
            <a:r>
              <a:rPr lang="en-US" dirty="0" err="1"/>
              <a:t>OmniRAN</a:t>
            </a:r>
            <a:r>
              <a:rPr lang="en-US" dirty="0"/>
              <a:t> TG by reading the IEEE 802 specifications</a:t>
            </a:r>
          </a:p>
          <a:p>
            <a:pPr lvl="1"/>
            <a:r>
              <a:rPr lang="en-US" dirty="0"/>
              <a:t>Descriptions require at least </a:t>
            </a:r>
            <a:r>
              <a:rPr lang="en-US" dirty="0" smtClean="0"/>
              <a:t>thorough </a:t>
            </a:r>
            <a:r>
              <a:rPr lang="en-US" dirty="0"/>
              <a:t>technical review by the experts in the related WGs</a:t>
            </a:r>
          </a:p>
          <a:p>
            <a:r>
              <a:rPr lang="en-US" dirty="0"/>
              <a:t>Better: Subject matter experts of the related WGs participate in </a:t>
            </a:r>
            <a:r>
              <a:rPr lang="en-US" dirty="0" err="1"/>
              <a:t>OmniRAN</a:t>
            </a:r>
            <a:r>
              <a:rPr lang="en-US" dirty="0"/>
              <a:t> and provide specification text for their particular technology and function.</a:t>
            </a:r>
          </a:p>
          <a:p>
            <a:pPr lvl="1"/>
            <a:r>
              <a:rPr lang="en-US" dirty="0"/>
              <a:t>When the effort for an access technology is split up into multiple small contributions, it is more likely to get support from members of the MAC&amp;PHY working groups.</a:t>
            </a:r>
          </a:p>
          <a:p>
            <a:r>
              <a:rPr lang="en-US" dirty="0"/>
              <a:t>What is the motivation for the participation out of the WGs?</a:t>
            </a:r>
          </a:p>
          <a:p>
            <a:r>
              <a:rPr lang="en-US" dirty="0"/>
              <a:t>What is the reward for the participants coming over to </a:t>
            </a:r>
            <a:r>
              <a:rPr lang="en-US" dirty="0" err="1"/>
              <a:t>OmniRAN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5906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OmniRAN do to attract participants out of the WGs?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4934145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Co-located sessions</a:t>
            </a:r>
          </a:p>
          <a:p>
            <a:pPr lvl="1"/>
            <a:r>
              <a:rPr lang="en-US" dirty="0"/>
              <a:t>Meet at interims with the wireless groups when input from the wireless groups needs to be discussed</a:t>
            </a:r>
          </a:p>
          <a:p>
            <a:pPr lvl="1"/>
            <a:r>
              <a:rPr lang="en-US" dirty="0"/>
              <a:t>Meet at interims with the 802.1/802.3 when topics in their domain have to be discussed</a:t>
            </a:r>
          </a:p>
          <a:p>
            <a:r>
              <a:rPr lang="en-US" dirty="0"/>
              <a:t>Alignment of meeting schedules</a:t>
            </a:r>
          </a:p>
          <a:p>
            <a:pPr lvl="1"/>
            <a:r>
              <a:rPr lang="en-US" dirty="0"/>
              <a:t>Avoid scheduling </a:t>
            </a:r>
            <a:r>
              <a:rPr lang="en-US" dirty="0" err="1"/>
              <a:t>OmniRAN</a:t>
            </a:r>
            <a:r>
              <a:rPr lang="en-US" dirty="0"/>
              <a:t> at plenary meeting slots of other WGs</a:t>
            </a:r>
          </a:p>
          <a:p>
            <a:pPr lvl="1"/>
            <a:r>
              <a:rPr lang="en-US" dirty="0"/>
              <a:t>Can we establish a list of meeting slots, which shouldn’t used for joint meetings?</a:t>
            </a:r>
          </a:p>
          <a:p>
            <a:r>
              <a:rPr lang="en-US" dirty="0"/>
              <a:t>Arrangement of agenda for joint meetings</a:t>
            </a:r>
          </a:p>
          <a:p>
            <a:pPr lvl="1"/>
            <a:r>
              <a:rPr lang="en-US" dirty="0"/>
              <a:t>Focused on specific issues from other WGs</a:t>
            </a:r>
          </a:p>
          <a:p>
            <a:pPr lvl="1"/>
            <a:r>
              <a:rPr lang="en-US" dirty="0"/>
              <a:t>Define precisely the question, which should be discussed and clarified.</a:t>
            </a:r>
          </a:p>
          <a:p>
            <a:pPr lvl="1"/>
            <a:r>
              <a:rPr lang="en-US" dirty="0"/>
              <a:t>Solicit participation of experts in other WGs</a:t>
            </a:r>
          </a:p>
          <a:p>
            <a:pPr lvl="1"/>
            <a:r>
              <a:rPr lang="en-US" dirty="0"/>
              <a:t>Do not exagerate meeting duration</a:t>
            </a:r>
          </a:p>
          <a:p>
            <a:r>
              <a:rPr lang="en-US" dirty="0"/>
              <a:t>Attendance credit – TBD</a:t>
            </a:r>
          </a:p>
          <a:p>
            <a:pPr lvl="1"/>
            <a:r>
              <a:rPr lang="en-US" dirty="0"/>
              <a:t>Reciprocal credit for F2F meetings</a:t>
            </a:r>
          </a:p>
          <a:p>
            <a:r>
              <a:rPr lang="en-US" dirty="0"/>
              <a:t>Teleconferences</a:t>
            </a:r>
          </a:p>
          <a:p>
            <a:pPr lvl="1"/>
            <a:r>
              <a:rPr lang="en-US" dirty="0"/>
              <a:t>May work better for subject matter experts</a:t>
            </a:r>
          </a:p>
          <a:p>
            <a:pPr lvl="1"/>
            <a:r>
              <a:rPr lang="en-US" dirty="0"/>
              <a:t>Usually lower participation than F2F, but more focused</a:t>
            </a:r>
          </a:p>
          <a:p>
            <a:pPr lvl="1"/>
            <a:r>
              <a:rPr lang="en-US" dirty="0"/>
              <a:t>WebEX required</a:t>
            </a:r>
          </a:p>
          <a:p>
            <a:pPr lvl="1"/>
            <a:r>
              <a:rPr lang="en-US" dirty="0"/>
              <a:t>How to avoid conflicts with other teleconferences?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344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</TotalTime>
  <Words>834</Words>
  <Application>Microsoft Macintosh PowerPoint</Application>
  <PresentationFormat>On-screen Show (4:3)</PresentationFormat>
  <Paragraphs>171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omniran_usecase_template</vt:lpstr>
      <vt:lpstr>Clip</vt:lpstr>
      <vt:lpstr>Cooperation and contributions of the other WGs in the 802.1-OmniRAN project?   What is the opportunity/impact on WGs?</vt:lpstr>
      <vt:lpstr>Outline</vt:lpstr>
      <vt:lpstr> Draft ToC of the proposed specification </vt:lpstr>
      <vt:lpstr> Proposed Network Reference Model for IEEE 802 Access Network </vt:lpstr>
      <vt:lpstr>IEEE 802 Access Network Functional Diagram </vt:lpstr>
      <vt:lpstr>Example Chapter Structure</vt:lpstr>
      <vt:lpstr>Creating the functional description</vt:lpstr>
      <vt:lpstr>Cooperation between OmniRAN TG  and the other IEEE 802 WGs</vt:lpstr>
      <vt:lpstr>What can OmniRAN do to attract participants out of the WGs?</vt:lpstr>
      <vt:lpstr>Communication flow between OmniRAN  and the WGs</vt:lpstr>
      <vt:lpstr>Further cooperation aspects</vt:lpstr>
      <vt:lpstr>How to proceed?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69</cp:revision>
  <cp:lastPrinted>1998-02-10T13:28:06Z</cp:lastPrinted>
  <dcterms:created xsi:type="dcterms:W3CDTF">2013-03-11T14:14:17Z</dcterms:created>
  <dcterms:modified xsi:type="dcterms:W3CDTF">2013-11-17T17:18:14Z</dcterms:modified>
</cp:coreProperties>
</file>