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2" r:id="rId2"/>
    <p:sldId id="265" r:id="rId3"/>
    <p:sldId id="283" r:id="rId4"/>
    <p:sldId id="271" r:id="rId5"/>
    <p:sldId id="272" r:id="rId6"/>
    <p:sldId id="273" r:id="rId7"/>
    <p:sldId id="266" r:id="rId8"/>
    <p:sldId id="284" r:id="rId9"/>
    <p:sldId id="285" r:id="rId10"/>
    <p:sldId id="286" r:id="rId11"/>
    <p:sldId id="28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286" autoAdjust="0"/>
    <p:restoredTop sz="99515" autoAdjust="0"/>
  </p:normalViewPr>
  <p:slideViewPr>
    <p:cSldViewPr>
      <p:cViewPr varScale="1">
        <p:scale>
          <a:sx n="66" d="100"/>
          <a:sy n="66" d="100"/>
        </p:scale>
        <p:origin x="-108" y="-4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omniran-13-0095-00-ecsg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ieeestandards.webex.com/ieeestandards/j.php?ED=229982417&amp;UID=3975073&amp;PW=NNzdjYmU3Y2Rm&amp;RT=MiMxMQ=="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tcconline.com/offSite/OffSiteController.jpf?cc=6830239259" TargetMode="External"/><Relationship Id="rId5" Type="http://schemas.openxmlformats.org/officeDocument/2006/relationships/hyperlink" Target="tel:1-(206)%20445-0056" TargetMode="External"/><Relationship Id="rId4" Type="http://schemas.openxmlformats.org/officeDocument/2006/relationships/hyperlink" Target="tel:1-(866)%20203-092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omniran/dcn/13/omniran-13-0094-00-ecsg-considerations-for-cooperation-with-802-wgs.pptx" TargetMode="External"/><Relationship Id="rId2" Type="http://schemas.openxmlformats.org/officeDocument/2006/relationships/hyperlink" Target="https://mentor.ieee.org/omniran/dcn/13/omniran-13-0093-01-ecsg-nov-2013-ec-closing-report.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br>
              <a:rPr lang="en-US" dirty="0"/>
            </a:br>
            <a:r>
              <a:rPr lang="en-US" dirty="0" smtClean="0"/>
              <a:t>December 11</a:t>
            </a:r>
            <a:r>
              <a:rPr lang="en-US" baseline="30000" dirty="0" smtClean="0"/>
              <a:t>th</a:t>
            </a:r>
            <a:r>
              <a:rPr lang="en-US" dirty="0" smtClean="0"/>
              <a:t>, 2013</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2013-12-10</a:t>
            </a:r>
            <a:r>
              <a:rPr lang="en-US" dirty="0"/>
              <a:t/>
            </a:r>
            <a:br>
              <a:rPr lang="en-US" dirty="0"/>
            </a:br>
            <a:r>
              <a:rPr lang="en-US" dirty="0"/>
              <a:t>Max Riegel</a:t>
            </a:r>
          </a:p>
          <a:p>
            <a:r>
              <a:rPr lang="en-US" dirty="0"/>
              <a:t>(OmniRAN SG Chair)</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fontScale="70000" lnSpcReduction="20000"/>
          </a:bodyPr>
          <a:lstStyle/>
          <a:p>
            <a:pPr marL="342900" lvl="1" indent="-342900">
              <a:buFontTx/>
              <a:buChar char="•"/>
            </a:pPr>
            <a:r>
              <a:rPr lang="en-US" dirty="0" smtClean="0"/>
              <a:t>Plans for January Interim and </a:t>
            </a:r>
            <a:r>
              <a:rPr lang="en-US" dirty="0" smtClean="0"/>
              <a:t>beyond</a:t>
            </a:r>
            <a:endParaRPr lang="en-US" dirty="0" smtClean="0"/>
          </a:p>
          <a:p>
            <a:pPr lvl="1"/>
            <a:r>
              <a:rPr lang="en-US" dirty="0" smtClean="0"/>
              <a:t>Agenda proposal for Jan ‘14 </a:t>
            </a:r>
            <a:r>
              <a:rPr lang="en-US" dirty="0" smtClean="0"/>
              <a:t>session, as amended during the meeting:</a:t>
            </a:r>
            <a:endParaRPr lang="en-US" dirty="0" smtClean="0"/>
          </a:p>
          <a:p>
            <a:pPr lvl="2"/>
            <a:r>
              <a:rPr lang="en-US" dirty="0" smtClean="0"/>
              <a:t>Approval of minutes</a:t>
            </a:r>
          </a:p>
          <a:p>
            <a:pPr lvl="2"/>
            <a:r>
              <a:rPr lang="en-US" dirty="0" smtClean="0"/>
              <a:t>Reports</a:t>
            </a:r>
          </a:p>
          <a:p>
            <a:pPr lvl="3"/>
            <a:r>
              <a:rPr lang="en-US" dirty="0" smtClean="0"/>
              <a:t>Summary documentation of OmniRAN technical discussion</a:t>
            </a:r>
          </a:p>
          <a:p>
            <a:pPr lvl="3"/>
            <a:r>
              <a:rPr lang="en-US" dirty="0" smtClean="0"/>
              <a:t>Report on ONF status and activities</a:t>
            </a:r>
            <a:endParaRPr lang="en-US" dirty="0" smtClean="0"/>
          </a:p>
          <a:p>
            <a:pPr lvl="2"/>
            <a:r>
              <a:rPr lang="en-US" dirty="0" smtClean="0"/>
              <a:t>Outline of the intended specification</a:t>
            </a:r>
          </a:p>
          <a:p>
            <a:pPr lvl="3"/>
            <a:r>
              <a:rPr lang="en-US" dirty="0" smtClean="0"/>
              <a:t>Intentions and tentative </a:t>
            </a:r>
            <a:r>
              <a:rPr lang="en-US" dirty="0" err="1" smtClean="0"/>
              <a:t>ToC</a:t>
            </a:r>
            <a:endParaRPr lang="en-US" dirty="0" smtClean="0"/>
          </a:p>
          <a:p>
            <a:pPr lvl="3"/>
            <a:r>
              <a:rPr lang="en-US" dirty="0" smtClean="0"/>
              <a:t>Technical contributions</a:t>
            </a:r>
          </a:p>
          <a:p>
            <a:pPr lvl="3"/>
            <a:r>
              <a:rPr lang="en-US" dirty="0" smtClean="0"/>
              <a:t>Tenets of IEEE 802 Access Network</a:t>
            </a:r>
          </a:p>
          <a:p>
            <a:pPr lvl="2"/>
            <a:r>
              <a:rPr lang="en-US" dirty="0" smtClean="0"/>
              <a:t>Organization of the work</a:t>
            </a:r>
          </a:p>
          <a:p>
            <a:pPr lvl="3"/>
            <a:r>
              <a:rPr lang="en-US" dirty="0" smtClean="0"/>
              <a:t>Cooperation with the other IEEE 802 WGs</a:t>
            </a:r>
          </a:p>
          <a:p>
            <a:pPr lvl="4"/>
            <a:r>
              <a:rPr lang="en-US" dirty="0" smtClean="0"/>
              <a:t>Liaisons, inbound and outbound</a:t>
            </a:r>
          </a:p>
          <a:p>
            <a:pPr lvl="3"/>
            <a:r>
              <a:rPr lang="en-US" dirty="0" smtClean="0"/>
              <a:t>Operation within IEEE 802.1</a:t>
            </a:r>
          </a:p>
          <a:p>
            <a:pPr lvl="2"/>
            <a:r>
              <a:rPr lang="en-US" dirty="0" smtClean="0"/>
              <a:t>Conference calls until March 2014 session</a:t>
            </a:r>
          </a:p>
          <a:p>
            <a:pPr lvl="2"/>
            <a:r>
              <a:rPr lang="en-US" dirty="0" smtClean="0"/>
              <a:t>Liaison report to IEEE 802 WGs</a:t>
            </a:r>
          </a:p>
          <a:p>
            <a:pPr lvl="2"/>
            <a:r>
              <a:rPr lang="en-US" dirty="0" smtClean="0"/>
              <a:t>AOB</a:t>
            </a:r>
          </a:p>
          <a:p>
            <a:pPr lvl="2"/>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t>
            </a:r>
            <a:r>
              <a:rPr lang="en-US" dirty="0" smtClean="0"/>
              <a:t>Graphics - Jan 2014 Interim</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1906553368"/>
              </p:ext>
            </p:extLst>
          </p:nvPr>
        </p:nvGraphicFramePr>
        <p:xfrm>
          <a:off x="457200" y="1219200"/>
          <a:ext cx="8229599" cy="4955921"/>
        </p:xfrm>
        <a:graphic>
          <a:graphicData uri="http://schemas.openxmlformats.org/drawingml/2006/table">
            <a:tbl>
              <a:tblPr firstRow="1" bandRow="1">
                <a:tableStyleId>{5C22544A-7EE6-4342-B048-85BDC9FD1C3A}</a:tableStyleId>
              </a:tblPr>
              <a:tblGrid>
                <a:gridCol w="790367"/>
                <a:gridCol w="1859808"/>
                <a:gridCol w="1859808"/>
                <a:gridCol w="1859808"/>
                <a:gridCol w="1859808"/>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1/20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1/21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1/22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1/23</a:t>
                      </a:r>
                      <a:endParaRPr lang="en-US" sz="1800" dirty="0">
                        <a:solidFill>
                          <a:schemeClr val="tx2"/>
                        </a:solidFill>
                      </a:endParaRPr>
                    </a:p>
                  </a:txBody>
                  <a:tcPr marL="0" marR="0" marT="0" marB="0">
                    <a:solidFill>
                      <a:schemeClr val="bg1"/>
                    </a:solidFill>
                  </a:tcPr>
                </a:tc>
              </a:tr>
              <a:tr h="936195">
                <a:tc>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936195">
                <a:tc>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pPr marL="82550" indent="-82550">
                        <a:buFont typeface="Arial" panose="020B0604020202020204" pitchFamily="34" charset="0"/>
                        <a:buNone/>
                      </a:pPr>
                      <a:endParaRPr lang="en-US" sz="1400" dirty="0"/>
                    </a:p>
                  </a:txBody>
                  <a:tcPr marL="36000" marR="36000" marT="36000" marB="36000">
                    <a:solidFill>
                      <a:schemeClr val="bg1"/>
                    </a:solidFill>
                  </a:tcPr>
                </a:tc>
                <a:tc>
                  <a:txBody>
                    <a:bodyPr/>
                    <a:lstStyle/>
                    <a:p>
                      <a:pPr marL="82550" indent="-82550">
                        <a:buFont typeface="Arial" pitchFamily="34" charset="0"/>
                        <a:buChar char="•"/>
                      </a:pPr>
                      <a:r>
                        <a:rPr lang="en-US" sz="1400" dirty="0" smtClean="0"/>
                        <a:t> Opening meeting</a:t>
                      </a:r>
                      <a:endParaRPr lang="en-US" sz="14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itchFamily="34" charset="0"/>
                        <a:buChar char="•"/>
                      </a:pPr>
                      <a:r>
                        <a:rPr lang="en-US" sz="1400" dirty="0" smtClean="0"/>
                        <a:t> Closing meeting</a:t>
                      </a:r>
                      <a:endParaRPr lang="en-US" sz="1400" dirty="0"/>
                    </a:p>
                  </a:txBody>
                  <a:tcPr marL="36000" marR="36000" marT="36000" marB="36000">
                    <a:solidFill>
                      <a:schemeClr val="tx2">
                        <a:lumMod val="40000"/>
                        <a:lumOff val="60000"/>
                      </a:schemeClr>
                    </a:solidFill>
                  </a:tcPr>
                </a:tc>
              </a:tr>
              <a:tr h="468097">
                <a:tc>
                  <a:txBody>
                    <a:bodyPr/>
                    <a:lstStyle/>
                    <a:p>
                      <a:pPr algn="ctr"/>
                      <a:endParaRPr lang="en-US" sz="12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936195">
                <a:tc>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r>
            </a:tbl>
          </a:graphicData>
        </a:graphic>
      </p:graphicFrame>
    </p:spTree>
    <p:extLst>
      <p:ext uri="{BB962C8B-B14F-4D97-AF65-F5344CB8AC3E}">
        <p14:creationId xmlns:p14="http://schemas.microsoft.com/office/powerpoint/2010/main" xmlns="" val="1688770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Meeting</a:t>
            </a:r>
            <a:endParaRPr lang="en-GB" dirty="0"/>
          </a:p>
        </p:txBody>
      </p:sp>
      <p:sp>
        <p:nvSpPr>
          <p:cNvPr id="3078" name="Rectangle 3"/>
          <p:cNvSpPr>
            <a:spLocks noGrp="1" noChangeArrowheads="1"/>
          </p:cNvSpPr>
          <p:nvPr>
            <p:ph type="body" idx="1"/>
          </p:nvPr>
        </p:nvSpPr>
        <p:spPr>
          <a:xfrm>
            <a:off x="457200" y="1600200"/>
            <a:ext cx="8229600" cy="4876800"/>
          </a:xfrm>
        </p:spPr>
        <p:txBody>
          <a:bodyPr>
            <a:normAutofit fontScale="62500" lnSpcReduction="20000"/>
          </a:bodyPr>
          <a:lstStyle/>
          <a:p>
            <a:r>
              <a:rPr lang="en-US" dirty="0" smtClean="0"/>
              <a:t>Date: Wednesday, December 11, 2013 </a:t>
            </a:r>
            <a:br>
              <a:rPr lang="en-US" dirty="0" smtClean="0"/>
            </a:br>
            <a:r>
              <a:rPr lang="en-US" dirty="0" smtClean="0"/>
              <a:t>Time: 11:00 am, Eastern Standard Time (New York, GMT-05:00) </a:t>
            </a:r>
            <a:br>
              <a:rPr lang="en-US" dirty="0" smtClean="0"/>
            </a:br>
            <a:r>
              <a:rPr lang="en-US" dirty="0" smtClean="0"/>
              <a:t>Meeting Number: 741 069 717 </a:t>
            </a:r>
            <a:br>
              <a:rPr lang="en-US" dirty="0" smtClean="0"/>
            </a:br>
            <a:r>
              <a:rPr lang="en-US" dirty="0" smtClean="0"/>
              <a:t>Meeting Password: OmniRAN </a:t>
            </a:r>
          </a:p>
          <a:p>
            <a:endParaRPr lang="en-US" dirty="0" smtClean="0"/>
          </a:p>
          <a:p>
            <a:r>
              <a:rPr lang="en-US" dirty="0" smtClean="0"/>
              <a:t>To join the online meeting </a:t>
            </a:r>
            <a:br>
              <a:rPr lang="en-US" dirty="0" smtClean="0"/>
            </a:br>
            <a:r>
              <a:rPr lang="en-US" u="sng" dirty="0" smtClean="0">
                <a:hlinkClick r:id="rId3"/>
              </a:rPr>
              <a:t>https://ieeestandards.webex.com/ieeestandards/j.php?ED=229982417&amp;UID=3975073&amp;PW=NNzdjYmU3Y2Rm&amp;RT=MiMxMQ%3D%3D</a:t>
            </a:r>
            <a:r>
              <a:rPr lang="en-US" dirty="0" smtClean="0"/>
              <a:t> </a:t>
            </a:r>
          </a:p>
          <a:p>
            <a:r>
              <a:rPr lang="en-US" dirty="0" smtClean="0"/>
              <a:t>Teleconference information </a:t>
            </a:r>
          </a:p>
          <a:p>
            <a:pPr lvl="1"/>
            <a:r>
              <a:rPr lang="en-US" dirty="0" smtClean="0"/>
              <a:t>Provide your phone number when you join the meeting for call back. </a:t>
            </a:r>
          </a:p>
          <a:p>
            <a:pPr lvl="1"/>
            <a:r>
              <a:rPr lang="en-US" dirty="0" smtClean="0"/>
              <a:t>Alternatively, you can call: </a:t>
            </a:r>
          </a:p>
          <a:p>
            <a:pPr lvl="2"/>
            <a:r>
              <a:rPr lang="en-US" dirty="0" smtClean="0"/>
              <a:t>Call-in toll-free number: </a:t>
            </a:r>
            <a:r>
              <a:rPr lang="en-US" u="sng" dirty="0" smtClean="0">
                <a:hlinkClick r:id="rId4"/>
              </a:rPr>
              <a:t>1-(866) 203-0920</a:t>
            </a:r>
            <a:r>
              <a:rPr lang="en-US" dirty="0" smtClean="0"/>
              <a:t>  (US) </a:t>
            </a:r>
          </a:p>
          <a:p>
            <a:pPr lvl="2"/>
            <a:r>
              <a:rPr lang="en-US" dirty="0" smtClean="0"/>
              <a:t>Call-in number: </a:t>
            </a:r>
            <a:r>
              <a:rPr lang="en-US" u="sng" dirty="0" smtClean="0">
                <a:hlinkClick r:id="rId5"/>
              </a:rPr>
              <a:t>1-(206) 445-0056</a:t>
            </a:r>
            <a:r>
              <a:rPr lang="en-US" dirty="0" smtClean="0"/>
              <a:t>  (US) </a:t>
            </a:r>
          </a:p>
          <a:p>
            <a:pPr lvl="1"/>
            <a:r>
              <a:rPr lang="en-US" dirty="0" smtClean="0"/>
              <a:t>Show global numbers: </a:t>
            </a:r>
            <a:br>
              <a:rPr lang="en-US" dirty="0" smtClean="0"/>
            </a:br>
            <a:r>
              <a:rPr lang="en-US" u="sng" dirty="0" smtClean="0">
                <a:hlinkClick r:id="rId6"/>
              </a:rPr>
              <a:t>https://www.tcconline.com/offSite/OffSiteController.jpf?cc=6830239259</a:t>
            </a:r>
            <a:r>
              <a:rPr lang="en-US" dirty="0" smtClean="0"/>
              <a:t> </a:t>
            </a:r>
          </a:p>
          <a:p>
            <a:pPr lvl="1"/>
            <a:r>
              <a:rPr lang="en-US" dirty="0" smtClean="0"/>
              <a:t>Conference Code: 683 023 9259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br>
              <a:rPr lang="en-US" dirty="0" smtClean="0"/>
            </a:br>
            <a:r>
              <a:rPr lang="en-GB" dirty="0" smtClean="0"/>
              <a:t>Wednesday, December 11</a:t>
            </a:r>
            <a:r>
              <a:rPr lang="en-GB" baseline="30000" dirty="0" smtClean="0"/>
              <a:t>th</a:t>
            </a:r>
            <a:r>
              <a:rPr lang="en-GB" dirty="0" smtClean="0"/>
              <a:t>, 11:00am ET</a:t>
            </a:r>
            <a:endParaRPr lang="en-US" dirty="0"/>
          </a:p>
        </p:txBody>
      </p:sp>
      <p:sp>
        <p:nvSpPr>
          <p:cNvPr id="4104" name="Rectangle 5"/>
          <p:cNvSpPr>
            <a:spLocks noGrp="1" noChangeArrowheads="1"/>
          </p:cNvSpPr>
          <p:nvPr>
            <p:ph type="body" idx="1"/>
          </p:nvPr>
        </p:nvSpPr>
        <p:spPr>
          <a:xfrm>
            <a:off x="457200" y="1600200"/>
            <a:ext cx="8229600" cy="4724400"/>
          </a:xfrm>
        </p:spPr>
        <p:txBody>
          <a:bodyPr>
            <a:normAutofit/>
          </a:bodyPr>
          <a:lstStyle/>
          <a:p>
            <a:r>
              <a:rPr lang="en-US" dirty="0" smtClean="0"/>
              <a:t>Approval of minutes</a:t>
            </a:r>
          </a:p>
          <a:p>
            <a:r>
              <a:rPr lang="en-US" dirty="0" smtClean="0"/>
              <a:t>Reports</a:t>
            </a:r>
          </a:p>
          <a:p>
            <a:pPr lvl="1"/>
            <a:r>
              <a:rPr lang="en-US" dirty="0" smtClean="0"/>
              <a:t>EC Closing Plenary in Dallas</a:t>
            </a:r>
          </a:p>
          <a:p>
            <a:pPr lvl="1"/>
            <a:r>
              <a:rPr lang="en-US" dirty="0" smtClean="0"/>
              <a:t>Contribution to EC Workshop</a:t>
            </a:r>
          </a:p>
          <a:p>
            <a:pPr lvl="1"/>
            <a:r>
              <a:rPr lang="en-US" dirty="0" smtClean="0"/>
              <a:t>other reports</a:t>
            </a:r>
          </a:p>
          <a:p>
            <a:r>
              <a:rPr lang="en-US" dirty="0" smtClean="0"/>
              <a:t>Plans for January Interim and beyond</a:t>
            </a:r>
          </a:p>
          <a:p>
            <a:r>
              <a:rPr lang="en-US" dirty="0" smtClean="0"/>
              <a:t>AOB</a:t>
            </a:r>
          </a:p>
          <a:p>
            <a:r>
              <a:rPr lang="en-US" dirty="0" smtClean="0"/>
              <a:t>Adjourn</a:t>
            </a:r>
          </a:p>
          <a:p>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fontScale="92500" lnSpcReduction="10000"/>
          </a:bodyPr>
          <a:lstStyle/>
          <a:p>
            <a:r>
              <a:rPr lang="en-GB" sz="2400" dirty="0" smtClean="0"/>
              <a:t>Call Meeting to Order</a:t>
            </a:r>
          </a:p>
          <a:p>
            <a:pPr lvl="1"/>
            <a:r>
              <a:rPr lang="en-GB" sz="2000" dirty="0" smtClean="0"/>
              <a:t>Meeting called to order by chair at</a:t>
            </a:r>
          </a:p>
          <a:p>
            <a:r>
              <a:rPr lang="en-GB" sz="2400" dirty="0" smtClean="0"/>
              <a:t>Secretary position</a:t>
            </a:r>
          </a:p>
          <a:p>
            <a:pPr lvl="1"/>
            <a:r>
              <a:rPr lang="en-GB" sz="2000" dirty="0" smtClean="0"/>
              <a:t>remains open</a:t>
            </a:r>
            <a:endParaRPr lang="en-GB" sz="2000" dirty="0" smtClean="0"/>
          </a:p>
          <a:p>
            <a:r>
              <a:rPr lang="en-GB" sz="2400" dirty="0" smtClean="0"/>
              <a:t>Appointment of recording secretary:</a:t>
            </a:r>
          </a:p>
          <a:p>
            <a:pPr lvl="1"/>
            <a:r>
              <a:rPr lang="en-GB" sz="2000" dirty="0" smtClean="0"/>
              <a:t>Paul will take minutes</a:t>
            </a:r>
            <a:endParaRPr lang="en-GB" sz="2000" dirty="0" smtClean="0"/>
          </a:p>
          <a:p>
            <a:r>
              <a:rPr lang="en-GB" sz="2400" dirty="0" smtClean="0"/>
              <a:t>Roll Call</a:t>
            </a:r>
          </a:p>
          <a:p>
            <a:endParaRPr lang="en-US" dirty="0"/>
          </a:p>
        </p:txBody>
      </p:sp>
      <p:graphicFrame>
        <p:nvGraphicFramePr>
          <p:cNvPr id="4" name="Table 3"/>
          <p:cNvGraphicFramePr>
            <a:graphicFrameLocks noGrp="1"/>
          </p:cNvGraphicFramePr>
          <p:nvPr/>
        </p:nvGraphicFramePr>
        <p:xfrm>
          <a:off x="914400" y="38100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NSN</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Yonggang</a:t>
                      </a:r>
                      <a:r>
                        <a:rPr lang="en-US" sz="1400" baseline="0" dirty="0" smtClean="0">
                          <a:solidFill>
                            <a:schemeClr val="tx1"/>
                          </a:solidFill>
                        </a:rPr>
                        <a:t> Fang</a:t>
                      </a:r>
                      <a:endParaRPr lang="en-US" sz="1400" dirty="0" smtClean="0">
                        <a:solidFill>
                          <a:schemeClr val="tx1"/>
                        </a:solidFill>
                      </a:endParaRPr>
                    </a:p>
                  </a:txBody>
                  <a:tcPr/>
                </a:tc>
                <a:tc>
                  <a:txBody>
                    <a:bodyPr/>
                    <a:lstStyle/>
                    <a:p>
                      <a:r>
                        <a:rPr lang="en-US" sz="1400" dirty="0" smtClean="0">
                          <a:solidFill>
                            <a:schemeClr val="tx1"/>
                          </a:solidFill>
                        </a:rPr>
                        <a:t>ZTE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Antonio de la Oliva</a:t>
                      </a:r>
                      <a:endParaRPr lang="en-US" sz="1400" dirty="0">
                        <a:solidFill>
                          <a:schemeClr val="tx1"/>
                        </a:solidFill>
                      </a:endParaRPr>
                    </a:p>
                  </a:txBody>
                  <a:tcPr/>
                </a:tc>
                <a:tc>
                  <a:txBody>
                    <a:bodyPr/>
                    <a:lstStyle/>
                    <a:p>
                      <a:r>
                        <a:rPr lang="en-US" sz="1400" dirty="0" smtClean="0">
                          <a:solidFill>
                            <a:schemeClr val="tx1"/>
                          </a:solidFill>
                        </a:rPr>
                        <a:t>UC3M</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Paul </a:t>
                      </a:r>
                      <a:r>
                        <a:rPr lang="en-US" sz="1400" dirty="0" err="1" smtClean="0">
                          <a:solidFill>
                            <a:schemeClr val="tx1"/>
                          </a:solidFill>
                        </a:rPr>
                        <a:t>Congdon</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TALLAC</a:t>
                      </a:r>
                      <a:r>
                        <a:rPr lang="en-US" sz="1400" baseline="0" dirty="0" smtClean="0">
                          <a:solidFill>
                            <a:schemeClr val="tx1"/>
                          </a:solidFill>
                        </a:rPr>
                        <a:t> Networks</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Daniel Borges</a:t>
                      </a:r>
                      <a:endParaRPr lang="en-US" sz="1400" dirty="0">
                        <a:solidFill>
                          <a:schemeClr val="tx1"/>
                        </a:solidFill>
                      </a:endParaRPr>
                    </a:p>
                  </a:txBody>
                  <a:tcPr/>
                </a:tc>
                <a:tc>
                  <a:txBody>
                    <a:bodyPr/>
                    <a:lstStyle/>
                    <a:p>
                      <a:r>
                        <a:rPr lang="en-US" sz="1400" dirty="0" smtClean="0">
                          <a:solidFill>
                            <a:schemeClr val="tx1"/>
                          </a:solidFill>
                        </a:rPr>
                        <a:t>Apple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Behcet</a:t>
                      </a:r>
                      <a:r>
                        <a:rPr lang="en-US" sz="1400" baseline="0" dirty="0" smtClean="0">
                          <a:solidFill>
                            <a:schemeClr val="tx1"/>
                          </a:solidFill>
                        </a:rPr>
                        <a:t> </a:t>
                      </a:r>
                      <a:r>
                        <a:rPr lang="en-US" sz="1400" baseline="0" dirty="0" err="1" smtClean="0">
                          <a:solidFill>
                            <a:schemeClr val="tx1"/>
                          </a:solidFill>
                        </a:rPr>
                        <a:t>Sarikaya</a:t>
                      </a:r>
                      <a:endParaRPr lang="en-US" sz="1400" dirty="0" smtClean="0">
                        <a:solidFill>
                          <a:schemeClr val="tx1"/>
                        </a:solidFill>
                      </a:endParaRPr>
                    </a:p>
                  </a:txBody>
                  <a:tcPr/>
                </a:tc>
                <a:tc>
                  <a:txBody>
                    <a:bodyPr/>
                    <a:lstStyle/>
                    <a:p>
                      <a:r>
                        <a:rPr lang="en-US" sz="1400" dirty="0" err="1" smtClean="0">
                          <a:solidFill>
                            <a:schemeClr val="tx1"/>
                          </a:solidFill>
                        </a:rPr>
                        <a:t>Huawei</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Approval of agenda</a:t>
            </a:r>
          </a:p>
          <a:p>
            <a:pPr lvl="1"/>
            <a:r>
              <a:rPr lang="en-US" dirty="0" smtClean="0"/>
              <a:t>Approval of minutes</a:t>
            </a:r>
          </a:p>
          <a:p>
            <a:pPr lvl="2"/>
            <a:r>
              <a:rPr lang="en-US" dirty="0" smtClean="0"/>
              <a:t>not available yet, approval postponed to Jan session</a:t>
            </a:r>
            <a:endParaRPr lang="en-US" dirty="0" smtClean="0"/>
          </a:p>
          <a:p>
            <a:pPr lvl="1"/>
            <a:r>
              <a:rPr lang="en-US" dirty="0" smtClean="0"/>
              <a:t>Reports</a:t>
            </a:r>
          </a:p>
          <a:p>
            <a:pPr lvl="2"/>
            <a:r>
              <a:rPr lang="en-US" dirty="0" smtClean="0"/>
              <a:t>EC Closing Plenary in Dallas</a:t>
            </a:r>
          </a:p>
          <a:p>
            <a:pPr lvl="3"/>
            <a:r>
              <a:rPr lang="en-US" dirty="0" smtClean="0">
                <a:hlinkClick r:id="rId2"/>
              </a:rPr>
              <a:t>https://mentor.ieee.org/omniran/dcn/13/omniran-13-0093-01-ecsg-nov-2013-ec-closing-report.pptx</a:t>
            </a:r>
            <a:endParaRPr lang="en-US" dirty="0" smtClean="0"/>
          </a:p>
          <a:p>
            <a:pPr lvl="2"/>
            <a:r>
              <a:rPr lang="en-US" dirty="0" smtClean="0"/>
              <a:t>Contribution to EC Workshop</a:t>
            </a:r>
          </a:p>
          <a:p>
            <a:pPr lvl="3"/>
            <a:r>
              <a:rPr lang="en-US" dirty="0" smtClean="0">
                <a:hlinkClick r:id="rId3"/>
              </a:rPr>
              <a:t>https://mentor.ieee.org/omniran/dcn/13/omniran-13-0094-00-ecsg-considerations-for-cooperation-with-802-wgs.pptx</a:t>
            </a:r>
            <a:endParaRPr lang="en-US" dirty="0" smtClean="0"/>
          </a:p>
          <a:p>
            <a:pPr lvl="2"/>
            <a:r>
              <a:rPr lang="en-US" dirty="0" smtClean="0"/>
              <a:t>other reports</a:t>
            </a:r>
          </a:p>
          <a:p>
            <a:pPr lvl="3"/>
            <a:r>
              <a:rPr lang="en-US" dirty="0" smtClean="0"/>
              <a:t>no other formal report</a:t>
            </a:r>
            <a:endParaRPr lang="en-US" dirty="0" smtClean="0"/>
          </a:p>
          <a:p>
            <a:pPr lvl="1"/>
            <a:r>
              <a:rPr lang="en-US" dirty="0" smtClean="0"/>
              <a:t>Plans for January Interim and beyond</a:t>
            </a:r>
          </a:p>
          <a:p>
            <a:pPr lvl="2"/>
            <a:r>
              <a:rPr lang="en-US" dirty="0" smtClean="0"/>
              <a:t>see following slides</a:t>
            </a:r>
          </a:p>
          <a:p>
            <a:pPr lvl="1"/>
            <a:r>
              <a:rPr lang="en-US" dirty="0" smtClean="0"/>
              <a:t>AOB</a:t>
            </a:r>
          </a:p>
          <a:p>
            <a:pPr lvl="1"/>
            <a:r>
              <a:rPr lang="en-US" dirty="0" smtClean="0"/>
              <a:t>Adjourn</a:t>
            </a:r>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892</Words>
  <Application>Microsoft Office PowerPoint</Application>
  <PresentationFormat>On-screen Show (4:3)</PresentationFormat>
  <Paragraphs>155</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Template</vt:lpstr>
      <vt:lpstr>OmniRAN EC SG  December 11th, 2013 Conference Call</vt:lpstr>
      <vt:lpstr>Meeting</vt:lpstr>
      <vt:lpstr>Guidelines for IEEE-SA Meetings</vt:lpstr>
      <vt:lpstr>Resources – URLs</vt:lpstr>
      <vt:lpstr>Meeting Etiquette</vt:lpstr>
      <vt:lpstr>LMSC Operations Manual</vt:lpstr>
      <vt:lpstr>Agenda Wednesday, December 11th, 11:00am ET</vt:lpstr>
      <vt:lpstr>Business#1</vt:lpstr>
      <vt:lpstr>Business #2</vt:lpstr>
      <vt:lpstr>Business #3</vt:lpstr>
      <vt:lpstr>Agenda Graphics - Jan 2014 Interim</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235</cp:revision>
  <cp:lastPrinted>1998-02-10T13:28:06Z</cp:lastPrinted>
  <dcterms:created xsi:type="dcterms:W3CDTF">2011-12-30T17:06:23Z</dcterms:created>
  <dcterms:modified xsi:type="dcterms:W3CDTF">2013-12-11T17:29:07Z</dcterms:modified>
</cp:coreProperties>
</file>