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375" r:id="rId2"/>
    <p:sldId id="262" r:id="rId3"/>
    <p:sldId id="373" r:id="rId4"/>
    <p:sldId id="330" r:id="rId5"/>
    <p:sldId id="361" r:id="rId6"/>
    <p:sldId id="371" r:id="rId7"/>
    <p:sldId id="374" r:id="rId8"/>
    <p:sldId id="376"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BBEFF"/>
    <a:srgbClr val="00C040"/>
    <a:srgbClr val="7600A0"/>
    <a:srgbClr val="9900CC"/>
    <a:srgbClr val="9900FF"/>
    <a:srgbClr val="6600CC"/>
    <a:srgbClr val="A50021"/>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378" autoAdjust="0"/>
    <p:restoredTop sz="99233" autoAdjust="0"/>
  </p:normalViewPr>
  <p:slideViewPr>
    <p:cSldViewPr>
      <p:cViewPr varScale="1">
        <p:scale>
          <a:sx n="145" d="100"/>
          <a:sy n="145" d="100"/>
        </p:scale>
        <p:origin x="-58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gridSpacing cx="46080363" cy="46080363"/>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Layout1">
    <p:spTree>
      <p:nvGrpSpPr>
        <p:cNvPr id="1" name=""/>
        <p:cNvGrpSpPr/>
        <p:nvPr/>
      </p:nvGrpSpPr>
      <p:grpSpPr>
        <a:xfrm>
          <a:off x="0" y="0"/>
          <a:ext cx="0" cy="0"/>
          <a:chOff x="0" y="0"/>
          <a:chExt cx="0" cy="0"/>
        </a:xfrm>
      </p:grpSpPr>
      <p:sp>
        <p:nvSpPr>
          <p:cNvPr id="2" name="Titel 1"/>
          <p:cNvSpPr>
            <a:spLocks noGrp="1"/>
          </p:cNvSpPr>
          <p:nvPr>
            <p:ph type="title"/>
          </p:nvPr>
        </p:nvSpPr>
        <p:spPr>
          <a:xfrm>
            <a:off x="755576" y="116632"/>
            <a:ext cx="7416824" cy="936104"/>
          </a:xfrm>
          <a:prstGeom prst="rect">
            <a:avLst/>
          </a:prstGeom>
        </p:spPr>
        <p:txBody>
          <a:bodyPr/>
          <a:lstStyle>
            <a:lvl1pPr>
              <a:defRPr sz="4000"/>
            </a:lvl1pPr>
          </a:lstStyle>
          <a:p>
            <a:r>
              <a:rPr lang="de-DE" smtClean="0"/>
              <a:t>Titelmasterformat durch Klicken bearbeiten</a:t>
            </a:r>
            <a:endParaRPr lang="en-US" dirty="0"/>
          </a:p>
        </p:txBody>
      </p:sp>
      <p:sp>
        <p:nvSpPr>
          <p:cNvPr id="6" name="Textplatzhalter 2"/>
          <p:cNvSpPr>
            <a:spLocks noGrp="1"/>
          </p:cNvSpPr>
          <p:nvPr>
            <p:ph idx="1"/>
          </p:nvPr>
        </p:nvSpPr>
        <p:spPr bwMode="auto">
          <a:xfrm>
            <a:off x="457200" y="1340768"/>
            <a:ext cx="8229600" cy="478539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800"/>
            </a:lvl1pPr>
            <a:lvl2pPr>
              <a:defRPr sz="1800"/>
            </a:lvl2pPr>
            <a:lvl3pPr>
              <a:defRPr sz="1800"/>
            </a:lvl3pPr>
            <a:lvl4pPr>
              <a:defRPr sz="1800"/>
            </a:lvl4pPr>
            <a:lvl5pPr>
              <a:defRPr sz="1800"/>
            </a:lvl5pPr>
          </a:lstStyle>
          <a:p>
            <a:pPr lvl="0"/>
            <a:r>
              <a:rPr lang="de-DE" noProof="0" smtClean="0"/>
              <a:t>Textmasterformat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DE" noProof="0" dirty="0" smtClean="0"/>
          </a:p>
        </p:txBody>
      </p:sp>
      <p:sp>
        <p:nvSpPr>
          <p:cNvPr id="4" name="Datumsplatzhalter 3"/>
          <p:cNvSpPr>
            <a:spLocks noGrp="1"/>
          </p:cNvSpPr>
          <p:nvPr>
            <p:ph type="dt" sz="half" idx="10"/>
          </p:nvPr>
        </p:nvSpPr>
        <p:spPr>
          <a:xfrm>
            <a:off x="457200" y="6356350"/>
            <a:ext cx="946150" cy="365125"/>
          </a:xfrm>
          <a:prstGeom prst="rect">
            <a:avLst/>
          </a:prstGeom>
        </p:spPr>
        <p:txBody>
          <a:bodyPr/>
          <a:lstStyle>
            <a:lvl1pPr>
              <a:defRPr/>
            </a:lvl1pPr>
          </a:lstStyle>
          <a:p>
            <a:pPr>
              <a:defRPr/>
            </a:pPr>
            <a:r>
              <a:rPr lang="de-DE" smtClean="0"/>
              <a:t>May 2013</a:t>
            </a:r>
            <a:endParaRPr lang="de-DE"/>
          </a:p>
        </p:txBody>
      </p:sp>
      <p:sp>
        <p:nvSpPr>
          <p:cNvPr id="5" name="Fußzeilenplatzhalter 4"/>
          <p:cNvSpPr>
            <a:spLocks noGrp="1"/>
          </p:cNvSpPr>
          <p:nvPr>
            <p:ph type="ftr" sz="quarter" idx="11"/>
          </p:nvPr>
        </p:nvSpPr>
        <p:spPr>
          <a:xfrm>
            <a:off x="1476375" y="6356350"/>
            <a:ext cx="6551613" cy="365125"/>
          </a:xfrm>
          <a:prstGeom prst="rect">
            <a:avLst/>
          </a:prstGeom>
        </p:spPr>
        <p:txBody>
          <a:bodyPr/>
          <a:lstStyle>
            <a:lvl1pPr>
              <a:defRPr/>
            </a:lvl1pPr>
          </a:lstStyle>
          <a:p>
            <a:pPr>
              <a:defRPr/>
            </a:pPr>
            <a:r>
              <a:rPr lang="en-US" smtClean="0"/>
              <a:t>C-ITS standarisation, testing and procurement</a:t>
            </a:r>
            <a:endParaRPr lang="de-DE"/>
          </a:p>
        </p:txBody>
      </p:sp>
      <p:sp>
        <p:nvSpPr>
          <p:cNvPr id="7" name="Foliennummernplatzhalter 5"/>
          <p:cNvSpPr>
            <a:spLocks noGrp="1"/>
          </p:cNvSpPr>
          <p:nvPr>
            <p:ph type="sldNum" sz="quarter" idx="12"/>
          </p:nvPr>
        </p:nvSpPr>
        <p:spPr>
          <a:xfrm>
            <a:off x="8172450" y="6356350"/>
            <a:ext cx="514350" cy="365125"/>
          </a:xfrm>
          <a:prstGeom prst="rect">
            <a:avLst/>
          </a:prstGeom>
        </p:spPr>
        <p:txBody>
          <a:bodyPr/>
          <a:lstStyle>
            <a:lvl1pPr>
              <a:defRPr/>
            </a:lvl1pPr>
          </a:lstStyle>
          <a:p>
            <a:pPr>
              <a:defRPr/>
            </a:pPr>
            <a:fld id="{B2D2C280-8405-45C9-A6A0-82E3F6AE71DA}" type="slidenum">
              <a:rPr lang="de-DE"/>
              <a:pPr>
                <a:defRPr/>
              </a:pPr>
              <a:t>‹#›</a:t>
            </a:fld>
            <a:endParaRPr lang="de-DE"/>
          </a:p>
        </p:txBody>
      </p:sp>
    </p:spTree>
    <p:extLst>
      <p:ext uri="{BB962C8B-B14F-4D97-AF65-F5344CB8AC3E}">
        <p14:creationId xmlns="" xmlns:p14="http://schemas.microsoft.com/office/powerpoint/2010/main" val="1123036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
        <p:nvSpPr>
          <p:cNvPr id="4" name="Rectangle 3"/>
          <p:cNvSpPr/>
          <p:nvPr userDrawn="1"/>
        </p:nvSpPr>
        <p:spPr>
          <a:xfrm>
            <a:off x="6759040" y="76200"/>
            <a:ext cx="2156360" cy="307777"/>
          </a:xfrm>
          <a:prstGeom prst="rect">
            <a:avLst/>
          </a:prstGeom>
        </p:spPr>
        <p:txBody>
          <a:bodyPr wrap="none">
            <a:spAutoFit/>
          </a:bodyPr>
          <a:lstStyle/>
          <a:p>
            <a:pPr algn="r"/>
            <a:r>
              <a:rPr lang="en-US" sz="1400" b="1" dirty="0" smtClean="0"/>
              <a:t>omniran-13-0099-00-0000</a:t>
            </a:r>
            <a:endParaRPr lang="en-US" sz="14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2" Type="http://schemas.openxmlformats.org/officeDocument/2006/relationships/hyperlink" Target="http://standards.ieee.org/IPR/copyrightpolicy.html" TargetMode="External"/><Relationship Id="rId1" Type="http://schemas.openxmlformats.org/officeDocument/2006/relationships/slideLayout" Target="../slideLayouts/slideLayout7.xml"/><Relationship Id="rId4" Type="http://schemas.openxmlformats.org/officeDocument/2006/relationships/hyperlink" Target="http://standards.ieee.org/guides/opman/sect6.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8.png"/><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hyperlink" Target="http://docbox.etsi.org/MTS/MTS/10-PromotionalMaterial/MBS-20111118/protocolStandards/stagedApproach.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 xmlns:p14="http://schemas.microsoft.com/office/powerpoint/2010/main" val="2359667526"/>
              </p:ext>
            </p:extLst>
          </p:nvPr>
        </p:nvGraphicFramePr>
        <p:xfrm>
          <a:off x="533400" y="483090"/>
          <a:ext cx="8077201" cy="3241529"/>
        </p:xfrm>
        <a:graphic>
          <a:graphicData uri="http://schemas.openxmlformats.org/drawingml/2006/table">
            <a:tbl>
              <a:tblPr firstRow="1" bandRow="1">
                <a:tableStyleId>{5940675A-B579-460E-94D1-54222C63F5DA}</a:tableStyleId>
              </a:tblPr>
              <a:tblGrid>
                <a:gridCol w="2056015"/>
                <a:gridCol w="1622545"/>
                <a:gridCol w="1845205"/>
                <a:gridCol w="2553436"/>
              </a:tblGrid>
              <a:tr h="399499">
                <a:tc gridSpan="4">
                  <a:txBody>
                    <a:bodyPr/>
                    <a:lstStyle/>
                    <a:p>
                      <a:pPr algn="ctr"/>
                      <a:r>
                        <a:rPr lang="en-US" sz="2000" dirty="0" smtClean="0">
                          <a:solidFill>
                            <a:schemeClr val="tx2"/>
                          </a:solidFill>
                          <a:latin typeface="+mj-lt"/>
                        </a:rPr>
                        <a:t>Brief</a:t>
                      </a:r>
                      <a:r>
                        <a:rPr lang="en-US" sz="2000" baseline="0" dirty="0" smtClean="0">
                          <a:solidFill>
                            <a:schemeClr val="tx2"/>
                          </a:solidFill>
                          <a:latin typeface="+mj-lt"/>
                        </a:rPr>
                        <a:t> Introduction to OmniRAN P802.1CF</a:t>
                      </a:r>
                      <a:endParaRPr lang="en-US" sz="2000" dirty="0">
                        <a:solidFill>
                          <a:schemeClr val="tx2"/>
                        </a:solidFill>
                        <a:latin typeface="+mj-lt"/>
                      </a:endParaRPr>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 2013-12-19</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r>
                        <a:rPr lang="en-US" sz="1400" dirty="0" smtClean="0"/>
                        <a:t>Max Riegel</a:t>
                      </a:r>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NSN</a:t>
                      </a:r>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+49 173 293 8240</a:t>
                      </a:r>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maximilian.riegel@nsn.com</a:t>
                      </a:r>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does not represent the agreed view</a:t>
                      </a:r>
                      <a:r>
                        <a:rPr lang="en-US" sz="1000" i="0" kern="1200" baseline="0" dirty="0" smtClean="0">
                          <a:solidFill>
                            <a:schemeClr val="tx1"/>
                          </a:solidFill>
                          <a:latin typeface="+mn-lt"/>
                          <a:ea typeface="+mn-ea"/>
                          <a:cs typeface="+mn-cs"/>
                        </a:rPr>
                        <a:t> of the OmniRAN EC SG</a:t>
                      </a:r>
                      <a:r>
                        <a:rPr lang="en-US" sz="1000" i="0" kern="1200" dirty="0" smtClean="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2"/>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3"/>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4"/>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3886200"/>
            <a:ext cx="8077200" cy="2362200"/>
          </a:xfrm>
          <a:prstGeom prst="rect">
            <a:avLst/>
          </a:prstGeom>
          <a:noFill/>
        </p:spPr>
        <p:txBody>
          <a:bodyPr wrap="square" lIns="36000" tIns="36000" rIns="36000" bIns="36000" rtlCol="0">
            <a:normAutofit/>
          </a:bodyPr>
          <a:lstStyle/>
          <a:p>
            <a:pPr algn="ctr"/>
            <a:r>
              <a:rPr lang="en-US" sz="2000" dirty="0" smtClean="0">
                <a:latin typeface="+mn-lt"/>
              </a:rPr>
              <a:t>Abstract</a:t>
            </a:r>
            <a:endParaRPr lang="en-US" sz="1600" dirty="0" smtClean="0">
              <a:latin typeface="+mn-lt"/>
            </a:endParaRPr>
          </a:p>
          <a:p>
            <a:pPr>
              <a:spcBef>
                <a:spcPts val="600"/>
              </a:spcBef>
            </a:pPr>
            <a:r>
              <a:rPr lang="en-US" sz="1600" dirty="0" smtClean="0">
                <a:latin typeface="+mn-lt"/>
              </a:rPr>
              <a:t>OmniRAN ECSG successfully proposed a P802.1CF PAR on Recommended Practice on Network Reference Model and Functional Description of IEEE 802 Access Network.</a:t>
            </a:r>
          </a:p>
          <a:p>
            <a:pPr>
              <a:spcBef>
                <a:spcPts val="600"/>
              </a:spcBef>
            </a:pPr>
            <a:r>
              <a:rPr lang="en-US" sz="1600" dirty="0" smtClean="0">
                <a:latin typeface="+mn-lt"/>
              </a:rPr>
              <a:t>This slide set provides a brief introduction into the rationales and thoughts leading to the PAR proposal and also outlines the intended content of the 802.1CF specification.</a:t>
            </a:r>
          </a:p>
          <a:p>
            <a:pPr>
              <a:spcBef>
                <a:spcPts val="600"/>
              </a:spcBef>
            </a:pPr>
            <a:endParaRPr lang="en-US" sz="1600" dirty="0" smtClean="0">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23999"/>
            <a:ext cx="7772400" cy="1476451"/>
          </a:xfrm>
        </p:spPr>
        <p:txBody>
          <a:bodyPr/>
          <a:lstStyle/>
          <a:p>
            <a:r>
              <a:rPr lang="en-US" sz="3600" dirty="0" smtClean="0"/>
              <a:t> Brief Introduction to </a:t>
            </a:r>
            <a:br>
              <a:rPr lang="en-US" sz="3600" dirty="0" smtClean="0"/>
            </a:br>
            <a:r>
              <a:rPr lang="en-US" sz="3600" dirty="0" smtClean="0"/>
              <a:t>OmniRAN P802.1CF</a:t>
            </a:r>
            <a:endParaRPr lang="en-US" sz="3600" dirty="0"/>
          </a:p>
        </p:txBody>
      </p:sp>
      <p:sp>
        <p:nvSpPr>
          <p:cNvPr id="3" name="Subtitle 2"/>
          <p:cNvSpPr>
            <a:spLocks noGrp="1"/>
          </p:cNvSpPr>
          <p:nvPr>
            <p:ph type="subTitle" idx="1"/>
          </p:nvPr>
        </p:nvSpPr>
        <p:spPr/>
        <p:txBody>
          <a:bodyPr/>
          <a:lstStyle/>
          <a:p>
            <a:r>
              <a:rPr lang="en-US" dirty="0" smtClean="0"/>
              <a:t>Max Riegel</a:t>
            </a:r>
          </a:p>
          <a:p>
            <a:r>
              <a:rPr lang="en-US" dirty="0" smtClean="0"/>
              <a:t>2013-12-19</a:t>
            </a:r>
          </a:p>
          <a:p>
            <a:r>
              <a:rPr lang="en-US" dirty="0" smtClean="0"/>
              <a:t>(NSN)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There is Evidence to consider Commonalities of IEEE 802 Access Networks</a:t>
            </a:r>
            <a:endParaRPr lang="en-US" dirty="0"/>
          </a:p>
        </p:txBody>
      </p:sp>
      <p:sp>
        <p:nvSpPr>
          <p:cNvPr id="3" name="Content Placeholder 2"/>
          <p:cNvSpPr>
            <a:spLocks noGrp="1"/>
          </p:cNvSpPr>
          <p:nvPr>
            <p:ph idx="1"/>
          </p:nvPr>
        </p:nvSpPr>
        <p:spPr>
          <a:xfrm>
            <a:off x="457200" y="1539000"/>
            <a:ext cx="8229600" cy="5085000"/>
          </a:xfrm>
        </p:spPr>
        <p:txBody>
          <a:bodyPr>
            <a:normAutofit fontScale="70000" lnSpcReduction="20000"/>
          </a:bodyPr>
          <a:lstStyle/>
          <a:p>
            <a:r>
              <a:rPr lang="en-US" dirty="0" smtClean="0"/>
              <a:t>More (huge) networks are coming</a:t>
            </a:r>
            <a:br>
              <a:rPr lang="en-US" dirty="0" smtClean="0"/>
            </a:br>
            <a:r>
              <a:rPr lang="en-US" dirty="0" smtClean="0"/>
              <a:t>up by everything gets connected</a:t>
            </a:r>
          </a:p>
          <a:p>
            <a:pPr lvl="1"/>
            <a:r>
              <a:rPr lang="en-US" sz="2600" dirty="0" smtClean="0"/>
              <a:t>e.g. </a:t>
            </a:r>
            <a:r>
              <a:rPr lang="en-US" sz="2600" dirty="0" err="1" smtClean="0"/>
              <a:t>SmartGrid</a:t>
            </a:r>
            <a:r>
              <a:rPr lang="en-US" sz="2600" dirty="0" smtClean="0"/>
              <a:t>, ITS, </a:t>
            </a:r>
            <a:r>
              <a:rPr lang="en-US" sz="2600" dirty="0" err="1" smtClean="0"/>
              <a:t>IoT</a:t>
            </a:r>
            <a:r>
              <a:rPr lang="en-US" sz="2600" dirty="0" smtClean="0"/>
              <a:t>, …</a:t>
            </a:r>
          </a:p>
          <a:p>
            <a:r>
              <a:rPr lang="en-US" dirty="0" smtClean="0"/>
              <a:t>New markets for </a:t>
            </a:r>
            <a:br>
              <a:rPr lang="en-US" dirty="0" smtClean="0"/>
            </a:br>
            <a:r>
              <a:rPr lang="en-US" dirty="0" smtClean="0"/>
              <a:t>IEEE 802 access technologies</a:t>
            </a:r>
          </a:p>
          <a:p>
            <a:pPr lvl="1"/>
            <a:r>
              <a:rPr lang="en-US" sz="2600" dirty="0" smtClean="0"/>
              <a:t>e.g. factory automation, in-car communication, home automation, …</a:t>
            </a:r>
          </a:p>
          <a:p>
            <a:r>
              <a:rPr lang="en-US" dirty="0" smtClean="0"/>
              <a:t>IEEE 802 access is becoming more heterogeneous</a:t>
            </a:r>
          </a:p>
          <a:p>
            <a:pPr lvl="1"/>
            <a:r>
              <a:rPr lang="en-US" dirty="0" smtClean="0"/>
              <a:t>multiple network interfaces</a:t>
            </a:r>
          </a:p>
          <a:p>
            <a:pPr lvl="2"/>
            <a:r>
              <a:rPr lang="en-US" sz="2300" dirty="0" smtClean="0"/>
              <a:t>e.g. IEEE 802.3, IEEE 802.11, IEEE 802.15… </a:t>
            </a:r>
          </a:p>
          <a:p>
            <a:pPr lvl="1"/>
            <a:r>
              <a:rPr lang="en-US" dirty="0" smtClean="0"/>
              <a:t>multiple access network topologies</a:t>
            </a:r>
          </a:p>
          <a:p>
            <a:pPr lvl="2"/>
            <a:r>
              <a:rPr lang="en-US" sz="2300" dirty="0" smtClean="0"/>
              <a:t>e.g. IEEE802.11 in residential, corporate and public</a:t>
            </a:r>
          </a:p>
          <a:p>
            <a:pPr lvl="2"/>
            <a:endParaRPr lang="en-US" sz="2300" dirty="0" smtClean="0"/>
          </a:p>
          <a:p>
            <a:pPr lvl="4"/>
            <a:endParaRPr lang="en-US" dirty="0" smtClean="0"/>
          </a:p>
          <a:p>
            <a:pPr lvl="4"/>
            <a:endParaRPr lang="en-US" dirty="0" smtClean="0"/>
          </a:p>
          <a:p>
            <a:pPr lvl="1"/>
            <a:r>
              <a:rPr lang="en-US" dirty="0" smtClean="0"/>
              <a:t>multiple network subscriptions</a:t>
            </a:r>
          </a:p>
          <a:p>
            <a:pPr lvl="2"/>
            <a:r>
              <a:rPr lang="en-US" sz="2300" dirty="0" smtClean="0"/>
              <a:t>e.g. multiple subscriptions for same interface</a:t>
            </a:r>
          </a:p>
          <a:p>
            <a:r>
              <a:rPr lang="en-US" dirty="0" smtClean="0"/>
              <a:t>New emerging techniques, like SDN and virtualization</a:t>
            </a:r>
          </a:p>
          <a:p>
            <a:pPr lvl="2"/>
            <a:endParaRPr lang="en-US" dirty="0" smtClean="0"/>
          </a:p>
          <a:p>
            <a:endParaRPr lang="en-US" dirty="0"/>
          </a:p>
        </p:txBody>
      </p:sp>
      <p:pic>
        <p:nvPicPr>
          <p:cNvPr id="5" name="Picture 4" descr="olwi2-publicWiFi.png"/>
          <p:cNvPicPr>
            <a:picLocks noChangeAspect="1"/>
          </p:cNvPicPr>
          <p:nvPr/>
        </p:nvPicPr>
        <p:blipFill>
          <a:blip r:embed="rId2"/>
          <a:stretch>
            <a:fillRect/>
          </a:stretch>
        </p:blipFill>
        <p:spPr>
          <a:xfrm>
            <a:off x="5562000" y="5094000"/>
            <a:ext cx="2598752" cy="630000"/>
          </a:xfrm>
          <a:prstGeom prst="rect">
            <a:avLst/>
          </a:prstGeom>
        </p:spPr>
      </p:pic>
      <p:pic>
        <p:nvPicPr>
          <p:cNvPr id="6" name="Picture 5" descr="olwi2-residentialWiFi.png"/>
          <p:cNvPicPr>
            <a:picLocks noChangeAspect="1"/>
          </p:cNvPicPr>
          <p:nvPr/>
        </p:nvPicPr>
        <p:blipFill>
          <a:blip r:embed="rId3"/>
          <a:stretch>
            <a:fillRect/>
          </a:stretch>
        </p:blipFill>
        <p:spPr>
          <a:xfrm>
            <a:off x="1287000" y="4824000"/>
            <a:ext cx="2561353" cy="585000"/>
          </a:xfrm>
          <a:prstGeom prst="rect">
            <a:avLst/>
          </a:prstGeom>
        </p:spPr>
      </p:pic>
      <p:pic>
        <p:nvPicPr>
          <p:cNvPr id="4" name="Picture 3" descr="olwi2-corporateWiFi.png"/>
          <p:cNvPicPr>
            <a:picLocks noChangeAspect="1"/>
          </p:cNvPicPr>
          <p:nvPr/>
        </p:nvPicPr>
        <p:blipFill>
          <a:blip r:embed="rId4"/>
          <a:stretch>
            <a:fillRect/>
          </a:stretch>
        </p:blipFill>
        <p:spPr>
          <a:xfrm>
            <a:off x="3807000" y="4689000"/>
            <a:ext cx="2502000" cy="580062"/>
          </a:xfrm>
          <a:prstGeom prst="rect">
            <a:avLst/>
          </a:prstGeom>
        </p:spPr>
      </p:pic>
      <p:pic>
        <p:nvPicPr>
          <p:cNvPr id="72" name="Picture 71" descr="omniran-iot.png"/>
          <p:cNvPicPr>
            <a:picLocks noChangeAspect="1"/>
          </p:cNvPicPr>
          <p:nvPr/>
        </p:nvPicPr>
        <p:blipFill>
          <a:blip r:embed="rId5"/>
          <a:stretch>
            <a:fillRect/>
          </a:stretch>
        </p:blipFill>
        <p:spPr>
          <a:xfrm>
            <a:off x="5112000" y="1392970"/>
            <a:ext cx="3690000" cy="1633278"/>
          </a:xfrm>
          <a:prstGeom prst="rect">
            <a:avLst/>
          </a:prstGeom>
        </p:spPr>
      </p:pic>
      <p:pic>
        <p:nvPicPr>
          <p:cNvPr id="75" name="Picture 74" descr="omniran-multiradio.png"/>
          <p:cNvPicPr>
            <a:picLocks noChangeAspect="1"/>
          </p:cNvPicPr>
          <p:nvPr/>
        </p:nvPicPr>
        <p:blipFill>
          <a:blip r:embed="rId6"/>
          <a:stretch>
            <a:fillRect/>
          </a:stretch>
        </p:blipFill>
        <p:spPr>
          <a:xfrm>
            <a:off x="6957000" y="3457653"/>
            <a:ext cx="1650096" cy="1397574"/>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97000" y="274638"/>
            <a:ext cx="8685000" cy="1143000"/>
          </a:xfrm>
        </p:spPr>
        <p:txBody>
          <a:bodyPr/>
          <a:lstStyle/>
          <a:p>
            <a:r>
              <a:rPr lang="en-US" dirty="0" smtClean="0"/>
              <a:t>Gap Analysis to define the standardization needs for a common IEEE 802 access network</a:t>
            </a:r>
            <a:endParaRPr lang="en-US" dirty="0"/>
          </a:p>
        </p:txBody>
      </p:sp>
      <p:sp>
        <p:nvSpPr>
          <p:cNvPr id="5" name="Content Placeholder 4"/>
          <p:cNvSpPr>
            <a:spLocks noGrp="1"/>
          </p:cNvSpPr>
          <p:nvPr>
            <p:ph idx="1"/>
          </p:nvPr>
        </p:nvSpPr>
        <p:spPr>
          <a:xfrm>
            <a:off x="457200" y="1449000"/>
            <a:ext cx="8229600" cy="5175000"/>
          </a:xfrm>
        </p:spPr>
        <p:txBody>
          <a:bodyPr>
            <a:normAutofit fontScale="55000" lnSpcReduction="20000"/>
          </a:bodyPr>
          <a:lstStyle/>
          <a:p>
            <a:r>
              <a:rPr lang="en-US" dirty="0"/>
              <a:t>Defining a simplistic network reference model, </a:t>
            </a:r>
            <a:br>
              <a:rPr lang="en-US" dirty="0"/>
            </a:br>
            <a:r>
              <a:rPr lang="en-US" dirty="0"/>
              <a:t/>
            </a:r>
            <a:br>
              <a:rPr lang="en-US" dirty="0"/>
            </a:br>
            <a:r>
              <a:rPr lang="en-US" dirty="0"/>
              <a:t/>
            </a:r>
            <a:br>
              <a:rPr lang="en-US" dirty="0"/>
            </a:br>
            <a:endParaRPr lang="en-US" dirty="0"/>
          </a:p>
          <a:p>
            <a:pPr>
              <a:buNone/>
            </a:pPr>
            <a:r>
              <a:rPr lang="en-US" dirty="0"/>
              <a:t/>
            </a:r>
            <a:br>
              <a:rPr lang="en-US" dirty="0"/>
            </a:br>
            <a:r>
              <a:rPr lang="en-US" dirty="0"/>
              <a:t/>
            </a:r>
            <a:br>
              <a:rPr lang="en-US" dirty="0"/>
            </a:br>
            <a:r>
              <a:rPr lang="en-US" dirty="0"/>
              <a:t>a couple of use cases were investigated:</a:t>
            </a:r>
            <a:endParaRPr lang="en-US" dirty="0" smtClean="0"/>
          </a:p>
          <a:p>
            <a:pPr lvl="1"/>
            <a:r>
              <a:rPr lang="en-US" dirty="0" smtClean="0"/>
              <a:t>3GPP Trusted WLAN Access to EPC </a:t>
            </a:r>
          </a:p>
          <a:p>
            <a:pPr lvl="2"/>
            <a:r>
              <a:rPr lang="en-US" dirty="0"/>
              <a:t>TS 23.402 V11.6.0 (2013-03)</a:t>
            </a:r>
          </a:p>
          <a:p>
            <a:pPr lvl="1"/>
            <a:r>
              <a:rPr lang="en-US" dirty="0" err="1" smtClean="0"/>
              <a:t>ZigBee</a:t>
            </a:r>
            <a:r>
              <a:rPr lang="en-US" dirty="0" smtClean="0"/>
              <a:t> SEP2 Smart Grid Use Case </a:t>
            </a:r>
          </a:p>
          <a:p>
            <a:pPr lvl="2"/>
            <a:r>
              <a:rPr lang="hu-HU" dirty="0"/>
              <a:t>ZigBee docs-09-5449-33-0zse</a:t>
            </a:r>
            <a:endParaRPr lang="en-US" dirty="0" smtClean="0"/>
          </a:p>
          <a:p>
            <a:pPr lvl="1"/>
            <a:r>
              <a:rPr lang="en-US" dirty="0" smtClean="0"/>
              <a:t>SDN-based OmniRAN Use Case</a:t>
            </a:r>
          </a:p>
          <a:p>
            <a:r>
              <a:rPr lang="en-US" dirty="0"/>
              <a:t>Initial investigations show missing functionalities in some IEEE 802 specifications regards the investigated use cases.</a:t>
            </a:r>
          </a:p>
          <a:p>
            <a:pPr lvl="1"/>
            <a:r>
              <a:rPr lang="en-US" dirty="0"/>
              <a:t>Sharing of findings in progress with the related working group and investigations will continue directly together with working groups.</a:t>
            </a:r>
          </a:p>
          <a:p>
            <a:r>
              <a:rPr lang="en-US" dirty="0"/>
              <a:t>Main issue was, that it was less than obvious how the pieces of IEEE 802 are fitting together</a:t>
            </a:r>
          </a:p>
          <a:p>
            <a:pPr lvl="1"/>
            <a:r>
              <a:rPr lang="en-US" dirty="0"/>
              <a:t>There is need for better documentation how IEEE 802 protocols work together to create access networks for particular deployments</a:t>
            </a:r>
          </a:p>
          <a:p>
            <a:pPr lvl="1"/>
            <a:r>
              <a:rPr lang="en-US" dirty="0" smtClean="0"/>
              <a:t>There is no consistent way how IEEE 802 handles the IEEE 802 information elements going over IP protocols (external control interfaces)</a:t>
            </a:r>
          </a:p>
        </p:txBody>
      </p:sp>
      <p:grpSp>
        <p:nvGrpSpPr>
          <p:cNvPr id="2" name="Group 1"/>
          <p:cNvGrpSpPr/>
          <p:nvPr/>
        </p:nvGrpSpPr>
        <p:grpSpPr>
          <a:xfrm>
            <a:off x="909600" y="1733350"/>
            <a:ext cx="5597400" cy="999536"/>
            <a:chOff x="909600" y="1494000"/>
            <a:chExt cx="5867400" cy="1047750"/>
          </a:xfrm>
        </p:grpSpPr>
        <p:grpSp>
          <p:nvGrpSpPr>
            <p:cNvPr id="6" name="Group 123"/>
            <p:cNvGrpSpPr/>
            <p:nvPr/>
          </p:nvGrpSpPr>
          <p:grpSpPr>
            <a:xfrm>
              <a:off x="2652675" y="1551150"/>
              <a:ext cx="1000125" cy="990600"/>
              <a:chOff x="7315200" y="3886200"/>
              <a:chExt cx="1000125" cy="990600"/>
            </a:xfrm>
          </p:grpSpPr>
          <p:sp>
            <p:nvSpPr>
              <p:cNvPr id="7"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8" name="Group 158"/>
              <p:cNvGrpSpPr>
                <a:grpSpLocks noChangeAspect="1"/>
              </p:cNvGrpSpPr>
              <p:nvPr/>
            </p:nvGrpSpPr>
            <p:grpSpPr bwMode="auto">
              <a:xfrm flipH="1">
                <a:off x="7696199" y="4259473"/>
                <a:ext cx="411161" cy="494972"/>
                <a:chOff x="5" y="2480"/>
                <a:chExt cx="237" cy="430"/>
              </a:xfrm>
            </p:grpSpPr>
            <p:grpSp>
              <p:nvGrpSpPr>
                <p:cNvPr id="10" name="Group 159"/>
                <p:cNvGrpSpPr>
                  <a:grpSpLocks noChangeAspect="1"/>
                </p:cNvGrpSpPr>
                <p:nvPr/>
              </p:nvGrpSpPr>
              <p:grpSpPr bwMode="auto">
                <a:xfrm>
                  <a:off x="5" y="2521"/>
                  <a:ext cx="145" cy="389"/>
                  <a:chOff x="5" y="2521"/>
                  <a:chExt cx="145" cy="389"/>
                </a:xfrm>
              </p:grpSpPr>
              <p:grpSp>
                <p:nvGrpSpPr>
                  <p:cNvPr id="14" name="Group 160"/>
                  <p:cNvGrpSpPr>
                    <a:grpSpLocks noChangeAspect="1"/>
                  </p:cNvGrpSpPr>
                  <p:nvPr/>
                </p:nvGrpSpPr>
                <p:grpSpPr bwMode="auto">
                  <a:xfrm>
                    <a:off x="7" y="2654"/>
                    <a:ext cx="143" cy="256"/>
                    <a:chOff x="7" y="2654"/>
                    <a:chExt cx="143" cy="256"/>
                  </a:xfrm>
                </p:grpSpPr>
                <p:grpSp>
                  <p:nvGrpSpPr>
                    <p:cNvPr id="22" name="Group 161"/>
                    <p:cNvGrpSpPr>
                      <a:grpSpLocks noChangeAspect="1"/>
                    </p:cNvGrpSpPr>
                    <p:nvPr/>
                  </p:nvGrpSpPr>
                  <p:grpSpPr bwMode="auto">
                    <a:xfrm>
                      <a:off x="7" y="2661"/>
                      <a:ext cx="93" cy="247"/>
                      <a:chOff x="7" y="2661"/>
                      <a:chExt cx="93" cy="247"/>
                    </a:xfrm>
                  </p:grpSpPr>
                  <p:sp>
                    <p:nvSpPr>
                      <p:cNvPr id="30"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1"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2"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4"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5"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23"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4"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5"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6"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7"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8"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9"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5" name="Group 176"/>
                  <p:cNvGrpSpPr>
                    <a:grpSpLocks noChangeAspect="1"/>
                  </p:cNvGrpSpPr>
                  <p:nvPr/>
                </p:nvGrpSpPr>
                <p:grpSpPr bwMode="auto">
                  <a:xfrm>
                    <a:off x="5" y="2533"/>
                    <a:ext cx="141" cy="374"/>
                    <a:chOff x="5" y="2533"/>
                    <a:chExt cx="141" cy="374"/>
                  </a:xfrm>
                </p:grpSpPr>
                <p:sp>
                  <p:nvSpPr>
                    <p:cNvPr id="17"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8"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0"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1"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6"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1"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2"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3"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9"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37" name="Group 122"/>
            <p:cNvGrpSpPr/>
            <p:nvPr/>
          </p:nvGrpSpPr>
          <p:grpSpPr>
            <a:xfrm>
              <a:off x="4414800" y="1551150"/>
              <a:ext cx="990600" cy="990600"/>
              <a:chOff x="7315200" y="2819400"/>
              <a:chExt cx="990600" cy="990600"/>
            </a:xfrm>
          </p:grpSpPr>
          <p:sp>
            <p:nvSpPr>
              <p:cNvPr id="38"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39"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Ctrl</a:t>
                </a:r>
                <a:endParaRPr lang="en-US" sz="1600" b="1" dirty="0">
                  <a:latin typeface="Arial" pitchFamily="34" charset="0"/>
                  <a:cs typeface="Arial" pitchFamily="34" charset="0"/>
                </a:endParaRPr>
              </a:p>
            </p:txBody>
          </p:sp>
          <p:grpSp>
            <p:nvGrpSpPr>
              <p:cNvPr id="41" name="Group 107"/>
              <p:cNvGrpSpPr/>
              <p:nvPr/>
            </p:nvGrpSpPr>
            <p:grpSpPr>
              <a:xfrm>
                <a:off x="7520910" y="3095706"/>
                <a:ext cx="532437" cy="381000"/>
                <a:chOff x="7481888" y="3079208"/>
                <a:chExt cx="595312" cy="425992"/>
              </a:xfrm>
            </p:grpSpPr>
            <p:sp>
              <p:nvSpPr>
                <p:cNvPr id="42"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43"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44" name="Group 122"/>
                <p:cNvGrpSpPr>
                  <a:grpSpLocks/>
                </p:cNvGrpSpPr>
                <p:nvPr/>
              </p:nvGrpSpPr>
              <p:grpSpPr bwMode="auto">
                <a:xfrm>
                  <a:off x="7848751" y="3079208"/>
                  <a:ext cx="228449" cy="389708"/>
                  <a:chOff x="4120" y="2308"/>
                  <a:chExt cx="305" cy="415"/>
                </a:xfrm>
              </p:grpSpPr>
              <p:sp>
                <p:nvSpPr>
                  <p:cNvPr id="45"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46"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47"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48" name="Group 126"/>
                  <p:cNvGrpSpPr>
                    <a:grpSpLocks/>
                  </p:cNvGrpSpPr>
                  <p:nvPr/>
                </p:nvGrpSpPr>
                <p:grpSpPr bwMode="auto">
                  <a:xfrm flipH="1">
                    <a:off x="4164" y="2500"/>
                    <a:ext cx="152" cy="109"/>
                    <a:chOff x="3216" y="2784"/>
                    <a:chExt cx="192" cy="144"/>
                  </a:xfrm>
                </p:grpSpPr>
                <p:sp>
                  <p:nvSpPr>
                    <p:cNvPr id="52"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53"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54"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55"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49"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50"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51"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56" name="Group 582"/>
            <p:cNvGrpSpPr/>
            <p:nvPr/>
          </p:nvGrpSpPr>
          <p:grpSpPr>
            <a:xfrm>
              <a:off x="5786400" y="1551150"/>
              <a:ext cx="990600" cy="990600"/>
              <a:chOff x="5257800" y="1733550"/>
              <a:chExt cx="990600" cy="990600"/>
            </a:xfrm>
          </p:grpSpPr>
          <p:sp>
            <p:nvSpPr>
              <p:cNvPr id="57" name="Rounded Rectangle 56"/>
              <p:cNvSpPr/>
              <p:nvPr/>
            </p:nvSpPr>
            <p:spPr bwMode="auto">
              <a:xfrm>
                <a:off x="5257800" y="173355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58" name="Group 61"/>
              <p:cNvGrpSpPr/>
              <p:nvPr/>
            </p:nvGrpSpPr>
            <p:grpSpPr>
              <a:xfrm>
                <a:off x="5410201" y="1816606"/>
                <a:ext cx="609600" cy="450344"/>
                <a:chOff x="6324600" y="1828800"/>
                <a:chExt cx="917575" cy="677862"/>
              </a:xfrm>
            </p:grpSpPr>
            <p:grpSp>
              <p:nvGrpSpPr>
                <p:cNvPr id="61" name="Group 10"/>
                <p:cNvGrpSpPr>
                  <a:grpSpLocks/>
                </p:cNvGrpSpPr>
                <p:nvPr/>
              </p:nvGrpSpPr>
              <p:grpSpPr bwMode="auto">
                <a:xfrm>
                  <a:off x="6972300" y="1828800"/>
                  <a:ext cx="269875" cy="460375"/>
                  <a:chOff x="4120" y="2308"/>
                  <a:chExt cx="305" cy="415"/>
                </a:xfrm>
              </p:grpSpPr>
              <p:sp>
                <p:nvSpPr>
                  <p:cNvPr id="98"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99"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100"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01" name="Group 14"/>
                  <p:cNvGrpSpPr>
                    <a:grpSpLocks/>
                  </p:cNvGrpSpPr>
                  <p:nvPr/>
                </p:nvGrpSpPr>
                <p:grpSpPr bwMode="auto">
                  <a:xfrm flipH="1">
                    <a:off x="4164" y="2500"/>
                    <a:ext cx="152" cy="109"/>
                    <a:chOff x="3216" y="2784"/>
                    <a:chExt cx="192" cy="144"/>
                  </a:xfrm>
                </p:grpSpPr>
                <p:sp>
                  <p:nvSpPr>
                    <p:cNvPr id="105"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106"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107"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108"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102"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103"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104"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62" name="Group 22"/>
                <p:cNvGrpSpPr>
                  <a:grpSpLocks/>
                </p:cNvGrpSpPr>
                <p:nvPr/>
              </p:nvGrpSpPr>
              <p:grpSpPr bwMode="auto">
                <a:xfrm>
                  <a:off x="6756400" y="1901825"/>
                  <a:ext cx="269875" cy="460375"/>
                  <a:chOff x="4120" y="2308"/>
                  <a:chExt cx="305" cy="415"/>
                </a:xfrm>
              </p:grpSpPr>
              <p:sp>
                <p:nvSpPr>
                  <p:cNvPr id="87"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88"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89"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90" name="Group 26"/>
                  <p:cNvGrpSpPr>
                    <a:grpSpLocks/>
                  </p:cNvGrpSpPr>
                  <p:nvPr/>
                </p:nvGrpSpPr>
                <p:grpSpPr bwMode="auto">
                  <a:xfrm flipH="1">
                    <a:off x="4164" y="2500"/>
                    <a:ext cx="152" cy="109"/>
                    <a:chOff x="3216" y="2784"/>
                    <a:chExt cx="192" cy="144"/>
                  </a:xfrm>
                </p:grpSpPr>
                <p:sp>
                  <p:nvSpPr>
                    <p:cNvPr id="94"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95"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96"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97"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91"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92"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93"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63" name="Group 34"/>
                <p:cNvGrpSpPr>
                  <a:grpSpLocks/>
                </p:cNvGrpSpPr>
                <p:nvPr/>
              </p:nvGrpSpPr>
              <p:grpSpPr bwMode="auto">
                <a:xfrm>
                  <a:off x="6540500" y="1973262"/>
                  <a:ext cx="269875" cy="460375"/>
                  <a:chOff x="4120" y="2308"/>
                  <a:chExt cx="305" cy="415"/>
                </a:xfrm>
              </p:grpSpPr>
              <p:sp>
                <p:nvSpPr>
                  <p:cNvPr id="76"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77"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78"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79" name="Group 38"/>
                  <p:cNvGrpSpPr>
                    <a:grpSpLocks/>
                  </p:cNvGrpSpPr>
                  <p:nvPr/>
                </p:nvGrpSpPr>
                <p:grpSpPr bwMode="auto">
                  <a:xfrm flipH="1">
                    <a:off x="4164" y="2500"/>
                    <a:ext cx="152" cy="109"/>
                    <a:chOff x="3216" y="2784"/>
                    <a:chExt cx="192" cy="144"/>
                  </a:xfrm>
                </p:grpSpPr>
                <p:sp>
                  <p:nvSpPr>
                    <p:cNvPr id="83"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84"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85"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86"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80"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81"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82"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64" name="Group 618"/>
                <p:cNvGrpSpPr>
                  <a:grpSpLocks/>
                </p:cNvGrpSpPr>
                <p:nvPr/>
              </p:nvGrpSpPr>
              <p:grpSpPr bwMode="auto">
                <a:xfrm>
                  <a:off x="6324600" y="2046287"/>
                  <a:ext cx="269875" cy="460375"/>
                  <a:chOff x="4120" y="2308"/>
                  <a:chExt cx="305" cy="415"/>
                </a:xfrm>
              </p:grpSpPr>
              <p:sp>
                <p:nvSpPr>
                  <p:cNvPr id="65"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66"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67"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68" name="Group 622"/>
                  <p:cNvGrpSpPr>
                    <a:grpSpLocks/>
                  </p:cNvGrpSpPr>
                  <p:nvPr/>
                </p:nvGrpSpPr>
                <p:grpSpPr bwMode="auto">
                  <a:xfrm flipH="1">
                    <a:off x="4164" y="2500"/>
                    <a:ext cx="152" cy="109"/>
                    <a:chOff x="3216" y="2784"/>
                    <a:chExt cx="192" cy="144"/>
                  </a:xfrm>
                </p:grpSpPr>
                <p:sp>
                  <p:nvSpPr>
                    <p:cNvPr id="72"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73"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74"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75"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69"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70"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71"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59" name="Object 15">
                <a:hlinkClick r:id="" action="ppaction://ole?verb=0"/>
              </p:cNvPr>
              <p:cNvGraphicFramePr>
                <a:graphicFrameLocks/>
              </p:cNvGraphicFramePr>
              <p:nvPr/>
            </p:nvGraphicFramePr>
            <p:xfrm>
              <a:off x="5341951" y="2253186"/>
              <a:ext cx="798445" cy="429931"/>
            </p:xfrm>
            <a:graphic>
              <a:graphicData uri="http://schemas.openxmlformats.org/presentationml/2006/ole">
                <p:oleObj spid="_x0000_s1051" name="Clip" r:id="rId4" imgW="5757415" imgH="3221332" progId="">
                  <p:embed/>
                </p:oleObj>
              </a:graphicData>
            </a:graphic>
          </p:graphicFrame>
          <p:sp>
            <p:nvSpPr>
              <p:cNvPr id="60" name="Text Box 16"/>
              <p:cNvSpPr txBox="1">
                <a:spLocks noChangeArrowheads="1"/>
              </p:cNvSpPr>
              <p:nvPr/>
            </p:nvSpPr>
            <p:spPr bwMode="auto">
              <a:xfrm>
                <a:off x="5428250" y="231539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109" name="Straight Connector 108"/>
            <p:cNvCxnSpPr>
              <a:stCxn id="119" idx="3"/>
              <a:endCxn id="7" idx="1"/>
            </p:cNvCxnSpPr>
            <p:nvPr/>
          </p:nvCxnSpPr>
          <p:spPr bwMode="auto">
            <a:xfrm>
              <a:off x="1900200" y="2102331"/>
              <a:ext cx="752475"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110" name="Group 95"/>
            <p:cNvGrpSpPr/>
            <p:nvPr/>
          </p:nvGrpSpPr>
          <p:grpSpPr>
            <a:xfrm>
              <a:off x="2052600" y="2027400"/>
              <a:ext cx="479618" cy="457200"/>
              <a:chOff x="1524000" y="2209800"/>
              <a:chExt cx="479618" cy="457200"/>
            </a:xfrm>
          </p:grpSpPr>
          <p:sp>
            <p:nvSpPr>
              <p:cNvPr id="111" name="Oval 110"/>
              <p:cNvSpPr/>
              <p:nvPr/>
            </p:nvSpPr>
            <p:spPr bwMode="auto">
              <a:xfrm>
                <a:off x="1676400" y="22098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2" name="TextBox 111"/>
              <p:cNvSpPr txBox="1"/>
              <p:nvPr/>
            </p:nvSpPr>
            <p:spPr>
              <a:xfrm>
                <a:off x="1524000" y="22976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grpSp>
        <p:cxnSp>
          <p:nvCxnSpPr>
            <p:cNvPr id="113" name="Straight Connector 112"/>
            <p:cNvCxnSpPr>
              <a:stCxn id="7" idx="3"/>
              <a:endCxn id="38" idx="1"/>
            </p:cNvCxnSpPr>
            <p:nvPr/>
          </p:nvCxnSpPr>
          <p:spPr bwMode="auto">
            <a:xfrm>
              <a:off x="3652800" y="204645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114" name="Group 40"/>
            <p:cNvGrpSpPr/>
            <p:nvPr/>
          </p:nvGrpSpPr>
          <p:grpSpPr>
            <a:xfrm>
              <a:off x="3805200" y="1974271"/>
              <a:ext cx="479618" cy="461425"/>
              <a:chOff x="3276600" y="2156671"/>
              <a:chExt cx="479618" cy="461425"/>
            </a:xfrm>
          </p:grpSpPr>
          <p:sp>
            <p:nvSpPr>
              <p:cNvPr id="115" name="Oval 114"/>
              <p:cNvSpPr/>
              <p:nvPr/>
            </p:nvSpPr>
            <p:spPr bwMode="auto">
              <a:xfrm>
                <a:off x="3429000" y="2156671"/>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6" name="TextBox 115"/>
              <p:cNvSpPr txBox="1"/>
              <p:nvPr/>
            </p:nvSpPr>
            <p:spPr>
              <a:xfrm>
                <a:off x="3276600" y="224876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cxnSp>
          <p:nvCxnSpPr>
            <p:cNvPr id="117" name="Straight Connector 116"/>
            <p:cNvCxnSpPr>
              <a:stCxn id="38" idx="3"/>
              <a:endCxn id="57" idx="1"/>
            </p:cNvCxnSpPr>
            <p:nvPr/>
          </p:nvCxnSpPr>
          <p:spPr bwMode="auto">
            <a:xfrm>
              <a:off x="5405400" y="204645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118" name="Group 294"/>
            <p:cNvGrpSpPr/>
            <p:nvPr/>
          </p:nvGrpSpPr>
          <p:grpSpPr>
            <a:xfrm>
              <a:off x="909600" y="1551150"/>
              <a:ext cx="990600" cy="990600"/>
              <a:chOff x="381000" y="1962150"/>
              <a:chExt cx="990600" cy="990600"/>
            </a:xfrm>
          </p:grpSpPr>
          <p:sp>
            <p:nvSpPr>
              <p:cNvPr id="119"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120" name="Picture 119" descr="MC900439836.PNG"/>
              <p:cNvPicPr>
                <a:picLocks noChangeAspect="1"/>
              </p:cNvPicPr>
              <p:nvPr/>
            </p:nvPicPr>
            <p:blipFill>
              <a:blip r:embed="rId5"/>
              <a:stretch>
                <a:fillRect/>
              </a:stretch>
            </p:blipFill>
            <p:spPr>
              <a:xfrm>
                <a:off x="609600" y="2286000"/>
                <a:ext cx="533400" cy="533400"/>
              </a:xfrm>
              <a:prstGeom prst="rect">
                <a:avLst/>
              </a:prstGeom>
            </p:spPr>
          </p:pic>
        </p:grpSp>
        <p:grpSp>
          <p:nvGrpSpPr>
            <p:cNvPr id="121" name="Group 4"/>
            <p:cNvGrpSpPr/>
            <p:nvPr/>
          </p:nvGrpSpPr>
          <p:grpSpPr>
            <a:xfrm>
              <a:off x="1900200" y="1494000"/>
              <a:ext cx="2514600" cy="457200"/>
              <a:chOff x="1371600" y="1676400"/>
              <a:chExt cx="2514600" cy="457200"/>
            </a:xfrm>
          </p:grpSpPr>
          <p:sp>
            <p:nvSpPr>
              <p:cNvPr id="122" name="Oval 121"/>
              <p:cNvSpPr/>
              <p:nvPr/>
            </p:nvSpPr>
            <p:spPr bwMode="auto">
              <a:xfrm>
                <a:off x="1666875" y="19812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23" name="TextBox 122"/>
              <p:cNvSpPr txBox="1"/>
              <p:nvPr/>
            </p:nvSpPr>
            <p:spPr>
              <a:xfrm>
                <a:off x="1514475" y="16764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cxnSp>
            <p:nvCxnSpPr>
              <p:cNvPr id="124" name="Straight Connector 123"/>
              <p:cNvCxnSpPr/>
              <p:nvPr/>
            </p:nvCxnSpPr>
            <p:spPr bwMode="auto">
              <a:xfrm>
                <a:off x="1371600" y="2043694"/>
                <a:ext cx="25146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gr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994362"/>
          </a:xfrm>
        </p:spPr>
        <p:txBody>
          <a:bodyPr/>
          <a:lstStyle/>
          <a:p>
            <a:r>
              <a:rPr lang="en-US" sz="3600" dirty="0" smtClean="0"/>
              <a:t>IEEE 802 demands a kind of ‘Stage 2’</a:t>
            </a:r>
            <a:r>
              <a:rPr lang="en-US" sz="3600" dirty="0"/>
              <a:t/>
            </a:r>
            <a:br>
              <a:rPr lang="en-US" sz="3600" dirty="0"/>
            </a:br>
            <a:r>
              <a:rPr lang="en-US" sz="2800" i="1" dirty="0" smtClean="0"/>
              <a:t>Network Specification </a:t>
            </a:r>
            <a:r>
              <a:rPr lang="en-US" sz="2800" i="1" dirty="0"/>
              <a:t>in 3 Stages</a:t>
            </a:r>
            <a:endParaRPr lang="en-US" i="1" dirty="0"/>
          </a:p>
        </p:txBody>
      </p:sp>
      <p:sp>
        <p:nvSpPr>
          <p:cNvPr id="6" name="Content Placeholder 5"/>
          <p:cNvSpPr>
            <a:spLocks noGrp="1"/>
          </p:cNvSpPr>
          <p:nvPr>
            <p:ph idx="1"/>
          </p:nvPr>
        </p:nvSpPr>
        <p:spPr>
          <a:xfrm>
            <a:off x="457200" y="1330190"/>
            <a:ext cx="8229600" cy="5113810"/>
          </a:xfrm>
        </p:spPr>
        <p:txBody>
          <a:bodyPr>
            <a:normAutofit fontScale="62500" lnSpcReduction="20000"/>
          </a:bodyPr>
          <a:lstStyle/>
          <a:p>
            <a:r>
              <a:rPr lang="en-US" dirty="0"/>
              <a:t>For the specification of the Integrated Services Digital Network the ITU-T defined in its Rec. I.130 a sequential 3 stage process,.</a:t>
            </a:r>
          </a:p>
          <a:p>
            <a:r>
              <a:rPr lang="en-US" dirty="0"/>
              <a:t>This process is nowadays commonly used in most telecommunication network standardization </a:t>
            </a:r>
            <a:r>
              <a:rPr lang="en-US" dirty="0" smtClean="0"/>
              <a:t>activities.</a:t>
            </a:r>
          </a:p>
          <a:p>
            <a:endParaRPr lang="en-US" sz="2900" dirty="0" smtClean="0"/>
          </a:p>
          <a:p>
            <a:endParaRPr lang="en-US" sz="2900" dirty="0" smtClean="0"/>
          </a:p>
          <a:p>
            <a:endParaRPr lang="en-US" sz="2900"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A Stage 2 specification provides a mapping of protocols to a functional network model, which facilitates easier evaluation.</a:t>
            </a:r>
          </a:p>
          <a:p>
            <a:pPr>
              <a:buNone/>
            </a:pPr>
            <a:endParaRPr lang="en-US" dirty="0"/>
          </a:p>
        </p:txBody>
      </p:sp>
      <p:sp>
        <p:nvSpPr>
          <p:cNvPr id="8" name="TextBox 7"/>
          <p:cNvSpPr txBox="1"/>
          <p:nvPr/>
        </p:nvSpPr>
        <p:spPr>
          <a:xfrm>
            <a:off x="414292" y="6219000"/>
            <a:ext cx="7783734" cy="461665"/>
          </a:xfrm>
          <a:prstGeom prst="rect">
            <a:avLst/>
          </a:prstGeom>
          <a:noFill/>
        </p:spPr>
        <p:txBody>
          <a:bodyPr wrap="none" rtlCol="0">
            <a:spAutoFit/>
          </a:bodyPr>
          <a:lstStyle/>
          <a:p>
            <a:r>
              <a:rPr lang="en-US" dirty="0">
                <a:latin typeface="+mn-lt"/>
              </a:rPr>
              <a:t>More Information: </a:t>
            </a:r>
            <a:r>
              <a:rPr lang="en-US" dirty="0" smtClean="0">
                <a:latin typeface="+mn-lt"/>
              </a:rPr>
              <a:t> ETSI</a:t>
            </a:r>
            <a:r>
              <a:rPr lang="en-US" dirty="0">
                <a:latin typeface="+mn-lt"/>
              </a:rPr>
              <a:t>: </a:t>
            </a:r>
            <a:r>
              <a:rPr lang="en-US" i="1" dirty="0">
                <a:latin typeface="+mn-lt"/>
              </a:rPr>
              <a:t>Making Better Standards</a:t>
            </a:r>
          </a:p>
          <a:p>
            <a:pPr marL="0" lvl="1"/>
            <a:r>
              <a:rPr lang="en-US" dirty="0">
                <a:latin typeface="+mn-lt"/>
                <a:hlinkClick r:id="rId2"/>
              </a:rPr>
              <a:t>http://docbox.etsi.org/MTS/MTS/10-PromotionalMaterial/MBS-20111118/protocolStandards/stagedApproach.htm</a:t>
            </a:r>
            <a:endParaRPr lang="en-US" dirty="0">
              <a:latin typeface="+mn-lt"/>
            </a:endParaRPr>
          </a:p>
        </p:txBody>
      </p:sp>
      <p:pic>
        <p:nvPicPr>
          <p:cNvPr id="9" name="Picture 8"/>
          <p:cNvPicPr/>
          <p:nvPr/>
        </p:nvPicPr>
        <p:blipFill rotWithShape="1">
          <a:blip r:embed="rId3">
            <a:extLst>
              <a:ext uri="{28A0092B-C50C-407E-A947-70E740481C1C}">
                <a14:useLocalDpi xmlns="" xmlns:a14="http://schemas.microsoft.com/office/drawing/2010/main" val="0"/>
              </a:ext>
            </a:extLst>
          </a:blip>
          <a:srcRect l="1763" t="16585" r="34950" b="15273"/>
          <a:stretch/>
        </p:blipFill>
        <p:spPr bwMode="auto">
          <a:xfrm>
            <a:off x="808029" y="2529000"/>
            <a:ext cx="3420380" cy="3101985"/>
          </a:xfrm>
          <a:prstGeom prst="rect">
            <a:avLst/>
          </a:prstGeom>
          <a:noFill/>
          <a:ln>
            <a:noFill/>
          </a:ln>
        </p:spPr>
      </p:pic>
      <p:sp>
        <p:nvSpPr>
          <p:cNvPr id="12" name="TextBox 11"/>
          <p:cNvSpPr txBox="1"/>
          <p:nvPr/>
        </p:nvSpPr>
        <p:spPr>
          <a:xfrm>
            <a:off x="4351921" y="2664015"/>
            <a:ext cx="4360539" cy="2800767"/>
          </a:xfrm>
          <a:prstGeom prst="rect">
            <a:avLst/>
          </a:prstGeom>
          <a:noFill/>
        </p:spPr>
        <p:txBody>
          <a:bodyPr wrap="none" rtlCol="0">
            <a:spAutoFit/>
          </a:bodyPr>
          <a:lstStyle/>
          <a:p>
            <a:r>
              <a:rPr lang="en-US" sz="2000" dirty="0">
                <a:latin typeface="+mn-lt"/>
              </a:rPr>
              <a:t>‘External’ requirements from the </a:t>
            </a:r>
            <a:br>
              <a:rPr lang="en-US" sz="2000" dirty="0">
                <a:latin typeface="+mn-lt"/>
              </a:rPr>
            </a:br>
            <a:r>
              <a:rPr lang="en-US" sz="2000" dirty="0">
                <a:latin typeface="+mn-lt"/>
              </a:rPr>
              <a:t>service/deployment perspective</a:t>
            </a:r>
          </a:p>
          <a:p>
            <a:r>
              <a:rPr lang="en-US" sz="2800" dirty="0">
                <a:latin typeface="+mn-lt"/>
              </a:rPr>
              <a:t> </a:t>
            </a:r>
          </a:p>
          <a:p>
            <a:r>
              <a:rPr lang="en-US" sz="2000" dirty="0">
                <a:latin typeface="+mn-lt"/>
              </a:rPr>
              <a:t>Develop a logical/functional model </a:t>
            </a:r>
            <a:br>
              <a:rPr lang="en-US" sz="2000" dirty="0">
                <a:latin typeface="+mn-lt"/>
              </a:rPr>
            </a:br>
            <a:r>
              <a:rPr lang="en-US" sz="2000" dirty="0">
                <a:latin typeface="+mn-lt"/>
              </a:rPr>
              <a:t>for evaluation of those requirements;</a:t>
            </a:r>
          </a:p>
          <a:p>
            <a:r>
              <a:rPr lang="en-US" sz="2800" dirty="0">
                <a:latin typeface="+mn-lt"/>
              </a:rPr>
              <a:t> </a:t>
            </a:r>
          </a:p>
          <a:p>
            <a:r>
              <a:rPr lang="en-US" sz="2000" dirty="0">
                <a:latin typeface="+mn-lt"/>
              </a:rPr>
              <a:t>Available IEEE 802 specifications </a:t>
            </a:r>
            <a:br>
              <a:rPr lang="en-US" sz="2000" dirty="0">
                <a:latin typeface="+mn-lt"/>
              </a:rPr>
            </a:br>
            <a:r>
              <a:rPr lang="en-US" sz="2000" dirty="0">
                <a:latin typeface="+mn-lt"/>
              </a:rPr>
              <a:t>of protocols and attributes.</a:t>
            </a:r>
          </a:p>
        </p:txBody>
      </p:sp>
      <p:sp>
        <p:nvSpPr>
          <p:cNvPr id="13" name="Down Arrow 12"/>
          <p:cNvSpPr/>
          <p:nvPr/>
        </p:nvSpPr>
        <p:spPr bwMode="auto">
          <a:xfrm flipV="1">
            <a:off x="5937074" y="4374000"/>
            <a:ext cx="577564" cy="315035"/>
          </a:xfrm>
          <a:prstGeom prst="downArrow">
            <a:avLst>
              <a:gd name="adj1" fmla="val 60926"/>
              <a:gd name="adj2"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 name="Up-Down Arrow 13"/>
          <p:cNvSpPr/>
          <p:nvPr/>
        </p:nvSpPr>
        <p:spPr bwMode="auto">
          <a:xfrm>
            <a:off x="5908598" y="3345995"/>
            <a:ext cx="630070" cy="405045"/>
          </a:xfrm>
          <a:prstGeom prst="upDownArrow">
            <a:avLst>
              <a:gd name="adj1" fmla="val 55983"/>
              <a:gd name="adj2" fmla="val 39374"/>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bg1"/>
                </a:solidFill>
                <a:effectLst/>
                <a:latin typeface="+mn-lt"/>
              </a:rPr>
              <a:t>?</a:t>
            </a:r>
          </a:p>
        </p:txBody>
      </p:sp>
      <p:grpSp>
        <p:nvGrpSpPr>
          <p:cNvPr id="23" name="Group 22"/>
          <p:cNvGrpSpPr/>
          <p:nvPr/>
        </p:nvGrpSpPr>
        <p:grpSpPr>
          <a:xfrm>
            <a:off x="476545" y="3327277"/>
            <a:ext cx="8145905" cy="2934831"/>
            <a:chOff x="476545" y="3327277"/>
            <a:chExt cx="8145905" cy="2934831"/>
          </a:xfrm>
        </p:grpSpPr>
        <p:sp>
          <p:nvSpPr>
            <p:cNvPr id="20" name="Rectangle 19"/>
            <p:cNvSpPr/>
            <p:nvPr/>
          </p:nvSpPr>
          <p:spPr bwMode="auto">
            <a:xfrm>
              <a:off x="1904263" y="3512114"/>
              <a:ext cx="6660740" cy="108012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1" name="Up-Down Arrow 20"/>
            <p:cNvSpPr/>
            <p:nvPr/>
          </p:nvSpPr>
          <p:spPr bwMode="auto">
            <a:xfrm>
              <a:off x="5908598" y="3327277"/>
              <a:ext cx="630070" cy="1440000"/>
            </a:xfrm>
            <a:prstGeom prst="upDownArrow">
              <a:avLst>
                <a:gd name="adj1" fmla="val 60015"/>
                <a:gd name="adj2" fmla="val 29968"/>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bg1"/>
                  </a:solidFill>
                  <a:effectLst/>
                  <a:latin typeface="+mn-lt"/>
                </a:rPr>
                <a:t>?</a:t>
              </a:r>
            </a:p>
          </p:txBody>
        </p:sp>
        <p:sp>
          <p:nvSpPr>
            <p:cNvPr id="22" name="Rectangle 21"/>
            <p:cNvSpPr/>
            <p:nvPr/>
          </p:nvSpPr>
          <p:spPr bwMode="auto">
            <a:xfrm>
              <a:off x="476545" y="5587362"/>
              <a:ext cx="8145905" cy="674746"/>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grpSp>
    </p:spTree>
    <p:extLst>
      <p:ext uri="{BB962C8B-B14F-4D97-AF65-F5344CB8AC3E}">
        <p14:creationId xmlns="" xmlns:p14="http://schemas.microsoft.com/office/powerpoint/2010/main" val="23578607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994362"/>
          </a:xfrm>
        </p:spPr>
        <p:txBody>
          <a:bodyPr/>
          <a:lstStyle/>
          <a:p>
            <a:r>
              <a:rPr lang="en-US" sz="3600" dirty="0" smtClean="0"/>
              <a:t>IEEE 802 demands a kind of ‘Stage 2’</a:t>
            </a:r>
            <a:r>
              <a:rPr lang="en-US" sz="3600" dirty="0"/>
              <a:t/>
            </a:r>
            <a:br>
              <a:rPr lang="en-US" sz="3600" dirty="0"/>
            </a:br>
            <a:r>
              <a:rPr lang="en-US" sz="2800" i="1" dirty="0"/>
              <a:t>Network </a:t>
            </a:r>
            <a:r>
              <a:rPr lang="en-US" sz="2800" i="1" dirty="0" smtClean="0"/>
              <a:t>Specification </a:t>
            </a:r>
            <a:r>
              <a:rPr lang="en-US" sz="2800" i="1" dirty="0"/>
              <a:t>in 3 Stages</a:t>
            </a:r>
            <a:endParaRPr lang="en-US" i="1" dirty="0"/>
          </a:p>
        </p:txBody>
      </p:sp>
      <p:sp>
        <p:nvSpPr>
          <p:cNvPr id="6" name="Content Placeholder 5"/>
          <p:cNvSpPr>
            <a:spLocks noGrp="1"/>
          </p:cNvSpPr>
          <p:nvPr>
            <p:ph idx="1"/>
          </p:nvPr>
        </p:nvSpPr>
        <p:spPr>
          <a:xfrm>
            <a:off x="457200" y="1330190"/>
            <a:ext cx="8229600" cy="5293810"/>
          </a:xfrm>
        </p:spPr>
        <p:txBody>
          <a:bodyPr>
            <a:normAutofit fontScale="62500" lnSpcReduction="20000"/>
          </a:bodyPr>
          <a:lstStyle/>
          <a:p>
            <a:r>
              <a:rPr lang="en-US" dirty="0"/>
              <a:t>For the specification of the Integrated Services Digital Network the ITU-T defined in its Rec. I.130 a sequential 3 stage process,.</a:t>
            </a:r>
          </a:p>
          <a:p>
            <a:r>
              <a:rPr lang="en-US" dirty="0"/>
              <a:t>This process is nowadays commonly used in most telecommunication network standardization </a:t>
            </a:r>
            <a:r>
              <a:rPr lang="en-US" dirty="0" smtClean="0"/>
              <a:t>activities.</a:t>
            </a:r>
          </a:p>
          <a:p>
            <a:endParaRPr lang="en-US" sz="2900" dirty="0" smtClean="0"/>
          </a:p>
          <a:p>
            <a:endParaRPr lang="en-US" sz="2900" dirty="0" smtClean="0"/>
          </a:p>
          <a:p>
            <a:endParaRPr lang="en-US" sz="2900"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A ‘Stage 2’ specification would provide a mapping of the existing IEEE 802 protocols to a functional network model, which facilitates easier evaluation and better understanding of end-to-end behavior.</a:t>
            </a:r>
          </a:p>
          <a:p>
            <a:endParaRPr lang="en-US" dirty="0" smtClean="0"/>
          </a:p>
          <a:p>
            <a:pPr>
              <a:buNone/>
            </a:pPr>
            <a:endParaRPr lang="en-US" dirty="0"/>
          </a:p>
        </p:txBody>
      </p:sp>
      <p:pic>
        <p:nvPicPr>
          <p:cNvPr id="9" name="Picture 8"/>
          <p:cNvPicPr/>
          <p:nvPr/>
        </p:nvPicPr>
        <p:blipFill rotWithShape="1">
          <a:blip r:embed="rId2">
            <a:extLst>
              <a:ext uri="{28A0092B-C50C-407E-A947-70E740481C1C}">
                <a14:useLocalDpi xmlns="" xmlns:a14="http://schemas.microsoft.com/office/drawing/2010/main" val="0"/>
              </a:ext>
            </a:extLst>
          </a:blip>
          <a:srcRect l="1763" t="16585" r="34950" b="15273"/>
          <a:stretch/>
        </p:blipFill>
        <p:spPr bwMode="auto">
          <a:xfrm>
            <a:off x="808029" y="2529000"/>
            <a:ext cx="3420380" cy="3101985"/>
          </a:xfrm>
          <a:prstGeom prst="rect">
            <a:avLst/>
          </a:prstGeom>
          <a:noFill/>
          <a:ln>
            <a:noFill/>
          </a:ln>
        </p:spPr>
      </p:pic>
      <p:sp>
        <p:nvSpPr>
          <p:cNvPr id="12" name="TextBox 11"/>
          <p:cNvSpPr txBox="1"/>
          <p:nvPr/>
        </p:nvSpPr>
        <p:spPr>
          <a:xfrm>
            <a:off x="4351921" y="2664015"/>
            <a:ext cx="4360539" cy="2800767"/>
          </a:xfrm>
          <a:prstGeom prst="rect">
            <a:avLst/>
          </a:prstGeom>
          <a:noFill/>
        </p:spPr>
        <p:txBody>
          <a:bodyPr wrap="none" rtlCol="0">
            <a:spAutoFit/>
          </a:bodyPr>
          <a:lstStyle/>
          <a:p>
            <a:r>
              <a:rPr lang="en-US" sz="2000" dirty="0">
                <a:latin typeface="+mn-lt"/>
              </a:rPr>
              <a:t>‘External’ requirements from the </a:t>
            </a:r>
            <a:br>
              <a:rPr lang="en-US" sz="2000" dirty="0">
                <a:latin typeface="+mn-lt"/>
              </a:rPr>
            </a:br>
            <a:r>
              <a:rPr lang="en-US" sz="2000" dirty="0">
                <a:latin typeface="+mn-lt"/>
              </a:rPr>
              <a:t>service/deployment perspective</a:t>
            </a:r>
          </a:p>
          <a:p>
            <a:r>
              <a:rPr lang="en-US" sz="2800" dirty="0">
                <a:latin typeface="+mn-lt"/>
              </a:rPr>
              <a:t> </a:t>
            </a:r>
          </a:p>
          <a:p>
            <a:r>
              <a:rPr lang="en-US" sz="2000" dirty="0">
                <a:latin typeface="+mn-lt"/>
              </a:rPr>
              <a:t>Develop a logical/functional model </a:t>
            </a:r>
            <a:br>
              <a:rPr lang="en-US" sz="2000" dirty="0">
                <a:latin typeface="+mn-lt"/>
              </a:rPr>
            </a:br>
            <a:r>
              <a:rPr lang="en-US" sz="2000" dirty="0">
                <a:latin typeface="+mn-lt"/>
              </a:rPr>
              <a:t>for evaluation of those requirements;</a:t>
            </a:r>
          </a:p>
          <a:p>
            <a:r>
              <a:rPr lang="en-US" sz="2800" dirty="0">
                <a:latin typeface="+mn-lt"/>
              </a:rPr>
              <a:t> </a:t>
            </a:r>
          </a:p>
          <a:p>
            <a:r>
              <a:rPr lang="en-US" sz="2000" dirty="0">
                <a:latin typeface="+mn-lt"/>
              </a:rPr>
              <a:t>Available IEEE 802 specifications </a:t>
            </a:r>
            <a:br>
              <a:rPr lang="en-US" sz="2000" dirty="0">
                <a:latin typeface="+mn-lt"/>
              </a:rPr>
            </a:br>
            <a:r>
              <a:rPr lang="en-US" sz="2000" dirty="0">
                <a:latin typeface="+mn-lt"/>
              </a:rPr>
              <a:t>of protocols and attributes.</a:t>
            </a:r>
          </a:p>
        </p:txBody>
      </p:sp>
      <p:sp>
        <p:nvSpPr>
          <p:cNvPr id="13" name="Down Arrow 12"/>
          <p:cNvSpPr/>
          <p:nvPr/>
        </p:nvSpPr>
        <p:spPr bwMode="auto">
          <a:xfrm flipV="1">
            <a:off x="5937074" y="4374000"/>
            <a:ext cx="577564" cy="315035"/>
          </a:xfrm>
          <a:prstGeom prst="downArrow">
            <a:avLst>
              <a:gd name="adj1" fmla="val 60926"/>
              <a:gd name="adj2"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 name="Up-Down Arrow 13"/>
          <p:cNvSpPr/>
          <p:nvPr/>
        </p:nvSpPr>
        <p:spPr bwMode="auto">
          <a:xfrm>
            <a:off x="5908598" y="3345995"/>
            <a:ext cx="630070" cy="405045"/>
          </a:xfrm>
          <a:prstGeom prst="upDownArrow">
            <a:avLst>
              <a:gd name="adj1" fmla="val 55983"/>
              <a:gd name="adj2" fmla="val 39374"/>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bg1"/>
                </a:solidFill>
                <a:effectLst/>
                <a:latin typeface="+mn-lt"/>
              </a:rPr>
              <a:t>?</a:t>
            </a:r>
          </a:p>
        </p:txBody>
      </p:sp>
    </p:spTree>
    <p:extLst>
      <p:ext uri="{BB962C8B-B14F-4D97-AF65-F5344CB8AC3E}">
        <p14:creationId xmlns="" xmlns:p14="http://schemas.microsoft.com/office/powerpoint/2010/main" val="23578607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14362"/>
          </a:xfrm>
        </p:spPr>
        <p:txBody>
          <a:bodyPr/>
          <a:lstStyle/>
          <a:p>
            <a:r>
              <a:rPr lang="en-US" dirty="0" smtClean="0"/>
              <a:t>P802.1CF Project Authorization Request</a:t>
            </a:r>
            <a:endParaRPr lang="en-US" dirty="0"/>
          </a:p>
        </p:txBody>
      </p:sp>
      <p:sp>
        <p:nvSpPr>
          <p:cNvPr id="3" name="Content Placeholder 2"/>
          <p:cNvSpPr>
            <a:spLocks noGrp="1"/>
          </p:cNvSpPr>
          <p:nvPr>
            <p:ph idx="1"/>
          </p:nvPr>
        </p:nvSpPr>
        <p:spPr>
          <a:xfrm>
            <a:off x="457200" y="1179000"/>
            <a:ext cx="8229600" cy="5220000"/>
          </a:xfrm>
        </p:spPr>
        <p:txBody>
          <a:bodyPr>
            <a:normAutofit fontScale="55000" lnSpcReduction="20000"/>
          </a:bodyPr>
          <a:lstStyle/>
          <a:p>
            <a:r>
              <a:rPr lang="en-US" b="1" dirty="0" smtClean="0"/>
              <a:t>Project Title: </a:t>
            </a:r>
            <a:br>
              <a:rPr lang="en-US" b="1" dirty="0" smtClean="0"/>
            </a:br>
            <a:r>
              <a:rPr lang="en-US" sz="4400" dirty="0" smtClean="0"/>
              <a:t>Network Reference Model and Functional Description of IEEE 802 Access Network</a:t>
            </a:r>
            <a:endParaRPr lang="en-US" dirty="0" smtClean="0"/>
          </a:p>
          <a:p>
            <a:pPr>
              <a:spcBef>
                <a:spcPts val="600"/>
              </a:spcBef>
            </a:pPr>
            <a:r>
              <a:rPr lang="en-US" b="1" dirty="0" smtClean="0"/>
              <a:t>Scope:</a:t>
            </a:r>
            <a:endParaRPr lang="en-US" dirty="0" smtClean="0"/>
          </a:p>
          <a:p>
            <a:pPr>
              <a:buNone/>
            </a:pPr>
            <a:r>
              <a:rPr lang="en-US" dirty="0" smtClean="0"/>
              <a:t>	This Recommended Practice specifies an access network, which connects terminals to their access routers, utilizing technologies based on the family of IEEE 802 Standards by providing an access network reference model, including entities and reference points along with behavioral and functional descriptions of communications among those entities.</a:t>
            </a:r>
          </a:p>
          <a:p>
            <a:pPr>
              <a:spcBef>
                <a:spcPts val="600"/>
              </a:spcBef>
            </a:pPr>
            <a:r>
              <a:rPr lang="en-US" b="1" dirty="0" smtClean="0"/>
              <a:t>Purpose:</a:t>
            </a:r>
            <a:endParaRPr lang="en-US" dirty="0" smtClean="0"/>
          </a:p>
          <a:p>
            <a:pPr>
              <a:buNone/>
            </a:pPr>
            <a:r>
              <a:rPr lang="en-US" dirty="0" smtClean="0"/>
              <a:t>	Heterogeneous networks may include multiple network interfaces, multiple network access technologies, and multiple network subscriptions. In some cases such heterogeneous functionality must be supported in a single user terminal.</a:t>
            </a:r>
          </a:p>
          <a:p>
            <a:pPr>
              <a:buNone/>
            </a:pPr>
            <a:r>
              <a:rPr lang="en-US" dirty="0" smtClean="0"/>
              <a:t>	This Recommended Practice supports the design and deployment of access networks based on IEEE 802 technologies, guides the developers of extensions to the existing standards in support of a heterogeneous access network, and enables the use of IEEE 802 standards in new network deployments by specifying the functions of the IEEE 802 technologies when deployed in access networks.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362"/>
          </a:xfrm>
        </p:spPr>
        <p:txBody>
          <a:bodyPr/>
          <a:lstStyle/>
          <a:p>
            <a:r>
              <a:rPr lang="en-US" dirty="0"/>
              <a:t/>
            </a:r>
            <a:br>
              <a:rPr lang="en-US" dirty="0"/>
            </a:br>
            <a:r>
              <a:rPr lang="en-US" dirty="0" smtClean="0"/>
              <a:t>Draft </a:t>
            </a:r>
            <a:r>
              <a:rPr lang="en-US" dirty="0" err="1"/>
              <a:t>ToC</a:t>
            </a:r>
            <a:r>
              <a:rPr lang="en-US" dirty="0"/>
              <a:t> of the proposed specification</a:t>
            </a:r>
            <a:br>
              <a:rPr lang="en-US" dirty="0"/>
            </a:br>
            <a:endParaRPr lang="en-US" dirty="0"/>
          </a:p>
        </p:txBody>
      </p:sp>
      <p:sp>
        <p:nvSpPr>
          <p:cNvPr id="3" name="Content Placeholder 2"/>
          <p:cNvSpPr>
            <a:spLocks noGrp="1"/>
          </p:cNvSpPr>
          <p:nvPr>
            <p:ph idx="1"/>
          </p:nvPr>
        </p:nvSpPr>
        <p:spPr>
          <a:xfrm>
            <a:off x="457200" y="909001"/>
            <a:ext cx="8229600" cy="5937276"/>
          </a:xfrm>
        </p:spPr>
        <p:txBody>
          <a:bodyPr>
            <a:normAutofit fontScale="62500" lnSpcReduction="20000"/>
          </a:bodyPr>
          <a:lstStyle/>
          <a:p>
            <a:r>
              <a:rPr lang="en-US" dirty="0"/>
              <a:t>Introduction and Scope</a:t>
            </a:r>
          </a:p>
          <a:p>
            <a:r>
              <a:rPr lang="en-US" dirty="0" smtClean="0"/>
              <a:t>Abbreviations, Acronyms</a:t>
            </a:r>
            <a:r>
              <a:rPr lang="en-US" dirty="0"/>
              <a:t>, Definitions, and Conventions</a:t>
            </a:r>
          </a:p>
          <a:p>
            <a:r>
              <a:rPr lang="en-US" dirty="0"/>
              <a:t>References</a:t>
            </a:r>
          </a:p>
          <a:p>
            <a:r>
              <a:rPr lang="en-US" dirty="0"/>
              <a:t>Identifiers</a:t>
            </a:r>
          </a:p>
          <a:p>
            <a:r>
              <a:rPr lang="en-US" dirty="0" smtClean="0"/>
              <a:t>Tenets for IEEE 802 Access Network Systems</a:t>
            </a:r>
            <a:endParaRPr lang="en-US" dirty="0"/>
          </a:p>
          <a:p>
            <a:r>
              <a:rPr lang="en-US" dirty="0"/>
              <a:t>Network Reference Model</a:t>
            </a:r>
          </a:p>
          <a:p>
            <a:pPr lvl="1"/>
            <a:r>
              <a:rPr lang="en-US" dirty="0"/>
              <a:t>Overview</a:t>
            </a:r>
          </a:p>
          <a:p>
            <a:pPr lvl="1"/>
            <a:r>
              <a:rPr lang="en-US" dirty="0"/>
              <a:t>Reference Points</a:t>
            </a:r>
          </a:p>
          <a:p>
            <a:pPr lvl="1"/>
            <a:r>
              <a:rPr lang="en-US" dirty="0"/>
              <a:t>Access Network </a:t>
            </a:r>
            <a:r>
              <a:rPr lang="en-US" dirty="0" smtClean="0"/>
              <a:t>Control Architecture</a:t>
            </a:r>
            <a:endParaRPr lang="en-US" dirty="0"/>
          </a:p>
          <a:p>
            <a:pPr lvl="2"/>
            <a:r>
              <a:rPr lang="en-US" dirty="0"/>
              <a:t>Multiple deployment </a:t>
            </a:r>
            <a:r>
              <a:rPr lang="en-US" dirty="0" smtClean="0"/>
              <a:t>scenarios</a:t>
            </a:r>
            <a:endParaRPr lang="en-US" dirty="0"/>
          </a:p>
          <a:p>
            <a:r>
              <a:rPr lang="en-US" dirty="0"/>
              <a:t>Functional Design and </a:t>
            </a:r>
            <a:r>
              <a:rPr lang="en-US" dirty="0" smtClean="0"/>
              <a:t>Decomposition</a:t>
            </a:r>
            <a:endParaRPr lang="en-US" dirty="0"/>
          </a:p>
          <a:p>
            <a:pPr lvl="1"/>
            <a:r>
              <a:rPr lang="en-US" dirty="0"/>
              <a:t>Network Discovery and </a:t>
            </a:r>
            <a:r>
              <a:rPr lang="en-US" dirty="0" smtClean="0"/>
              <a:t/>
            </a:r>
            <a:br>
              <a:rPr lang="en-US" dirty="0" smtClean="0"/>
            </a:br>
            <a:r>
              <a:rPr lang="en-US" dirty="0" smtClean="0"/>
              <a:t>Selection</a:t>
            </a:r>
          </a:p>
          <a:p>
            <a:pPr lvl="1"/>
            <a:r>
              <a:rPr lang="en-US" dirty="0" smtClean="0"/>
              <a:t>Association</a:t>
            </a:r>
            <a:endParaRPr lang="en-US" dirty="0"/>
          </a:p>
          <a:p>
            <a:pPr lvl="1"/>
            <a:r>
              <a:rPr lang="en-US" dirty="0" smtClean="0"/>
              <a:t>Authentication and Authorization</a:t>
            </a:r>
            <a:endParaRPr lang="en-US" dirty="0"/>
          </a:p>
          <a:p>
            <a:pPr lvl="1"/>
            <a:r>
              <a:rPr lang="en-US" dirty="0" smtClean="0"/>
              <a:t>Datapath </a:t>
            </a:r>
            <a:r>
              <a:rPr lang="en-US" dirty="0"/>
              <a:t>establishment</a:t>
            </a:r>
          </a:p>
          <a:p>
            <a:pPr lvl="1"/>
            <a:r>
              <a:rPr lang="en-US" dirty="0" err="1"/>
              <a:t>QoS</a:t>
            </a:r>
            <a:r>
              <a:rPr lang="en-US" dirty="0"/>
              <a:t> and policy control</a:t>
            </a:r>
          </a:p>
          <a:p>
            <a:pPr lvl="1"/>
            <a:r>
              <a:rPr lang="en-US" dirty="0" smtClean="0"/>
              <a:t>Datapath relocation</a:t>
            </a:r>
            <a:endParaRPr lang="en-US" dirty="0"/>
          </a:p>
          <a:p>
            <a:pPr lvl="1"/>
            <a:r>
              <a:rPr lang="en-US" dirty="0" smtClean="0"/>
              <a:t>Datapath teardown</a:t>
            </a:r>
          </a:p>
          <a:p>
            <a:pPr lvl="1"/>
            <a:r>
              <a:rPr lang="en-US" dirty="0" smtClean="0"/>
              <a:t>Disassociation</a:t>
            </a:r>
            <a:endParaRPr lang="en-US" dirty="0"/>
          </a:p>
          <a:p>
            <a:pPr lvl="1"/>
            <a:r>
              <a:rPr lang="en-US" dirty="0"/>
              <a:t>Accounting</a:t>
            </a:r>
          </a:p>
          <a:p>
            <a:pPr lvl="3"/>
            <a:endParaRPr lang="en-US" dirty="0"/>
          </a:p>
        </p:txBody>
      </p:sp>
      <p:pic>
        <p:nvPicPr>
          <p:cNvPr id="9" name="Picture 8" descr="omniran-nrm.png"/>
          <p:cNvPicPr>
            <a:picLocks noChangeAspect="1"/>
          </p:cNvPicPr>
          <p:nvPr/>
        </p:nvPicPr>
        <p:blipFill>
          <a:blip r:embed="rId2"/>
          <a:stretch>
            <a:fillRect/>
          </a:stretch>
        </p:blipFill>
        <p:spPr>
          <a:xfrm>
            <a:off x="5515447" y="2439000"/>
            <a:ext cx="3016553" cy="1260000"/>
          </a:xfrm>
          <a:prstGeom prst="rect">
            <a:avLst/>
          </a:prstGeom>
        </p:spPr>
      </p:pic>
      <p:cxnSp>
        <p:nvCxnSpPr>
          <p:cNvPr id="13" name="Straight Connector 12"/>
          <p:cNvCxnSpPr/>
          <p:nvPr/>
        </p:nvCxnSpPr>
        <p:spPr bwMode="auto">
          <a:xfrm>
            <a:off x="4752000" y="3789000"/>
            <a:ext cx="4050000" cy="0"/>
          </a:xfrm>
          <a:prstGeom prst="line">
            <a:avLst/>
          </a:prstGeom>
          <a:solidFill>
            <a:schemeClr val="accent1"/>
          </a:solidFill>
          <a:ln w="6350" cap="flat" cmpd="sng" algn="ctr">
            <a:solidFill>
              <a:schemeClr val="tx1"/>
            </a:solidFill>
            <a:prstDash val="dashDot"/>
            <a:round/>
            <a:headEnd type="none" w="sm" len="sm"/>
            <a:tailEnd type="none" w="sm" len="sm"/>
          </a:ln>
          <a:effectLst/>
        </p:spPr>
      </p:cxnSp>
      <p:cxnSp>
        <p:nvCxnSpPr>
          <p:cNvPr id="14" name="Straight Connector 13"/>
          <p:cNvCxnSpPr/>
          <p:nvPr/>
        </p:nvCxnSpPr>
        <p:spPr bwMode="auto">
          <a:xfrm>
            <a:off x="4662000" y="2439000"/>
            <a:ext cx="4050000" cy="0"/>
          </a:xfrm>
          <a:prstGeom prst="line">
            <a:avLst/>
          </a:prstGeom>
          <a:solidFill>
            <a:schemeClr val="accent1"/>
          </a:solidFill>
          <a:ln w="6350" cap="flat" cmpd="sng" algn="ctr">
            <a:solidFill>
              <a:schemeClr val="tx1"/>
            </a:solidFill>
            <a:prstDash val="dashDot"/>
            <a:round/>
            <a:headEnd type="none" w="sm" len="sm"/>
            <a:tailEnd type="none" w="sm" len="sm"/>
          </a:ln>
          <a:effectLst/>
        </p:spPr>
      </p:cxnSp>
      <p:pic>
        <p:nvPicPr>
          <p:cNvPr id="8" name="Picture 7" descr="omniran-functions.png"/>
          <p:cNvPicPr>
            <a:picLocks noChangeAspect="1"/>
          </p:cNvPicPr>
          <p:nvPr/>
        </p:nvPicPr>
        <p:blipFill>
          <a:blip r:embed="rId3"/>
          <a:stretch>
            <a:fillRect/>
          </a:stretch>
        </p:blipFill>
        <p:spPr>
          <a:xfrm>
            <a:off x="4707000" y="3816465"/>
            <a:ext cx="4347000" cy="2942535"/>
          </a:xfrm>
          <a:prstGeom prst="rect">
            <a:avLst/>
          </a:prstGeom>
        </p:spPr>
      </p:pic>
    </p:spTree>
    <p:extLst>
      <p:ext uri="{BB962C8B-B14F-4D97-AF65-F5344CB8AC3E}">
        <p14:creationId xmlns:p14="http://schemas.microsoft.com/office/powerpoint/2010/main" xmlns="" val="29812807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mniran_usecase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456</Words>
  <Application>Microsoft Office PowerPoint</Application>
  <PresentationFormat>On-screen Show (4:3)</PresentationFormat>
  <Paragraphs>134</Paragraphs>
  <Slides>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omniran_usecase_template</vt:lpstr>
      <vt:lpstr>Clip</vt:lpstr>
      <vt:lpstr>Slide 1</vt:lpstr>
      <vt:lpstr> Brief Introduction to  OmniRAN P802.1CF</vt:lpstr>
      <vt:lpstr>There is Evidence to consider Commonalities of IEEE 802 Access Networks</vt:lpstr>
      <vt:lpstr>Gap Analysis to define the standardization needs for a common IEEE 802 access network</vt:lpstr>
      <vt:lpstr>IEEE 802 demands a kind of ‘Stage 2’ Network Specification in 3 Stages</vt:lpstr>
      <vt:lpstr>IEEE 802 demands a kind of ‘Stage 2’ Network Specification in 3 Stages</vt:lpstr>
      <vt:lpstr>P802.1CF Project Authorization Request</vt:lpstr>
      <vt:lpstr> Draft ToC of the proposed specification </vt:lpstr>
    </vt:vector>
  </TitlesOfParts>
  <Company>Nokia Siemens Networks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Max Riegel</dc:creator>
  <cp:lastModifiedBy>Max Riegel</cp:lastModifiedBy>
  <cp:revision>193</cp:revision>
  <cp:lastPrinted>1998-02-10T13:28:06Z</cp:lastPrinted>
  <dcterms:created xsi:type="dcterms:W3CDTF">2013-03-11T14:14:17Z</dcterms:created>
  <dcterms:modified xsi:type="dcterms:W3CDTF">2013-12-20T11:45:11Z</dcterms:modified>
</cp:coreProperties>
</file>