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94" r:id="rId4"/>
    <p:sldId id="283" r:id="rId5"/>
    <p:sldId id="271" r:id="rId6"/>
    <p:sldId id="272" r:id="rId7"/>
    <p:sldId id="273" r:id="rId8"/>
    <p:sldId id="288" r:id="rId9"/>
    <p:sldId id="295" r:id="rId10"/>
    <p:sldId id="292" r:id="rId11"/>
    <p:sldId id="293" r:id="rId12"/>
    <p:sldId id="296" r:id="rId13"/>
    <p:sldId id="297" r:id="rId14"/>
    <p:sldId id="300" r:id="rId15"/>
    <p:sldId id="29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59" autoAdjust="0"/>
    <p:restoredTop sz="99233" autoAdjust="0"/>
  </p:normalViewPr>
  <p:slideViewPr>
    <p:cSldViewPr>
      <p:cViewPr varScale="1">
        <p:scale>
          <a:sx n="97" d="100"/>
          <a:sy n="97" d="100"/>
        </p:scale>
        <p:origin x="-12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4</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5</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6</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omniran-14-0001-02-ecsg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3/omniran-13-0100-00-0000-omniran-results-and-proposals.pptx" TargetMode="External"/><Relationship Id="rId4" Type="http://schemas.openxmlformats.org/officeDocument/2006/relationships/hyperlink" Target="https://mentor.ieee.org/omniran/dcn/14/omniran-14-0004-00-0000-toc-comments.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99-00-0000-brief-introduction-into-omniran-p802-1cf.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4/omniran-14-0006-00-0000-thoughts-about-the-tenets-in-802-1cf.pptx" TargetMode="External"/><Relationship Id="rId4" Type="http://schemas.openxmlformats.org/officeDocument/2006/relationships/hyperlink" Target="https://mentor.ieee.org/omniran/dcn/14/omniran-14-0005-00-0000-examples-for-the-802-1cf-tenet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02-00-0000-sdn-based-control-plane-and-data-plane-separation-in-omniran-network-reference-model.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4/omniran-14-0007-00-0000-sdn-use-case-toc.pptx" TargetMode="External"/><Relationship Id="rId4" Type="http://schemas.openxmlformats.org/officeDocument/2006/relationships/hyperlink" Target="https://mentor.ieee.org/omniran/dcn/14/omniran-14-0011-00-ecsg-omniran-update-on-sdn-use-case-for-bof-sessio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09-00-0000-onf-wireless-and-mobile-wg-status-update.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4/omniran-14-0010-00-0000-network-detection-selection-text-example.docx" TargetMode="External"/><Relationship Id="rId4" Type="http://schemas.openxmlformats.org/officeDocument/2006/relationships/hyperlink" Target="https://mentor.ieee.org/omniran/dcn/14/omniran-14-0008-00-ecsg-omniran-es-sg-liaison-report-january-2014.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94-00-ecsg-considerations-for-cooperation-with-802-wgs.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cn/13/omniran-13-0097-00-ecsg-meeting-minutes-for-nov-2013-dallas-f2f.docx" TargetMode="External"/><Relationship Id="rId4" Type="http://schemas.openxmlformats.org/officeDocument/2006/relationships/hyperlink" Target="https://mentor.ieee.org/omniran/dcn/13/omniran-13-0098-00-ecsg-meeting-minutes-december-11th-confcall.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January 2014, Los Angeles, CA</a:t>
            </a:r>
            <a:endParaRPr lang="en-US" dirty="0"/>
          </a:p>
        </p:txBody>
      </p:sp>
      <p:sp>
        <p:nvSpPr>
          <p:cNvPr id="3" name="Subtitle 2"/>
          <p:cNvSpPr>
            <a:spLocks noGrp="1"/>
          </p:cNvSpPr>
          <p:nvPr>
            <p:ph type="subTitle" idx="1"/>
          </p:nvPr>
        </p:nvSpPr>
        <p:spPr/>
        <p:txBody>
          <a:bodyPr/>
          <a:lstStyle/>
          <a:p>
            <a:r>
              <a:rPr lang="en-US" dirty="0" smtClean="0"/>
              <a:t>2014-01-21</a:t>
            </a:r>
            <a:r>
              <a:rPr lang="en-US" dirty="0"/>
              <a:t/>
            </a:r>
            <a:br>
              <a:rPr lang="en-US" dirty="0"/>
            </a:br>
            <a:r>
              <a:rPr lang="en-US" dirty="0"/>
              <a:t>Max Riegel</a:t>
            </a:r>
          </a:p>
          <a:p>
            <a:r>
              <a:rPr lang="en-US" dirty="0"/>
              <a:t>NSN</a:t>
            </a:r>
          </a:p>
          <a:p>
            <a:r>
              <a:rPr lang="en-US" dirty="0" smtClean="0"/>
              <a:t>(ECSG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2014 Agenda</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Approval of minutes</a:t>
            </a:r>
          </a:p>
          <a:p>
            <a:r>
              <a:rPr lang="en-US" dirty="0" smtClean="0"/>
              <a:t>Reports</a:t>
            </a:r>
          </a:p>
          <a:p>
            <a:pPr lvl="1"/>
            <a:r>
              <a:rPr lang="en-US" dirty="0" smtClean="0"/>
              <a:t>Summary documentation of OmniRAN</a:t>
            </a:r>
          </a:p>
          <a:p>
            <a:r>
              <a:rPr lang="en-US" dirty="0" smtClean="0"/>
              <a:t>Outline of the intended specification</a:t>
            </a:r>
          </a:p>
          <a:p>
            <a:pPr lvl="1"/>
            <a:r>
              <a:rPr lang="en-US" dirty="0" smtClean="0"/>
              <a:t>Intentions and tentative </a:t>
            </a:r>
            <a:r>
              <a:rPr lang="en-US" dirty="0" err="1" smtClean="0"/>
              <a:t>ToC</a:t>
            </a:r>
            <a:endParaRPr lang="en-US" dirty="0" smtClean="0"/>
          </a:p>
          <a:p>
            <a:pPr lvl="1"/>
            <a:r>
              <a:rPr lang="en-US" dirty="0" smtClean="0"/>
              <a:t>Technical contributions</a:t>
            </a:r>
          </a:p>
          <a:p>
            <a:pPr lvl="1"/>
            <a:r>
              <a:rPr lang="en-US" dirty="0" smtClean="0"/>
              <a:t>Tenets of IEEE 802 Access Network</a:t>
            </a:r>
          </a:p>
          <a:p>
            <a:r>
              <a:rPr lang="en-US" dirty="0" smtClean="0"/>
              <a:t>SDN Use Case Topics</a:t>
            </a:r>
          </a:p>
          <a:p>
            <a:pPr lvl="1"/>
            <a:r>
              <a:rPr lang="en-US" dirty="0"/>
              <a:t>Report on ONF status and activities</a:t>
            </a:r>
          </a:p>
          <a:p>
            <a:pPr lvl="1"/>
            <a:r>
              <a:rPr lang="en-US" dirty="0"/>
              <a:t>ToC proposal</a:t>
            </a:r>
            <a:endParaRPr lang="en-US" dirty="0" smtClean="0"/>
          </a:p>
          <a:p>
            <a:r>
              <a:rPr lang="en-US" dirty="0" smtClean="0"/>
              <a:t>Organization of the work</a:t>
            </a:r>
          </a:p>
          <a:p>
            <a:pPr lvl="1"/>
            <a:r>
              <a:rPr lang="en-US" dirty="0" smtClean="0"/>
              <a:t>Cooperation with the other IEEE 802 WGs</a:t>
            </a:r>
          </a:p>
          <a:p>
            <a:pPr lvl="2"/>
            <a:r>
              <a:rPr lang="en-US" dirty="0"/>
              <a:t>NDS Hands-on example </a:t>
            </a:r>
            <a:endParaRPr lang="en-US" dirty="0" smtClean="0"/>
          </a:p>
          <a:p>
            <a:pPr lvl="2"/>
            <a:r>
              <a:rPr lang="en-US" dirty="0" smtClean="0"/>
              <a:t>Liaisons, inbound and outbound</a:t>
            </a:r>
          </a:p>
          <a:p>
            <a:pPr lvl="1"/>
            <a:r>
              <a:rPr lang="en-US" dirty="0" smtClean="0"/>
              <a:t>Operation within IEEE 802.1</a:t>
            </a:r>
          </a:p>
          <a:p>
            <a:r>
              <a:rPr lang="en-US" dirty="0" smtClean="0"/>
              <a:t>Conference calls until March 2014 session</a:t>
            </a:r>
          </a:p>
          <a:p>
            <a:r>
              <a:rPr lang="en-US" dirty="0" smtClean="0"/>
              <a:t>Liaison report to IEEE 802 WGs</a:t>
            </a:r>
          </a:p>
          <a:p>
            <a:r>
              <a:rPr lang="en-US" dirty="0" smtClean="0"/>
              <a:t>AOB</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199857498"/>
              </p:ext>
            </p:extLst>
          </p:nvPr>
        </p:nvGraphicFramePr>
        <p:xfrm>
          <a:off x="381001" y="1219200"/>
          <a:ext cx="8305800" cy="4955921"/>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1/21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1/22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1/23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1/24</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r>
                        <a:rPr lang="en-US" sz="1200" dirty="0" smtClean="0"/>
                        <a:t>Wireless SDN BOF</a:t>
                      </a:r>
                      <a:endParaRPr lang="en-US" sz="1200" dirty="0"/>
                    </a:p>
                  </a:txBody>
                  <a:tcPr marL="36000" marR="36000" marT="36000" marB="36000">
                    <a:solidFill>
                      <a:schemeClr val="bg2">
                        <a:lumMod val="5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pPr marL="82550" indent="-82550">
                        <a:buFont typeface="Arial" panose="020B0604020202020204" pitchFamily="34" charset="0"/>
                        <a:buNone/>
                      </a:pPr>
                      <a:endParaRPr lang="en-US" sz="1400" dirty="0"/>
                    </a:p>
                  </a:txBody>
                  <a:tcPr marL="36000" marR="36000" marT="36000" marB="36000">
                    <a:solidFill>
                      <a:schemeClr val="bg1"/>
                    </a:solidFill>
                  </a:tcPr>
                </a:tc>
                <a:tc>
                  <a:txBody>
                    <a:bodyPr/>
                    <a:lstStyle/>
                    <a:p>
                      <a:pPr marL="82550" indent="-82550">
                        <a:buFont typeface="Arial" pitchFamily="34" charset="0"/>
                        <a:buNone/>
                      </a:pPr>
                      <a:r>
                        <a:rPr lang="en-US" sz="1200" dirty="0" smtClean="0"/>
                        <a:t>OmniRAN</a:t>
                      </a:r>
                      <a:r>
                        <a:rPr lang="en-US" sz="1200" baseline="0" dirty="0" smtClean="0"/>
                        <a:t> </a:t>
                      </a:r>
                      <a:r>
                        <a:rPr lang="en-US" sz="1200" dirty="0" smtClean="0"/>
                        <a:t>Opening Meeting</a:t>
                      </a:r>
                    </a:p>
                    <a:p>
                      <a:pPr marL="82550" indent="-82550">
                        <a:buFont typeface="Arial" pitchFamily="34" charset="0"/>
                        <a:buChar char="•"/>
                      </a:pPr>
                      <a:r>
                        <a:rPr lang="en-US" sz="1200" dirty="0" smtClean="0"/>
                        <a:t> Reports</a:t>
                      </a:r>
                      <a:endParaRPr lang="en-US" sz="1200" dirty="0"/>
                    </a:p>
                  </a:txBody>
                  <a:tcPr marL="36000" marR="36000" marT="36000" marB="36000">
                    <a:solidFill>
                      <a:schemeClr val="tx2">
                        <a:lumMod val="40000"/>
                        <a:lumOff val="60000"/>
                      </a:schemeClr>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itchFamily="34" charset="0"/>
                        <a:buNone/>
                      </a:pPr>
                      <a:r>
                        <a:rPr lang="en-US" sz="1200" dirty="0" smtClean="0"/>
                        <a:t>OmniRAN Closing Meeting</a:t>
                      </a:r>
                    </a:p>
                    <a:p>
                      <a:pPr marL="85725" indent="-85725">
                        <a:buFont typeface="Arial" pitchFamily="34" charset="0"/>
                        <a:buChar char="•"/>
                      </a:pPr>
                      <a:r>
                        <a:rPr lang="en-US" sz="1200" dirty="0" smtClean="0"/>
                        <a:t> Organization within IEEE 802 &amp; 802.1</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Char char="•"/>
                      </a:pPr>
                      <a:endParaRPr lang="en-US" sz="1400" dirty="0"/>
                    </a:p>
                  </a:txBody>
                  <a:tcPr marL="36000" marR="36000" marT="36000" marB="36000">
                    <a:solidFill>
                      <a:schemeClr val="bg1"/>
                    </a:solidFill>
                  </a:tcPr>
                </a:tc>
              </a:tr>
              <a:tr h="468097">
                <a:tc>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200" dirty="0"/>
                        <a:t>Technical</a:t>
                      </a:r>
                      <a:r>
                        <a:rPr lang="en-US" sz="1200" baseline="0" dirty="0"/>
                        <a:t> Presentations</a:t>
                      </a: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r>
                        <a:rPr lang="en-US" sz="1200" dirty="0"/>
                        <a:t>SDN and relation</a:t>
                      </a:r>
                      <a:r>
                        <a:rPr lang="en-US" sz="1200" baseline="0" dirty="0"/>
                        <a:t> to ONF</a:t>
                      </a:r>
                    </a:p>
                    <a:p>
                      <a:pPr marL="85725" indent="-85725">
                        <a:buFont typeface="Arial" panose="020B0604020202020204" pitchFamily="34" charset="0"/>
                        <a:buNone/>
                      </a:pPr>
                      <a:r>
                        <a:rPr lang="en-US" sz="1200" baseline="0" dirty="0"/>
                        <a:t>Slides for SDN BOF</a:t>
                      </a:r>
                      <a:endParaRPr lang="en-US" sz="1200" dirty="0"/>
                    </a:p>
                  </a:txBody>
                  <a:tcPr marL="36000" marR="36000" marT="36000" marB="36000">
                    <a:solidFill>
                      <a:schemeClr val="tx2">
                        <a:lumMod val="40000"/>
                        <a:lumOff val="60000"/>
                      </a:schemeClr>
                    </a:solidFill>
                  </a:tcPr>
                </a:tc>
                <a:tc>
                  <a:txBody>
                    <a:bodyPr/>
                    <a:lstStyle/>
                    <a:p>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bl>
          </a:graphicData>
        </a:graphic>
      </p:graphicFrame>
    </p:spTree>
    <p:extLst>
      <p:ext uri="{BB962C8B-B14F-4D97-AF65-F5344CB8AC3E}">
        <p14:creationId xmlns:p14="http://schemas.microsoft.com/office/powerpoint/2010/main" val="1688770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br>
              <a:rPr lang="en-US" dirty="0" smtClean="0"/>
            </a:br>
            <a:r>
              <a:rPr lang="en-US" dirty="0"/>
              <a:t>(Tue AM2)</a:t>
            </a:r>
          </a:p>
        </p:txBody>
      </p:sp>
      <p:sp>
        <p:nvSpPr>
          <p:cNvPr id="3" name="Content Placeholder 2"/>
          <p:cNvSpPr>
            <a:spLocks noGrp="1"/>
          </p:cNvSpPr>
          <p:nvPr>
            <p:ph idx="1"/>
          </p:nvPr>
        </p:nvSpPr>
        <p:spPr>
          <a:xfrm>
            <a:off x="457200" y="1447800"/>
            <a:ext cx="8229600" cy="5105400"/>
          </a:xfrm>
        </p:spPr>
        <p:txBody>
          <a:bodyPr>
            <a:normAutofit fontScale="70000" lnSpcReduction="20000"/>
          </a:bodyPr>
          <a:lstStyle/>
          <a:p>
            <a:r>
              <a:rPr lang="en-US" dirty="0" smtClean="0"/>
              <a:t>Reports</a:t>
            </a:r>
          </a:p>
          <a:p>
            <a:pPr lvl="1"/>
            <a:r>
              <a:rPr lang="en-US" dirty="0" smtClean="0"/>
              <a:t>Summary documentation of OmniRAN</a:t>
            </a:r>
          </a:p>
          <a:p>
            <a:pPr lvl="2"/>
            <a:r>
              <a:rPr lang="en-US" dirty="0">
                <a:hlinkClick r:id="rId2"/>
              </a:rPr>
              <a:t>https://mentor.ieee.org/omniran/dcn/13/omniran-13-0099-00-0000-brief-introduction-into-omniran-p802-1cf.pptx</a:t>
            </a:r>
            <a:endParaRPr lang="en-US" dirty="0"/>
          </a:p>
          <a:p>
            <a:pPr lvl="3"/>
            <a:r>
              <a:rPr lang="en-US" dirty="0"/>
              <a:t>Study group agreed to make the document an ECSG document for reference</a:t>
            </a:r>
          </a:p>
          <a:p>
            <a:pPr lvl="2"/>
            <a:r>
              <a:rPr lang="en-US" dirty="0" smtClean="0">
                <a:hlinkClick r:id="rId3"/>
              </a:rPr>
              <a:t>https://mentor.ieee.org/omniran/dcn/13/omniran-13-0100-00-0000-omniran-results-and-proposals.pptx</a:t>
            </a:r>
            <a:endParaRPr lang="en-US" dirty="0" smtClean="0"/>
          </a:p>
          <a:p>
            <a:pPr lvl="3"/>
            <a:r>
              <a:rPr lang="en-US" dirty="0"/>
              <a:t>Document should also contain the Wi-Fi roaming use case to show potential benefits of IEEE 802 attributes on R5</a:t>
            </a:r>
          </a:p>
          <a:p>
            <a:pPr lvl="3"/>
            <a:r>
              <a:rPr lang="en-US" dirty="0" smtClean="0"/>
              <a:t>Author asked to amend document with related material and resubmit document for final approval</a:t>
            </a:r>
          </a:p>
          <a:p>
            <a:r>
              <a:rPr lang="en-US" dirty="0"/>
              <a:t>Outline of the intended specification</a:t>
            </a:r>
          </a:p>
          <a:p>
            <a:pPr lvl="1"/>
            <a:r>
              <a:rPr lang="en-US" dirty="0"/>
              <a:t>Intentions and tentative </a:t>
            </a:r>
            <a:r>
              <a:rPr lang="en-US" dirty="0" err="1"/>
              <a:t>ToC</a:t>
            </a:r>
          </a:p>
          <a:p>
            <a:pPr lvl="2"/>
            <a:r>
              <a:rPr lang="en-US" dirty="0">
                <a:hlinkClick r:id="rId4"/>
              </a:rPr>
              <a:t>https://mentor.ieee.org/omniran/dcn/14/omniran-14-0004-00-0000-toc-comments.pptx</a:t>
            </a:r>
            <a:endParaRPr lang="en-US" dirty="0"/>
          </a:p>
          <a:p>
            <a:pPr lvl="2"/>
            <a:r>
              <a:rPr lang="en-US" dirty="0"/>
              <a:t>ToC unfortunately based on old revision; latest revision does not mention ‘OmniRAN’ anymore</a:t>
            </a:r>
          </a:p>
          <a:p>
            <a:pPr lvl="2"/>
            <a:r>
              <a:rPr lang="en-US" dirty="0"/>
              <a:t>Author asked to elaborate more on configuration section in particular addressing the inclusion of IEEE 802.19.1</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br>
              <a:rPr lang="en-US"/>
            </a:br>
            <a:r>
              <a:rPr lang="en-US"/>
              <a:t>(Tue PM1)</a:t>
            </a:r>
          </a:p>
        </p:txBody>
      </p:sp>
      <p:sp>
        <p:nvSpPr>
          <p:cNvPr id="3" name="Content Placeholder 2"/>
          <p:cNvSpPr>
            <a:spLocks noGrp="1"/>
          </p:cNvSpPr>
          <p:nvPr>
            <p:ph idx="1"/>
          </p:nvPr>
        </p:nvSpPr>
        <p:spPr>
          <a:xfrm>
            <a:off x="457200" y="1447800"/>
            <a:ext cx="8229600" cy="4953000"/>
          </a:xfrm>
        </p:spPr>
        <p:txBody>
          <a:bodyPr>
            <a:normAutofit fontScale="77500" lnSpcReduction="20000"/>
          </a:bodyPr>
          <a:lstStyle/>
          <a:p>
            <a:pPr lvl="1"/>
            <a:r>
              <a:rPr lang="en-US" dirty="0"/>
              <a:t>Technical contributions</a:t>
            </a:r>
          </a:p>
          <a:p>
            <a:pPr lvl="2"/>
            <a:r>
              <a:rPr lang="en-US" dirty="0">
                <a:hlinkClick r:id="rId2"/>
              </a:rPr>
              <a:t>https://mentor.ieee.org/omniran/dcn/14/omniran-14-0002-00-0000-sdn-based-control-plane-and-data-plane-separation-in-omniran-network-reference-model.pptx</a:t>
            </a:r>
            <a:endParaRPr lang="en-US" dirty="0"/>
          </a:p>
          <a:p>
            <a:pPr lvl="2"/>
            <a:r>
              <a:rPr lang="en-US" dirty="0"/>
              <a:t>No final agreement on the necessity to spell out separately the data plane on reference points</a:t>
            </a:r>
          </a:p>
          <a:p>
            <a:pPr lvl="2"/>
            <a:r>
              <a:rPr lang="en-US" dirty="0"/>
              <a:t>Author asked to provide more details on the dataplane interface part to allow better justification of  providing separate label for the data path.</a:t>
            </a:r>
          </a:p>
          <a:p>
            <a:pPr lvl="1"/>
            <a:r>
              <a:rPr lang="en-US" dirty="0"/>
              <a:t>Tenets of IEEE 802 Access Network</a:t>
            </a:r>
          </a:p>
          <a:p>
            <a:pPr lvl="2"/>
            <a:r>
              <a:rPr lang="en-US" dirty="0">
                <a:hlinkClick r:id="rId3"/>
              </a:rPr>
              <a:t>https://mentor.ieee.org/omniran/dcn/14/omniran-14-0006-00-0000-thoughts-about-the-tenets-in-802-1cf.pptx</a:t>
            </a:r>
            <a:endParaRPr lang="en-US" dirty="0"/>
          </a:p>
          <a:p>
            <a:pPr lvl="2"/>
            <a:r>
              <a:rPr lang="en-US" dirty="0">
                <a:hlinkClick r:id="rId4"/>
              </a:rPr>
              <a:t>https://mentor.ieee.org/omniran/dcn/14/omniran-14-0005-00-0000-examples-for-the-802-1cf-tenets.docx</a:t>
            </a:r>
            <a:endParaRPr lang="en-US" dirty="0"/>
          </a:p>
          <a:p>
            <a:pPr lvl="2"/>
            <a:r>
              <a:rPr lang="en-US" dirty="0"/>
              <a:t>Tenets should go into an informative annex; text should be tweaked to show that statements belong to the development of the specification.</a:t>
            </a:r>
          </a:p>
        </p:txBody>
      </p:sp>
    </p:spTree>
    <p:extLst>
      <p:ext uri="{BB962C8B-B14F-4D97-AF65-F5344CB8AC3E}">
        <p14:creationId xmlns:p14="http://schemas.microsoft.com/office/powerpoint/2010/main" val="3324023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br>
              <a:rPr lang="en-US"/>
            </a:br>
            <a:r>
              <a:rPr lang="en-US"/>
              <a:t>(Wed PM1)</a:t>
            </a:r>
          </a:p>
        </p:txBody>
      </p:sp>
      <p:sp>
        <p:nvSpPr>
          <p:cNvPr id="3" name="Content Placeholder 2"/>
          <p:cNvSpPr>
            <a:spLocks noGrp="1"/>
          </p:cNvSpPr>
          <p:nvPr>
            <p:ph idx="1"/>
          </p:nvPr>
        </p:nvSpPr>
        <p:spPr/>
        <p:txBody>
          <a:bodyPr>
            <a:normAutofit fontScale="77500" lnSpcReduction="20000"/>
          </a:bodyPr>
          <a:lstStyle/>
          <a:p>
            <a:r>
              <a:rPr lang="en-US" dirty="0"/>
              <a:t>SDN Use Case Topics</a:t>
            </a:r>
          </a:p>
          <a:p>
            <a:pPr lvl="1"/>
            <a:r>
              <a:rPr lang="en-US" dirty="0"/>
              <a:t>Report on ONF status and activities</a:t>
            </a:r>
          </a:p>
          <a:p>
            <a:pPr lvl="2"/>
            <a:r>
              <a:rPr lang="en-US" dirty="0">
                <a:hlinkClick r:id="rId2"/>
              </a:rPr>
              <a:t>https://mentor.ieee.org/omniran/dcn/14/omniran-14-0009-00-0000-onf-wireless-and-mobile-wg-status-update.pptx</a:t>
            </a:r>
            <a:endParaRPr lang="en-US" dirty="0"/>
          </a:p>
          <a:p>
            <a:pPr lvl="2"/>
            <a:r>
              <a:rPr lang="en-US" dirty="0"/>
              <a:t>Document clearly explains approach and status of work in ONF</a:t>
            </a:r>
          </a:p>
          <a:p>
            <a:pPr lvl="2"/>
            <a:r>
              <a:rPr lang="en-US" dirty="0"/>
              <a:t>Roger invited to show this presentation in the SDN BoF on Thursday morning</a:t>
            </a:r>
          </a:p>
          <a:p>
            <a:pPr lvl="1"/>
            <a:r>
              <a:rPr lang="en-US" dirty="0"/>
              <a:t>ToC proposal</a:t>
            </a:r>
          </a:p>
          <a:p>
            <a:pPr lvl="2"/>
            <a:r>
              <a:rPr lang="en-US" dirty="0">
                <a:hlinkClick r:id="rId3"/>
              </a:rPr>
              <a:t>https://mentor.ieee.org/omniran/dcn/14/omniran-14-0007-00-0000-sdn-use-case-toc.pptx</a:t>
            </a:r>
            <a:endParaRPr lang="en-US" dirty="0"/>
          </a:p>
          <a:p>
            <a:pPr lvl="2"/>
            <a:r>
              <a:rPr lang="en-US" dirty="0"/>
              <a:t>Document was revised to capture the outcome of the discussion.</a:t>
            </a:r>
          </a:p>
          <a:p>
            <a:pPr lvl="2"/>
            <a:r>
              <a:rPr lang="en-US" dirty="0"/>
              <a:t>An amended version was created for presentation of OmniRAN SDN status in the SDN BoF on Thursday morning.</a:t>
            </a:r>
          </a:p>
          <a:p>
            <a:pPr lvl="3"/>
            <a:r>
              <a:rPr lang="en-US" dirty="0">
                <a:hlinkClick r:id="rId4"/>
              </a:rPr>
              <a:t>https://mentor.ieee.org/omniran/dcn/14/omniran-14-0011-00-ecsg-omniran-update-on-sdn-use-case-for-bof-session.pptx</a:t>
            </a:r>
            <a:endParaRPr lang="en-US" dirty="0"/>
          </a:p>
          <a:p>
            <a:pPr lvl="2"/>
            <a:endParaRPr lang="en-US" dirty="0"/>
          </a:p>
        </p:txBody>
      </p:sp>
    </p:spTree>
    <p:extLst>
      <p:ext uri="{BB962C8B-B14F-4D97-AF65-F5344CB8AC3E}">
        <p14:creationId xmlns:p14="http://schemas.microsoft.com/office/powerpoint/2010/main" val="411403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br>
              <a:rPr lang="en-US"/>
            </a:br>
            <a:r>
              <a:rPr lang="en-US"/>
              <a:t>(Thu AM2)</a:t>
            </a:r>
          </a:p>
        </p:txBody>
      </p:sp>
      <p:sp>
        <p:nvSpPr>
          <p:cNvPr id="3" name="Content Placeholder 2"/>
          <p:cNvSpPr>
            <a:spLocks noGrp="1"/>
          </p:cNvSpPr>
          <p:nvPr>
            <p:ph idx="1"/>
          </p:nvPr>
        </p:nvSpPr>
        <p:spPr>
          <a:xfrm>
            <a:off x="457200" y="1295400"/>
            <a:ext cx="8229600" cy="5334000"/>
          </a:xfrm>
        </p:spPr>
        <p:txBody>
          <a:bodyPr>
            <a:normAutofit fontScale="47500" lnSpcReduction="20000"/>
          </a:bodyPr>
          <a:lstStyle/>
          <a:p>
            <a:r>
              <a:rPr lang="en-US" dirty="0"/>
              <a:t>Organization of the work</a:t>
            </a:r>
          </a:p>
          <a:p>
            <a:pPr lvl="1"/>
            <a:r>
              <a:rPr lang="en-US" dirty="0"/>
              <a:t>Cooperation with the other IEEE 802 WGs</a:t>
            </a:r>
          </a:p>
          <a:p>
            <a:pPr lvl="2"/>
            <a:r>
              <a:rPr lang="en-US" dirty="0"/>
              <a:t>Discussion was guided by slideset shown in the EC workshop in November 2013</a:t>
            </a:r>
          </a:p>
          <a:p>
            <a:pPr lvl="2"/>
            <a:r>
              <a:rPr lang="en-US" dirty="0">
                <a:hlinkClick r:id="rId2"/>
              </a:rPr>
              <a:t>https://mentor.ieee.org/omniran/dcn/13/omniran-13-0094-00-ecsg-considerations-for-cooperation-with-802-wgs.pptx</a:t>
            </a:r>
            <a:endParaRPr lang="en-US" dirty="0"/>
          </a:p>
          <a:p>
            <a:pPr lvl="2"/>
            <a:r>
              <a:rPr lang="en-US" dirty="0"/>
              <a:t>Agreement to invite SME from other WGs as agreed with 802.19.1 on Thursday afternoon</a:t>
            </a:r>
          </a:p>
          <a:p>
            <a:pPr lvl="3"/>
            <a:r>
              <a:rPr lang="en-US" dirty="0"/>
              <a:t>802.19.1 will create architectural description of 802.19.1 protocol for inclusion into 802.1CF until March</a:t>
            </a:r>
          </a:p>
          <a:p>
            <a:pPr lvl="1"/>
            <a:r>
              <a:rPr lang="en-US" dirty="0"/>
              <a:t>NDS Hands-on example</a:t>
            </a:r>
          </a:p>
          <a:p>
            <a:pPr lvl="2"/>
            <a:r>
              <a:rPr lang="en-US" dirty="0">
                <a:hlinkClick r:id="rId3"/>
              </a:rPr>
              <a:t>https://mentor.ieee.org/omniran/dcn/14/omniran-14-0010-00-0000-network-detection-selection-text-example.docx</a:t>
            </a:r>
            <a:endParaRPr lang="en-US" dirty="0"/>
          </a:p>
          <a:p>
            <a:pPr lvl="2"/>
            <a:r>
              <a:rPr lang="en-US" dirty="0"/>
              <a:t>Text shows composition of sections containing common section and technology specific additions; will be used for extended technical discussions in the March 2013 session</a:t>
            </a:r>
          </a:p>
          <a:p>
            <a:pPr lvl="1"/>
            <a:r>
              <a:rPr lang="en-US" dirty="0"/>
              <a:t>Liaisons, inbound and outbound</a:t>
            </a:r>
          </a:p>
          <a:p>
            <a:pPr lvl="2"/>
            <a:r>
              <a:rPr lang="en-US" dirty="0"/>
              <a:t>Not a generic approach; will be established according to need and possibilities</a:t>
            </a:r>
            <a:endParaRPr lang="en-US" dirty="0"/>
          </a:p>
          <a:p>
            <a:pPr lvl="1"/>
            <a:r>
              <a:rPr lang="en-US" dirty="0"/>
              <a:t>Operation within IEEE 802.1</a:t>
            </a:r>
          </a:p>
          <a:p>
            <a:pPr lvl="2"/>
            <a:r>
              <a:rPr lang="en-US" dirty="0"/>
              <a:t>Operation as task group following the usual working procedures of 802.1 for balloting</a:t>
            </a:r>
            <a:endParaRPr lang="en-US" dirty="0"/>
          </a:p>
          <a:p>
            <a:r>
              <a:rPr lang="en-US" dirty="0"/>
              <a:t>Conference calls until March 2014 session</a:t>
            </a:r>
          </a:p>
          <a:p>
            <a:pPr lvl="1"/>
            <a:r>
              <a:rPr lang="en-US" dirty="0"/>
              <a:t>Wed, Feb 26</a:t>
            </a:r>
            <a:r>
              <a:rPr lang="en-US" baseline="30000" dirty="0"/>
              <a:t>th</a:t>
            </a:r>
            <a:r>
              <a:rPr lang="en-US" dirty="0"/>
              <a:t>, 10am ET, about 90mins</a:t>
            </a:r>
          </a:p>
          <a:p>
            <a:pPr lvl="2"/>
            <a:r>
              <a:rPr lang="en-US" dirty="0"/>
              <a:t>Topics: Text for NDS, SDN update, Agenda and plans for Beijing, Update of table of content</a:t>
            </a:r>
          </a:p>
          <a:p>
            <a:r>
              <a:rPr lang="en-US" dirty="0"/>
              <a:t>Liaison report to IEEE 802 WGs</a:t>
            </a:r>
          </a:p>
          <a:p>
            <a:pPr lvl="1"/>
            <a:r>
              <a:rPr lang="en-US" dirty="0">
                <a:hlinkClick r:id="rId4"/>
              </a:rPr>
              <a:t>https://mentor.ieee.org/omniran/dcn/14/omniran-14-0008-00-ecsg-omniran-es-sg-liaison-report-january-2014.pptx</a:t>
            </a:r>
            <a:endParaRPr lang="en-US" dirty="0"/>
          </a:p>
          <a:p>
            <a:pPr lvl="1"/>
            <a:r>
              <a:rPr lang="en-US" dirty="0"/>
              <a:t>Multiple amendments added based of comments received from discussion</a:t>
            </a:r>
          </a:p>
          <a:p>
            <a:pPr lvl="1"/>
            <a:r>
              <a:rPr lang="en-US" dirty="0"/>
              <a:t>Concluded without any objections against presented content</a:t>
            </a:r>
          </a:p>
          <a:p>
            <a:r>
              <a:rPr lang="en-US" dirty="0"/>
              <a:t>AOB</a:t>
            </a:r>
          </a:p>
          <a:p>
            <a:pPr lvl="1"/>
            <a:r>
              <a:rPr lang="en-US" dirty="0"/>
              <a:t>No conclusion yet about location of May interim; either Waikoloa, HI (wireless interim) or Norfolk, VA (802.1/802.3) depending on need for technical discussions</a:t>
            </a:r>
          </a:p>
          <a:p>
            <a:r>
              <a:rPr lang="en-US" dirty="0"/>
              <a:t>Adjourned</a:t>
            </a:r>
          </a:p>
        </p:txBody>
      </p:sp>
    </p:spTree>
    <p:extLst>
      <p:ext uri="{BB962C8B-B14F-4D97-AF65-F5344CB8AC3E}">
        <p14:creationId xmlns:p14="http://schemas.microsoft.com/office/powerpoint/2010/main" val="3554030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fontScale="92500" lnSpcReduction="10000"/>
          </a:bodyPr>
          <a:lstStyle/>
          <a:p>
            <a:r>
              <a:rPr lang="en-GB" dirty="0" smtClean="0"/>
              <a:t>Tuesday</a:t>
            </a:r>
            <a:r>
              <a:rPr lang="en-GB" dirty="0"/>
              <a:t>, </a:t>
            </a:r>
            <a:r>
              <a:rPr lang="en-GB" dirty="0" smtClean="0"/>
              <a:t>Jan 21</a:t>
            </a:r>
            <a:r>
              <a:rPr lang="en-GB" baseline="30000" dirty="0" smtClean="0"/>
              <a:t>st</a:t>
            </a:r>
            <a:r>
              <a:rPr lang="en-GB" dirty="0" smtClean="0"/>
              <a:t>, 			10:30 </a:t>
            </a:r>
            <a:r>
              <a:rPr lang="en-GB" dirty="0"/>
              <a:t>– </a:t>
            </a:r>
            <a:r>
              <a:rPr lang="en-GB" dirty="0" smtClean="0"/>
              <a:t>12:30</a:t>
            </a:r>
            <a:endParaRPr lang="en-GB" dirty="0"/>
          </a:p>
          <a:p>
            <a:r>
              <a:rPr lang="en-GB" dirty="0" smtClean="0"/>
              <a:t>Tuesday, Jan 21</a:t>
            </a:r>
            <a:r>
              <a:rPr lang="en-GB" baseline="30000" dirty="0" smtClean="0"/>
              <a:t>st</a:t>
            </a:r>
            <a:r>
              <a:rPr lang="en-GB" dirty="0" smtClean="0"/>
              <a:t>, 			13:30 – 15:30</a:t>
            </a:r>
          </a:p>
          <a:p>
            <a:r>
              <a:rPr lang="en-GB" dirty="0" smtClean="0"/>
              <a:t>Wednesday, Jan 22</a:t>
            </a:r>
            <a:r>
              <a:rPr lang="en-GB" baseline="30000" dirty="0" smtClean="0"/>
              <a:t>nd</a:t>
            </a:r>
            <a:r>
              <a:rPr lang="en-GB" dirty="0" smtClean="0"/>
              <a:t>, 		13:30 – 15:30</a:t>
            </a:r>
          </a:p>
          <a:p>
            <a:r>
              <a:rPr lang="en-GB" dirty="0" smtClean="0"/>
              <a:t>Thursday, Jan 23</a:t>
            </a:r>
            <a:r>
              <a:rPr lang="en-GB" baseline="30000" dirty="0" smtClean="0"/>
              <a:t>rd</a:t>
            </a:r>
            <a:r>
              <a:rPr lang="en-GB" dirty="0" smtClean="0"/>
              <a:t>, 		10:30 – 12:30</a:t>
            </a:r>
          </a:p>
          <a:p>
            <a:pPr lvl="1"/>
            <a:endParaRPr lang="en-GB" sz="1300" dirty="0"/>
          </a:p>
          <a:p>
            <a:pPr marL="0" indent="0">
              <a:buNone/>
            </a:pPr>
            <a:r>
              <a:rPr lang="en-GB" dirty="0"/>
              <a:t>Meeting Room:</a:t>
            </a:r>
          </a:p>
          <a:p>
            <a:r>
              <a:rPr lang="en-GB" dirty="0" err="1"/>
              <a:t>Directors 1+2</a:t>
            </a:r>
          </a:p>
          <a:p>
            <a:pPr lvl="1"/>
            <a:endParaRPr lang="en-GB" sz="1300" dirty="0" err="1"/>
          </a:p>
          <a:p>
            <a:pPr marL="0" indent="0">
              <a:buNone/>
            </a:pPr>
            <a:r>
              <a:rPr lang="en-GB" dirty="0" err="1"/>
              <a:t>Wi-Fi: 	SSID: Verilan-secure   </a:t>
            </a:r>
          </a:p>
          <a:p>
            <a:pPr marL="0" indent="0">
              <a:buNone/>
            </a:pPr>
            <a:r>
              <a:rPr lang="en-GB" dirty="0" err="1"/>
              <a:t>		WPA2-PSK Password: ieeeieee</a:t>
            </a:r>
          </a:p>
          <a:p>
            <a:pPr marL="0" indent="0">
              <a:buNone/>
            </a:pP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 2014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Approval of minutes</a:t>
            </a:r>
          </a:p>
          <a:p>
            <a:r>
              <a:rPr lang="en-US" dirty="0" smtClean="0"/>
              <a:t>Reports</a:t>
            </a:r>
          </a:p>
          <a:p>
            <a:pPr lvl="1"/>
            <a:r>
              <a:rPr lang="en-US" dirty="0" smtClean="0"/>
              <a:t>Summary documentation </a:t>
            </a:r>
            <a:r>
              <a:rPr lang="en-US" smtClean="0"/>
              <a:t>of OmniRAN</a:t>
            </a:r>
            <a:endParaRPr lang="en-US" dirty="0" smtClean="0"/>
          </a:p>
          <a:p>
            <a:pPr lvl="1"/>
            <a:r>
              <a:rPr lang="en-US" dirty="0" smtClean="0"/>
              <a:t>Report on ONF status and activities</a:t>
            </a:r>
          </a:p>
          <a:p>
            <a:r>
              <a:rPr lang="en-US" dirty="0" smtClean="0"/>
              <a:t>Outline of the intended specification</a:t>
            </a:r>
          </a:p>
          <a:p>
            <a:pPr lvl="1"/>
            <a:r>
              <a:rPr lang="en-US" dirty="0" smtClean="0"/>
              <a:t>Intentions and tentative </a:t>
            </a:r>
            <a:r>
              <a:rPr lang="en-US" dirty="0" err="1" smtClean="0"/>
              <a:t>ToC</a:t>
            </a:r>
            <a:endParaRPr lang="en-US" dirty="0" smtClean="0"/>
          </a:p>
          <a:p>
            <a:pPr lvl="1"/>
            <a:r>
              <a:rPr lang="en-US" dirty="0" smtClean="0"/>
              <a:t>Technical contributions</a:t>
            </a:r>
          </a:p>
          <a:p>
            <a:pPr lvl="1"/>
            <a:r>
              <a:rPr lang="en-US" dirty="0" smtClean="0"/>
              <a:t>Tenets of IEEE 802 Access Network</a:t>
            </a:r>
          </a:p>
          <a:p>
            <a:r>
              <a:rPr lang="en-US" dirty="0" smtClean="0"/>
              <a:t>Organization of the work</a:t>
            </a:r>
          </a:p>
          <a:p>
            <a:pPr lvl="1"/>
            <a:r>
              <a:rPr lang="en-US" dirty="0" smtClean="0"/>
              <a:t>Cooperation with the other IEEE 802 WGs</a:t>
            </a:r>
          </a:p>
          <a:p>
            <a:pPr lvl="2"/>
            <a:r>
              <a:rPr lang="en-US" dirty="0" smtClean="0"/>
              <a:t>Liaisons, inbound and outbound</a:t>
            </a:r>
          </a:p>
          <a:p>
            <a:pPr lvl="1"/>
            <a:r>
              <a:rPr lang="en-US" dirty="0" smtClean="0"/>
              <a:t>Operation within IEEE 802.1</a:t>
            </a:r>
          </a:p>
          <a:p>
            <a:r>
              <a:rPr lang="en-US" dirty="0" smtClean="0"/>
              <a:t>Conference calls until March 2014 session</a:t>
            </a:r>
          </a:p>
          <a:p>
            <a:r>
              <a:rPr lang="en-US" dirty="0" smtClean="0"/>
              <a:t>Liaison report to IEEE 802 WGs</a:t>
            </a:r>
          </a:p>
          <a:p>
            <a:r>
              <a:rPr lang="en-US" dirty="0" smtClean="0"/>
              <a:t>AOB</a:t>
            </a:r>
          </a:p>
          <a:p>
            <a:pPr lvl="2"/>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Business #1</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70000" lnSpcReduction="20000"/>
          </a:bodyPr>
          <a:lstStyle/>
          <a:p>
            <a:r>
              <a:rPr lang="en-GB" dirty="0" smtClean="0"/>
              <a:t>Call Meeting to Order</a:t>
            </a:r>
          </a:p>
          <a:p>
            <a:pPr lvl="1"/>
            <a:r>
              <a:rPr lang="en-GB" dirty="0" smtClean="0"/>
              <a:t>Chair called the meeting to order at 10:30</a:t>
            </a:r>
          </a:p>
          <a:p>
            <a:r>
              <a:rPr lang="en-GB" dirty="0"/>
              <a:t>Attendance </a:t>
            </a:r>
            <a:r>
              <a:rPr lang="en-GB" dirty="0" smtClean="0"/>
              <a:t>recording</a:t>
            </a:r>
          </a:p>
          <a:p>
            <a:pPr lvl="1"/>
            <a:r>
              <a:rPr lang="en-GB" dirty="0" smtClean="0"/>
              <a:t>Done on sign-in paper sheets; IMAT supplementary to gain reciprocal attendence credit</a:t>
            </a:r>
          </a:p>
          <a:p>
            <a:r>
              <a:rPr lang="en-GB" dirty="0" smtClean="0"/>
              <a:t>Secretary position</a:t>
            </a:r>
          </a:p>
          <a:p>
            <a:pPr lvl="1"/>
            <a:r>
              <a:rPr lang="en-GB" dirty="0" smtClean="0"/>
              <a:t>Nobody showed up volunteering for secretary</a:t>
            </a:r>
          </a:p>
          <a:p>
            <a:pPr lvl="1"/>
            <a:r>
              <a:rPr lang="en-GB" dirty="0"/>
              <a:t>Juan Carlos will take minutes</a:t>
            </a:r>
            <a:endParaRPr lang="en-GB" dirty="0" smtClean="0"/>
          </a:p>
          <a:p>
            <a:r>
              <a:rPr lang="en-GB" dirty="0" smtClean="0"/>
              <a:t>Approval of agenda</a:t>
            </a:r>
          </a:p>
          <a:p>
            <a:pPr lvl="1"/>
            <a:r>
              <a:rPr lang="en-GB" dirty="0" smtClean="0"/>
              <a:t>Agenda approved without objections as amended on following slide</a:t>
            </a:r>
          </a:p>
          <a:p>
            <a:r>
              <a:rPr lang="en-US" dirty="0" smtClean="0"/>
              <a:t>Approval of minutes</a:t>
            </a:r>
          </a:p>
          <a:p>
            <a:pPr lvl="1"/>
            <a:r>
              <a:rPr lang="en-US" dirty="0" smtClean="0">
                <a:hlinkClick r:id="rId3"/>
              </a:rPr>
              <a:t>https://mentor.ieee.org/omniran/dcn/13/omniran-13-0097-00-ecsg-meeting-minutes-for-nov-2013-dallas-f2f.docx</a:t>
            </a:r>
            <a:endParaRPr lang="en-US" dirty="0" smtClean="0"/>
          </a:p>
          <a:p>
            <a:pPr lvl="2"/>
            <a:r>
              <a:rPr lang="en-US" dirty="0"/>
              <a:t>Approved without objections</a:t>
            </a:r>
            <a:endParaRPr lang="en-US" dirty="0" smtClean="0"/>
          </a:p>
          <a:p>
            <a:pPr lvl="1"/>
            <a:r>
              <a:rPr lang="en-US" dirty="0" smtClean="0">
                <a:hlinkClick r:id="rId4"/>
              </a:rPr>
              <a:t>https://mentor.ieee.org/omniran/dcn/13/omniran-13-0098-00-ecsg-meeting-minutes-december-11th-confcall.docx</a:t>
            </a:r>
            <a:r>
              <a:rPr lang="en-US" dirty="0" smtClean="0"/>
              <a:t> </a:t>
            </a:r>
          </a:p>
          <a:p>
            <a:pPr lvl="2"/>
            <a:r>
              <a:rPr lang="en-US" dirty="0"/>
              <a:t>Approved without objections</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613</TotalTime>
  <Words>2005</Words>
  <Application>Microsoft Macintosh PowerPoint</Application>
  <PresentationFormat>On-screen Show (4:3)</PresentationFormat>
  <Paragraphs>212</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OmniRAN EC SG  Agenda and Meeting Slides January 2014, Los Angeles, CA</vt:lpstr>
      <vt:lpstr>Meetings</vt:lpstr>
      <vt:lpstr>Agenda proposal for Jan 2014 F2F</vt:lpstr>
      <vt:lpstr>Guidelines for IEEE-SA Meetings</vt:lpstr>
      <vt:lpstr>Resources – URLs</vt:lpstr>
      <vt:lpstr>Meeting Etiquette</vt:lpstr>
      <vt:lpstr>LMSC Operations Manual</vt:lpstr>
      <vt:lpstr>OmniRAN ECSG Resources</vt:lpstr>
      <vt:lpstr>Business #1</vt:lpstr>
      <vt:lpstr>Jan 2014 Agenda</vt:lpstr>
      <vt:lpstr>Jan 2014 Agenda Graphics</vt:lpstr>
      <vt:lpstr>Business#2 (Tue AM2)</vt:lpstr>
      <vt:lpstr>Business #3 (Tue PM1)</vt:lpstr>
      <vt:lpstr>Business #4 (Wed PM1)</vt:lpstr>
      <vt:lpstr>Business #5 (Thu AM2)</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246</cp:revision>
  <cp:lastPrinted>1998-02-10T13:28:06Z</cp:lastPrinted>
  <dcterms:created xsi:type="dcterms:W3CDTF">2011-12-30T17:06:23Z</dcterms:created>
  <dcterms:modified xsi:type="dcterms:W3CDTF">2014-01-24T00:22:33Z</dcterms:modified>
</cp:coreProperties>
</file>