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6"/>
  </p:notesMasterIdLst>
  <p:sldIdLst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C4E8D-8B51-4B7D-B7C3-D7E69E4CC880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58CB42-701A-4E57-9E58-658713DBA0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0563"/>
            <a:ext cx="4556125" cy="34178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15704" y="8709167"/>
            <a:ext cx="76098" cy="181949"/>
          </a:xfrm>
        </p:spPr>
        <p:txBody>
          <a:bodyPr/>
          <a:lstStyle/>
          <a:p>
            <a:fld id="{C67139CA-5923-5E4A-8BEA-EBB24723E16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660843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0563"/>
            <a:ext cx="4556125" cy="34178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15704" y="8709167"/>
            <a:ext cx="76098" cy="181949"/>
          </a:xfrm>
        </p:spPr>
        <p:txBody>
          <a:bodyPr/>
          <a:lstStyle/>
          <a:p>
            <a:fld id="{C67139CA-5923-5E4A-8BEA-EBB24723E16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66084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124C2-3184-4CE2-AC5F-C1DDDA497FB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943600" y="304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453A0-07FA-49AA-B59F-F509208BA137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4CB7-65B6-4529-A3B6-54697CBB9A19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66951-C0BF-466F-ADE3-5FFD54868441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3E6D2-9AB6-47C8-87EC-7C6932463015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6B3B6-409F-42AD-818A-3AFE66521E43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96306-DF54-4B3E-A3BA-00C857700B8D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2DEAD-BFFE-4F79-9703-D4CA3E210DC6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11ED9-49CD-4FB6-9B8F-5A8896DBE91F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B539-4215-4EEB-AA5B-CE70793DD18B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A4A10-7785-4C66-B601-55618C5777B4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73FC-15DC-49DB-A8AC-FA62F6B51228}" type="datetime1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542CF-C8EC-46DD-9F9C-5D0F741E0D7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D34B-FE6D-4538-A3EA-1BFE44579C92}" type="datetimeFigureOut">
              <a:rPr lang="en-US" smtClean="0"/>
              <a:pPr/>
              <a:t>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8400-D55D-41DE-B014-0EB97E7E7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IPR/copyrightpolicy.html" TargetMode="External"/><Relationship Id="rId2" Type="http://schemas.openxmlformats.org/officeDocument/2006/relationships/hyperlink" Target="mailto:xueli@huawei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standards.ieee.org/guides/opman/sect6.html" TargetMode="External"/><Relationship Id="rId4" Type="http://schemas.openxmlformats.org/officeDocument/2006/relationships/hyperlink" Target="http://standards.ieee.org/guides/bylaws/sect6-7.html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4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5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85743221"/>
              </p:ext>
            </p:extLst>
          </p:nvPr>
        </p:nvGraphicFramePr>
        <p:xfrm>
          <a:off x="609599" y="787890"/>
          <a:ext cx="8077201" cy="32950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577540"/>
                <a:gridCol w="1845205"/>
                <a:gridCol w="2598441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SDN-based </a:t>
                      </a:r>
                      <a:r>
                        <a:rPr lang="en-US" sz="2000" dirty="0" smtClean="0"/>
                        <a:t>Control Plane and Data Plane Separation in </a:t>
                      </a:r>
                      <a:r>
                        <a:rPr lang="en-US" sz="2000" dirty="0" err="1" smtClean="0"/>
                        <a:t>OmniRAN</a:t>
                      </a:r>
                      <a:r>
                        <a:rPr lang="en-US" sz="2000" dirty="0" smtClean="0"/>
                        <a:t> Network Reference Model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2014-01-15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Li Xue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+3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hlinkClick r:id="rId2"/>
                        </a:rPr>
                        <a:t>xueli@huawei.com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Behcet Sarikaya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Huawei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+1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469-277-5839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sarikaya@ieee.org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en-US" sz="1000" i="0" kern="1200" baseline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OmniRAN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9599" y="41910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pPr>
              <a:spcBef>
                <a:spcPts val="600"/>
              </a:spcBef>
            </a:pPr>
            <a:endParaRPr lang="en-US" sz="1600" dirty="0" smtClean="0">
              <a:latin typeface="+mn-lt"/>
            </a:endParaRPr>
          </a:p>
          <a:p>
            <a:pPr>
              <a:spcBef>
                <a:spcPts val="600"/>
              </a:spcBef>
            </a:pPr>
            <a:r>
              <a:rPr lang="en-US" sz="1600" dirty="0" smtClean="0">
                <a:latin typeface="+mn-lt"/>
              </a:rPr>
              <a:t>This presentation proposes control and data plane separation for SDN solution to be added to </a:t>
            </a:r>
            <a:r>
              <a:rPr lang="en-US" sz="1600" dirty="0" err="1" smtClean="0">
                <a:latin typeface="+mn-lt"/>
              </a:rPr>
              <a:t>OmniRAN</a:t>
            </a:r>
            <a:r>
              <a:rPr lang="en-US" sz="1600" dirty="0" smtClean="0">
                <a:latin typeface="+mn-lt"/>
              </a:rPr>
              <a:t> Network Reference Model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600" y="304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09" name="直接连接符 508"/>
          <p:cNvCxnSpPr>
            <a:endCxn id="113" idx="1"/>
          </p:cNvCxnSpPr>
          <p:nvPr/>
        </p:nvCxnSpPr>
        <p:spPr bwMode="auto">
          <a:xfrm flipV="1">
            <a:off x="5787135" y="3609265"/>
            <a:ext cx="2160240" cy="215999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7" name="直接连接符 506"/>
          <p:cNvCxnSpPr>
            <a:endCxn id="113" idx="1"/>
          </p:cNvCxnSpPr>
          <p:nvPr/>
        </p:nvCxnSpPr>
        <p:spPr bwMode="auto">
          <a:xfrm>
            <a:off x="5787135" y="2303875"/>
            <a:ext cx="2160240" cy="13053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232"/>
          <p:cNvCxnSpPr/>
          <p:nvPr/>
        </p:nvCxnSpPr>
        <p:spPr>
          <a:xfrm>
            <a:off x="7182290" y="3654025"/>
            <a:ext cx="1406860" cy="138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2400" y="-76200"/>
            <a:ext cx="87630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Control Plane and Data Plane Separation</a:t>
            </a:r>
            <a:endParaRPr lang="zh-CN" altLang="en-US" dirty="0"/>
          </a:p>
        </p:txBody>
      </p:sp>
      <p:cxnSp>
        <p:nvCxnSpPr>
          <p:cNvPr id="273" name="Straight Connector 232"/>
          <p:cNvCxnSpPr/>
          <p:nvPr/>
        </p:nvCxnSpPr>
        <p:spPr>
          <a:xfrm>
            <a:off x="3131840" y="5634245"/>
            <a:ext cx="1406860" cy="138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232"/>
          <p:cNvCxnSpPr/>
          <p:nvPr/>
        </p:nvCxnSpPr>
        <p:spPr>
          <a:xfrm>
            <a:off x="1162345" y="3599766"/>
            <a:ext cx="1406860" cy="1380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6" name="Rounded Rectangle 183"/>
          <p:cNvSpPr/>
          <p:nvPr/>
        </p:nvSpPr>
        <p:spPr>
          <a:xfrm>
            <a:off x="1973331" y="1313765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grpSp>
        <p:nvGrpSpPr>
          <p:cNvPr id="3" name="Group 3"/>
          <p:cNvGrpSpPr/>
          <p:nvPr/>
        </p:nvGrpSpPr>
        <p:grpSpPr>
          <a:xfrm>
            <a:off x="476545" y="3149961"/>
            <a:ext cx="990600" cy="990600"/>
            <a:chOff x="381000" y="1962150"/>
            <a:chExt cx="990600" cy="990600"/>
          </a:xfrm>
        </p:grpSpPr>
        <p:sp>
          <p:nvSpPr>
            <p:cNvPr id="48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9" name="Picture 5" descr="MC90043983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4" name="Group 6"/>
          <p:cNvGrpSpPr/>
          <p:nvPr/>
        </p:nvGrpSpPr>
        <p:grpSpPr>
          <a:xfrm>
            <a:off x="2283120" y="1760283"/>
            <a:ext cx="1000125" cy="990600"/>
            <a:chOff x="7315200" y="3886200"/>
            <a:chExt cx="1000125" cy="990600"/>
          </a:xfrm>
        </p:grpSpPr>
        <p:sp>
          <p:nvSpPr>
            <p:cNvPr id="51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6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7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8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74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5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6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7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8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9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0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67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8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9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0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1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2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3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9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61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2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3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4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5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0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5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38"/>
          <p:cNvGrpSpPr/>
          <p:nvPr/>
        </p:nvGrpSpPr>
        <p:grpSpPr>
          <a:xfrm>
            <a:off x="2283120" y="4446333"/>
            <a:ext cx="1000125" cy="990600"/>
            <a:chOff x="7315200" y="3886200"/>
            <a:chExt cx="1000125" cy="990600"/>
          </a:xfrm>
        </p:grpSpPr>
        <p:sp>
          <p:nvSpPr>
            <p:cNvPr id="82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2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3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4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05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7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8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9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10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11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98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9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0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1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2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4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5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92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3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4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5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6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91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6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4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40"/>
          <p:cNvGrpSpPr/>
          <p:nvPr/>
        </p:nvGrpSpPr>
        <p:grpSpPr>
          <a:xfrm>
            <a:off x="7947375" y="3113965"/>
            <a:ext cx="990600" cy="990600"/>
            <a:chOff x="5257800" y="4419600"/>
            <a:chExt cx="990600" cy="990600"/>
          </a:xfrm>
        </p:grpSpPr>
        <p:sp>
          <p:nvSpPr>
            <p:cNvPr id="113" name="Rounded Rectangle 48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7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154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55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56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9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6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62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63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64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58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59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60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0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143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44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45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1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50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5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52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53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47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48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49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2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132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33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34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3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3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40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41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4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36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37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38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4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121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22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23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28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29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30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31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25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26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27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15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4098" name="Clip" r:id="rId4" imgW="5757415" imgH="3221332" progId="">
                <p:embed/>
              </p:oleObj>
            </a:graphicData>
          </a:graphic>
        </p:graphicFrame>
        <p:sp>
          <p:nvSpPr>
            <p:cNvPr id="116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26" name="Group 158"/>
          <p:cNvGrpSpPr>
            <a:grpSpLocks noChangeAspect="1"/>
          </p:cNvGrpSpPr>
          <p:nvPr/>
        </p:nvGrpSpPr>
        <p:grpSpPr bwMode="auto">
          <a:xfrm flipH="1">
            <a:off x="2673644" y="3524206"/>
            <a:ext cx="411161" cy="494972"/>
            <a:chOff x="5" y="2480"/>
            <a:chExt cx="237" cy="430"/>
          </a:xfrm>
        </p:grpSpPr>
        <p:grpSp>
          <p:nvGrpSpPr>
            <p:cNvPr id="27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28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9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86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7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8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9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1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2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9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0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1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2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3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4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5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0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3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5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6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7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2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7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3" name="Rectangle 187"/>
          <p:cNvSpPr>
            <a:spLocks noChangeArrowheads="1"/>
          </p:cNvSpPr>
          <p:nvPr/>
        </p:nvSpPr>
        <p:spPr bwMode="auto">
          <a:xfrm>
            <a:off x="2351382" y="3227133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2016874" y="5550109"/>
            <a:ext cx="1598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Network Operator</a:t>
            </a:r>
            <a:endParaRPr lang="en-US" sz="1200" b="1" dirty="0"/>
          </a:p>
        </p:txBody>
      </p:sp>
      <p:grpSp>
        <p:nvGrpSpPr>
          <p:cNvPr id="31" name="Group 6"/>
          <p:cNvGrpSpPr/>
          <p:nvPr/>
        </p:nvGrpSpPr>
        <p:grpSpPr>
          <a:xfrm>
            <a:off x="2295820" y="3142565"/>
            <a:ext cx="1000125" cy="990600"/>
            <a:chOff x="7315200" y="3886200"/>
            <a:chExt cx="1000125" cy="990600"/>
          </a:xfrm>
        </p:grpSpPr>
        <p:sp>
          <p:nvSpPr>
            <p:cNvPr id="216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2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3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4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35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39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0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1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2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3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4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5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32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3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4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5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6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7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8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226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7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8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9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0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25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20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18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2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7" name="Rounded Rectangle 183"/>
          <p:cNvSpPr/>
          <p:nvPr/>
        </p:nvSpPr>
        <p:spPr>
          <a:xfrm>
            <a:off x="4211959" y="683695"/>
            <a:ext cx="1575175" cy="211523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/>
              <a:t>\f</a:t>
            </a:r>
            <a:endParaRPr lang="en-US" sz="700" dirty="0"/>
          </a:p>
        </p:txBody>
      </p:sp>
      <p:cxnSp>
        <p:nvCxnSpPr>
          <p:cNvPr id="272" name="Straight Connector 232"/>
          <p:cNvCxnSpPr>
            <a:stCxn id="51" idx="3"/>
            <a:endCxn id="265" idx="1"/>
          </p:cNvCxnSpPr>
          <p:nvPr/>
        </p:nvCxnSpPr>
        <p:spPr>
          <a:xfrm flipV="1">
            <a:off x="3283245" y="1181376"/>
            <a:ext cx="1193298" cy="107420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32"/>
          <p:cNvCxnSpPr>
            <a:stCxn id="216" idx="3"/>
            <a:endCxn id="265" idx="1"/>
          </p:cNvCxnSpPr>
          <p:nvPr/>
        </p:nvCxnSpPr>
        <p:spPr>
          <a:xfrm flipV="1">
            <a:off x="3295945" y="1181376"/>
            <a:ext cx="1180598" cy="2456489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32"/>
          <p:cNvCxnSpPr>
            <a:stCxn id="82" idx="3"/>
            <a:endCxn id="265" idx="1"/>
          </p:cNvCxnSpPr>
          <p:nvPr/>
        </p:nvCxnSpPr>
        <p:spPr>
          <a:xfrm flipV="1">
            <a:off x="3283245" y="1181376"/>
            <a:ext cx="1193298" cy="3760257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组合 296"/>
          <p:cNvGrpSpPr/>
          <p:nvPr/>
        </p:nvGrpSpPr>
        <p:grpSpPr>
          <a:xfrm>
            <a:off x="4209111" y="773706"/>
            <a:ext cx="1580873" cy="1980220"/>
            <a:chOff x="4209111" y="1268760"/>
            <a:chExt cx="1580873" cy="2494231"/>
          </a:xfrm>
        </p:grpSpPr>
        <p:sp>
          <p:nvSpPr>
            <p:cNvPr id="45" name="Rounded Rectangle 240"/>
            <p:cNvSpPr/>
            <p:nvPr/>
          </p:nvSpPr>
          <p:spPr>
            <a:xfrm>
              <a:off x="4346975" y="2629249"/>
              <a:ext cx="1288519" cy="1133742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209111" y="3479555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Core Operator A</a:t>
              </a:r>
              <a:endParaRPr lang="en-US" sz="900" b="1" dirty="0"/>
            </a:p>
          </p:txBody>
        </p:sp>
        <p:sp>
          <p:nvSpPr>
            <p:cNvPr id="197" name="AutoShape 154"/>
            <p:cNvSpPr>
              <a:spLocks noChangeArrowheads="1"/>
            </p:cNvSpPr>
            <p:nvPr/>
          </p:nvSpPr>
          <p:spPr bwMode="auto">
            <a:xfrm>
              <a:off x="4494119" y="2742623"/>
              <a:ext cx="977981" cy="800233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组合 275"/>
            <p:cNvGrpSpPr/>
            <p:nvPr/>
          </p:nvGrpSpPr>
          <p:grpSpPr>
            <a:xfrm>
              <a:off x="4574294" y="2799312"/>
              <a:ext cx="844763" cy="691004"/>
              <a:chOff x="4485847" y="4165840"/>
              <a:chExt cx="855663" cy="855387"/>
            </a:xfrm>
          </p:grpSpPr>
          <p:pic>
            <p:nvPicPr>
              <p:cNvPr id="198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797390"/>
                <a:ext cx="352425" cy="22383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199" name="Rectangle 188"/>
              <p:cNvSpPr>
                <a:spLocks noChangeArrowheads="1"/>
              </p:cNvSpPr>
              <p:nvPr/>
            </p:nvSpPr>
            <p:spPr bwMode="auto">
              <a:xfrm>
                <a:off x="4485847" y="416584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 Data Plane</a:t>
                </a:r>
              </a:p>
            </p:txBody>
          </p:sp>
          <p:pic>
            <p:nvPicPr>
              <p:cNvPr id="264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516700"/>
                <a:ext cx="352425" cy="22383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39" name="组合 279"/>
            <p:cNvGrpSpPr/>
            <p:nvPr/>
          </p:nvGrpSpPr>
          <p:grpSpPr>
            <a:xfrm>
              <a:off x="4476543" y="1382134"/>
              <a:ext cx="977981" cy="800233"/>
              <a:chOff x="4414410" y="1864199"/>
              <a:chExt cx="990600" cy="990600"/>
            </a:xfrm>
          </p:grpSpPr>
          <p:sp>
            <p:nvSpPr>
              <p:cNvPr id="265" name="AutoShape 154"/>
              <p:cNvSpPr>
                <a:spLocks noChangeArrowheads="1"/>
              </p:cNvSpPr>
              <p:nvPr/>
            </p:nvSpPr>
            <p:spPr bwMode="auto">
              <a:xfrm>
                <a:off x="4414410" y="1864199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0" name="Group 191"/>
              <p:cNvGrpSpPr/>
              <p:nvPr/>
            </p:nvGrpSpPr>
            <p:grpSpPr>
              <a:xfrm>
                <a:off x="4594430" y="2399571"/>
                <a:ext cx="568990" cy="358909"/>
                <a:chOff x="7481888" y="3079208"/>
                <a:chExt cx="595312" cy="425992"/>
              </a:xfrm>
            </p:grpSpPr>
            <p:sp>
              <p:nvSpPr>
                <p:cNvPr id="250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/>
                </a:p>
              </p:txBody>
            </p:sp>
            <p:sp>
              <p:nvSpPr>
                <p:cNvPr id="251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41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53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254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255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grpSp>
                <p:nvGrpSpPr>
                  <p:cNvPr id="42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60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261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262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263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</p:grpSp>
              <p:sp>
                <p:nvSpPr>
                  <p:cNvPr id="257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258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sp>
                <p:nvSpPr>
                  <p:cNvPr id="259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</p:grpSp>
          </p:grpSp>
          <p:sp>
            <p:nvSpPr>
              <p:cNvPr id="266" name="Rectangle 188"/>
              <p:cNvSpPr>
                <a:spLocks noChangeArrowheads="1"/>
              </p:cNvSpPr>
              <p:nvPr/>
            </p:nvSpPr>
            <p:spPr bwMode="auto">
              <a:xfrm>
                <a:off x="4459415" y="1993395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Control Plane</a:t>
                </a:r>
              </a:p>
            </p:txBody>
          </p:sp>
        </p:grpSp>
        <p:sp>
          <p:nvSpPr>
            <p:cNvPr id="275" name="TextBox 274"/>
            <p:cNvSpPr txBox="1"/>
            <p:nvPr/>
          </p:nvSpPr>
          <p:spPr>
            <a:xfrm>
              <a:off x="4211960" y="2175752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SDN Controller </a:t>
              </a:r>
              <a:r>
                <a:rPr lang="en-US" altLang="zh-CN" sz="900" b="1" dirty="0" smtClean="0"/>
                <a:t>A</a:t>
              </a:r>
              <a:endParaRPr lang="en-US" sz="900" b="1" dirty="0"/>
            </a:p>
          </p:txBody>
        </p:sp>
        <p:sp>
          <p:nvSpPr>
            <p:cNvPr id="279" name="Rounded Rectangle 240"/>
            <p:cNvSpPr/>
            <p:nvPr/>
          </p:nvSpPr>
          <p:spPr>
            <a:xfrm>
              <a:off x="4343248" y="1268760"/>
              <a:ext cx="1288519" cy="1199756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290" name="Straight Connector 232"/>
            <p:cNvCxnSpPr>
              <a:stCxn id="45" idx="0"/>
              <a:endCxn id="279" idx="2"/>
            </p:cNvCxnSpPr>
            <p:nvPr/>
          </p:nvCxnSpPr>
          <p:spPr>
            <a:xfrm flipH="1" flipV="1">
              <a:off x="4987508" y="2468516"/>
              <a:ext cx="3727" cy="160733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9" name="Rounded Rectangle 183"/>
          <p:cNvSpPr/>
          <p:nvPr/>
        </p:nvSpPr>
        <p:spPr>
          <a:xfrm>
            <a:off x="5697125" y="2393885"/>
            <a:ext cx="1575175" cy="211523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/>
              <a:t>\f</a:t>
            </a:r>
            <a:endParaRPr lang="en-US" sz="700" dirty="0"/>
          </a:p>
        </p:txBody>
      </p:sp>
      <p:grpSp>
        <p:nvGrpSpPr>
          <p:cNvPr id="43" name="组合 329"/>
          <p:cNvGrpSpPr/>
          <p:nvPr/>
        </p:nvGrpSpPr>
        <p:grpSpPr>
          <a:xfrm>
            <a:off x="5736432" y="2483896"/>
            <a:ext cx="1580873" cy="1980220"/>
            <a:chOff x="4209111" y="1268760"/>
            <a:chExt cx="1580873" cy="2494231"/>
          </a:xfrm>
        </p:grpSpPr>
        <p:sp>
          <p:nvSpPr>
            <p:cNvPr id="331" name="Rounded Rectangle 240"/>
            <p:cNvSpPr/>
            <p:nvPr/>
          </p:nvSpPr>
          <p:spPr>
            <a:xfrm>
              <a:off x="4346975" y="2629249"/>
              <a:ext cx="1288519" cy="1133742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4209111" y="3479555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Core Operator A</a:t>
              </a:r>
              <a:endParaRPr lang="en-US" sz="900" b="1" dirty="0"/>
            </a:p>
          </p:txBody>
        </p:sp>
        <p:sp>
          <p:nvSpPr>
            <p:cNvPr id="333" name="AutoShape 154"/>
            <p:cNvSpPr>
              <a:spLocks noChangeArrowheads="1"/>
            </p:cNvSpPr>
            <p:nvPr/>
          </p:nvSpPr>
          <p:spPr bwMode="auto">
            <a:xfrm>
              <a:off x="4494119" y="2742623"/>
              <a:ext cx="977981" cy="800233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6" name="组合 275"/>
            <p:cNvGrpSpPr/>
            <p:nvPr/>
          </p:nvGrpSpPr>
          <p:grpSpPr>
            <a:xfrm>
              <a:off x="4574294" y="2799312"/>
              <a:ext cx="844763" cy="691004"/>
              <a:chOff x="4485847" y="4165840"/>
              <a:chExt cx="855663" cy="855387"/>
            </a:xfrm>
          </p:grpSpPr>
          <p:pic>
            <p:nvPicPr>
              <p:cNvPr id="356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797390"/>
                <a:ext cx="352425" cy="223837"/>
              </a:xfrm>
              <a:prstGeom prst="rect">
                <a:avLst/>
              </a:prstGeom>
            </p:spPr>
          </p:pic>
          <p:sp>
            <p:nvSpPr>
              <p:cNvPr id="357" name="Rectangle 188"/>
              <p:cNvSpPr>
                <a:spLocks noChangeArrowheads="1"/>
              </p:cNvSpPr>
              <p:nvPr/>
            </p:nvSpPr>
            <p:spPr bwMode="auto">
              <a:xfrm>
                <a:off x="4485847" y="416584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 Data Plane</a:t>
                </a:r>
              </a:p>
            </p:txBody>
          </p:sp>
          <p:pic>
            <p:nvPicPr>
              <p:cNvPr id="358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516700"/>
                <a:ext cx="352425" cy="223837"/>
              </a:xfrm>
              <a:prstGeom prst="rect">
                <a:avLst/>
              </a:prstGeom>
            </p:spPr>
          </p:pic>
        </p:grpSp>
        <p:grpSp>
          <p:nvGrpSpPr>
            <p:cNvPr id="47" name="组合 279"/>
            <p:cNvGrpSpPr/>
            <p:nvPr/>
          </p:nvGrpSpPr>
          <p:grpSpPr>
            <a:xfrm>
              <a:off x="4476543" y="1382134"/>
              <a:ext cx="977981" cy="800233"/>
              <a:chOff x="4414410" y="1864199"/>
              <a:chExt cx="990600" cy="990600"/>
            </a:xfrm>
          </p:grpSpPr>
          <p:sp>
            <p:nvSpPr>
              <p:cNvPr id="339" name="AutoShape 154"/>
              <p:cNvSpPr>
                <a:spLocks noChangeArrowheads="1"/>
              </p:cNvSpPr>
              <p:nvPr/>
            </p:nvSpPr>
            <p:spPr bwMode="auto">
              <a:xfrm>
                <a:off x="4414410" y="1864199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0" name="Group 191"/>
              <p:cNvGrpSpPr/>
              <p:nvPr/>
            </p:nvGrpSpPr>
            <p:grpSpPr>
              <a:xfrm>
                <a:off x="4594430" y="2399571"/>
                <a:ext cx="568990" cy="358909"/>
                <a:chOff x="7481888" y="3079208"/>
                <a:chExt cx="595312" cy="425992"/>
              </a:xfrm>
            </p:grpSpPr>
            <p:sp>
              <p:nvSpPr>
                <p:cNvPr id="342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/>
                </a:p>
              </p:txBody>
            </p:sp>
            <p:sp>
              <p:nvSpPr>
                <p:cNvPr id="343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52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345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346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347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grpSp>
                <p:nvGrpSpPr>
                  <p:cNvPr id="54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52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353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354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355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</p:grpSp>
              <p:sp>
                <p:nvSpPr>
                  <p:cNvPr id="349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350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sp>
                <p:nvSpPr>
                  <p:cNvPr id="351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</p:grpSp>
          </p:grpSp>
          <p:sp>
            <p:nvSpPr>
              <p:cNvPr id="341" name="Rectangle 188"/>
              <p:cNvSpPr>
                <a:spLocks noChangeArrowheads="1"/>
              </p:cNvSpPr>
              <p:nvPr/>
            </p:nvSpPr>
            <p:spPr bwMode="auto">
              <a:xfrm>
                <a:off x="4459415" y="1993395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Control Plane</a:t>
                </a:r>
              </a:p>
            </p:txBody>
          </p:sp>
        </p:grpSp>
        <p:sp>
          <p:nvSpPr>
            <p:cNvPr id="336" name="TextBox 335"/>
            <p:cNvSpPr txBox="1"/>
            <p:nvPr/>
          </p:nvSpPr>
          <p:spPr>
            <a:xfrm>
              <a:off x="4211960" y="2175752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SDN Controller </a:t>
              </a:r>
              <a:r>
                <a:rPr lang="en-US" altLang="zh-CN" sz="900" b="1" dirty="0" smtClean="0"/>
                <a:t>A</a:t>
              </a:r>
              <a:endParaRPr lang="en-US" sz="900" b="1" dirty="0"/>
            </a:p>
          </p:txBody>
        </p:sp>
        <p:sp>
          <p:nvSpPr>
            <p:cNvPr id="337" name="Rounded Rectangle 240"/>
            <p:cNvSpPr/>
            <p:nvPr/>
          </p:nvSpPr>
          <p:spPr>
            <a:xfrm>
              <a:off x="4343248" y="1268760"/>
              <a:ext cx="1288519" cy="1199756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338" name="Straight Connector 232"/>
            <p:cNvCxnSpPr>
              <a:stCxn id="331" idx="0"/>
              <a:endCxn id="337" idx="2"/>
            </p:cNvCxnSpPr>
            <p:nvPr/>
          </p:nvCxnSpPr>
          <p:spPr>
            <a:xfrm flipH="1" flipV="1">
              <a:off x="4987508" y="2468516"/>
              <a:ext cx="3727" cy="160733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3" name="Rounded Rectangle 183"/>
          <p:cNvSpPr/>
          <p:nvPr/>
        </p:nvSpPr>
        <p:spPr>
          <a:xfrm>
            <a:off x="4211960" y="4149080"/>
            <a:ext cx="1575175" cy="211523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/>
              <a:t>\f</a:t>
            </a:r>
            <a:endParaRPr lang="en-US" sz="700" dirty="0"/>
          </a:p>
        </p:txBody>
      </p:sp>
      <p:grpSp>
        <p:nvGrpSpPr>
          <p:cNvPr id="58" name="组合 453"/>
          <p:cNvGrpSpPr/>
          <p:nvPr/>
        </p:nvGrpSpPr>
        <p:grpSpPr>
          <a:xfrm>
            <a:off x="4211960" y="4194085"/>
            <a:ext cx="1580873" cy="1980220"/>
            <a:chOff x="4209111" y="1268760"/>
            <a:chExt cx="1580873" cy="2494231"/>
          </a:xfrm>
        </p:grpSpPr>
        <p:sp>
          <p:nvSpPr>
            <p:cNvPr id="456" name="Rounded Rectangle 240"/>
            <p:cNvSpPr/>
            <p:nvPr/>
          </p:nvSpPr>
          <p:spPr>
            <a:xfrm>
              <a:off x="4346975" y="2629249"/>
              <a:ext cx="1288519" cy="1133742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457" name="TextBox 456"/>
            <p:cNvSpPr txBox="1"/>
            <p:nvPr/>
          </p:nvSpPr>
          <p:spPr>
            <a:xfrm>
              <a:off x="4209111" y="3479555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Core Operator A</a:t>
              </a:r>
              <a:endParaRPr lang="en-US" sz="900" b="1" dirty="0"/>
            </a:p>
          </p:txBody>
        </p:sp>
        <p:sp>
          <p:nvSpPr>
            <p:cNvPr id="459" name="AutoShape 154"/>
            <p:cNvSpPr>
              <a:spLocks noChangeArrowheads="1"/>
            </p:cNvSpPr>
            <p:nvPr/>
          </p:nvSpPr>
          <p:spPr bwMode="auto">
            <a:xfrm>
              <a:off x="4494119" y="2742623"/>
              <a:ext cx="977981" cy="800233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9" name="组合 275"/>
            <p:cNvGrpSpPr/>
            <p:nvPr/>
          </p:nvGrpSpPr>
          <p:grpSpPr>
            <a:xfrm>
              <a:off x="4574294" y="2799312"/>
              <a:ext cx="844763" cy="691004"/>
              <a:chOff x="4485847" y="4165840"/>
              <a:chExt cx="855663" cy="855387"/>
            </a:xfrm>
          </p:grpSpPr>
          <p:pic>
            <p:nvPicPr>
              <p:cNvPr id="485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797390"/>
                <a:ext cx="352425" cy="22383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  <p:sp>
            <p:nvSpPr>
              <p:cNvPr id="486" name="Rectangle 188"/>
              <p:cNvSpPr>
                <a:spLocks noChangeArrowheads="1"/>
              </p:cNvSpPr>
              <p:nvPr/>
            </p:nvSpPr>
            <p:spPr bwMode="auto">
              <a:xfrm>
                <a:off x="4485847" y="416584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 Data Plane</a:t>
                </a:r>
              </a:p>
            </p:txBody>
          </p:sp>
          <p:pic>
            <p:nvPicPr>
              <p:cNvPr id="487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516700"/>
                <a:ext cx="352425" cy="223837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  <a:effectLst/>
            </p:spPr>
          </p:pic>
        </p:grpSp>
        <p:grpSp>
          <p:nvGrpSpPr>
            <p:cNvPr id="66" name="组合 279"/>
            <p:cNvGrpSpPr/>
            <p:nvPr/>
          </p:nvGrpSpPr>
          <p:grpSpPr>
            <a:xfrm>
              <a:off x="4476543" y="1382134"/>
              <a:ext cx="977981" cy="800233"/>
              <a:chOff x="4414410" y="1864199"/>
              <a:chExt cx="990600" cy="990600"/>
            </a:xfrm>
          </p:grpSpPr>
          <p:sp>
            <p:nvSpPr>
              <p:cNvPr id="468" name="AutoShape 154"/>
              <p:cNvSpPr>
                <a:spLocks noChangeArrowheads="1"/>
              </p:cNvSpPr>
              <p:nvPr/>
            </p:nvSpPr>
            <p:spPr bwMode="auto">
              <a:xfrm>
                <a:off x="4414410" y="1864199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81" name="Group 191"/>
              <p:cNvGrpSpPr/>
              <p:nvPr/>
            </p:nvGrpSpPr>
            <p:grpSpPr>
              <a:xfrm>
                <a:off x="4594430" y="2399571"/>
                <a:ext cx="568990" cy="358909"/>
                <a:chOff x="7481888" y="3079208"/>
                <a:chExt cx="595312" cy="425992"/>
              </a:xfrm>
            </p:grpSpPr>
            <p:sp>
              <p:nvSpPr>
                <p:cNvPr id="471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/>
                </a:p>
              </p:txBody>
            </p:sp>
            <p:sp>
              <p:nvSpPr>
                <p:cNvPr id="472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83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474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475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476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grpSp>
                <p:nvGrpSpPr>
                  <p:cNvPr id="85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481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482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483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484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</p:grpSp>
              <p:sp>
                <p:nvSpPr>
                  <p:cNvPr id="478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479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sp>
                <p:nvSpPr>
                  <p:cNvPr id="480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</p:grpSp>
          </p:grpSp>
          <p:sp>
            <p:nvSpPr>
              <p:cNvPr id="470" name="Rectangle 188"/>
              <p:cNvSpPr>
                <a:spLocks noChangeArrowheads="1"/>
              </p:cNvSpPr>
              <p:nvPr/>
            </p:nvSpPr>
            <p:spPr bwMode="auto">
              <a:xfrm>
                <a:off x="4459415" y="1993395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Control Plane</a:t>
                </a:r>
              </a:p>
            </p:txBody>
          </p:sp>
        </p:grpSp>
        <p:sp>
          <p:nvSpPr>
            <p:cNvPr id="464" name="TextBox 463"/>
            <p:cNvSpPr txBox="1"/>
            <p:nvPr/>
          </p:nvSpPr>
          <p:spPr>
            <a:xfrm>
              <a:off x="4211960" y="2175752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SDN Controller </a:t>
              </a:r>
              <a:r>
                <a:rPr lang="en-US" altLang="zh-CN" sz="900" b="1" dirty="0" smtClean="0"/>
                <a:t>A</a:t>
              </a:r>
              <a:endParaRPr lang="en-US" sz="900" b="1" dirty="0"/>
            </a:p>
          </p:txBody>
        </p:sp>
        <p:sp>
          <p:nvSpPr>
            <p:cNvPr id="465" name="Rounded Rectangle 240"/>
            <p:cNvSpPr/>
            <p:nvPr/>
          </p:nvSpPr>
          <p:spPr>
            <a:xfrm>
              <a:off x="4343248" y="1268760"/>
              <a:ext cx="1288519" cy="1199756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467" name="Straight Connector 232"/>
            <p:cNvCxnSpPr>
              <a:stCxn id="456" idx="0"/>
              <a:endCxn id="465" idx="2"/>
            </p:cNvCxnSpPr>
            <p:nvPr/>
          </p:nvCxnSpPr>
          <p:spPr>
            <a:xfrm flipH="1" flipV="1">
              <a:off x="4987508" y="2468516"/>
              <a:ext cx="3727" cy="160733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9" name="直接连接符 488"/>
          <p:cNvCxnSpPr/>
          <p:nvPr/>
        </p:nvCxnSpPr>
        <p:spPr bwMode="auto">
          <a:xfrm>
            <a:off x="3626895" y="2393885"/>
            <a:ext cx="58506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1" name="直接连接符 490"/>
          <p:cNvCxnSpPr/>
          <p:nvPr/>
        </p:nvCxnSpPr>
        <p:spPr bwMode="auto">
          <a:xfrm>
            <a:off x="3626895" y="4104075"/>
            <a:ext cx="207023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5" name="直接连接符 494"/>
          <p:cNvCxnSpPr>
            <a:stCxn id="51" idx="3"/>
            <a:endCxn id="339" idx="1"/>
          </p:cNvCxnSpPr>
          <p:nvPr/>
        </p:nvCxnSpPr>
        <p:spPr bwMode="auto">
          <a:xfrm>
            <a:off x="3283245" y="2255583"/>
            <a:ext cx="2720619" cy="635984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7" name="直接连接符 496"/>
          <p:cNvCxnSpPr>
            <a:stCxn id="216" idx="3"/>
            <a:endCxn id="339" idx="1"/>
          </p:cNvCxnSpPr>
          <p:nvPr/>
        </p:nvCxnSpPr>
        <p:spPr bwMode="auto">
          <a:xfrm flipV="1">
            <a:off x="3295945" y="2891567"/>
            <a:ext cx="2707919" cy="746298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9" name="直接连接符 498"/>
          <p:cNvCxnSpPr>
            <a:stCxn id="82" idx="3"/>
          </p:cNvCxnSpPr>
          <p:nvPr/>
        </p:nvCxnSpPr>
        <p:spPr bwMode="auto">
          <a:xfrm flipV="1">
            <a:off x="3283245" y="2933945"/>
            <a:ext cx="2683910" cy="2007688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1" name="直接连接符 500"/>
          <p:cNvCxnSpPr>
            <a:stCxn id="51" idx="3"/>
            <a:endCxn id="468" idx="1"/>
          </p:cNvCxnSpPr>
          <p:nvPr/>
        </p:nvCxnSpPr>
        <p:spPr bwMode="auto">
          <a:xfrm>
            <a:off x="3283245" y="2255583"/>
            <a:ext cx="1196147" cy="2346173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3" name="直接连接符 502"/>
          <p:cNvCxnSpPr>
            <a:stCxn id="216" idx="3"/>
            <a:endCxn id="468" idx="1"/>
          </p:cNvCxnSpPr>
          <p:nvPr/>
        </p:nvCxnSpPr>
        <p:spPr bwMode="auto">
          <a:xfrm>
            <a:off x="3295945" y="3637865"/>
            <a:ext cx="1183447" cy="963891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5" name="直接连接符 504"/>
          <p:cNvCxnSpPr>
            <a:stCxn id="82" idx="3"/>
            <a:endCxn id="468" idx="1"/>
          </p:cNvCxnSpPr>
          <p:nvPr/>
        </p:nvCxnSpPr>
        <p:spPr bwMode="auto">
          <a:xfrm flipV="1">
            <a:off x="3283245" y="4601756"/>
            <a:ext cx="1196147" cy="339877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2" name="Slide Number Placeholder 2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93" name="TextBox 292"/>
          <p:cNvSpPr txBox="1"/>
          <p:nvPr/>
        </p:nvSpPr>
        <p:spPr>
          <a:xfrm>
            <a:off x="5943600" y="76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Mapping to </a:t>
            </a:r>
            <a:r>
              <a:rPr lang="en-US" cap="none" dirty="0" err="1" smtClean="0"/>
              <a:t>OmniRAN</a:t>
            </a:r>
            <a:endParaRPr lang="en-US" cap="non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="1" dirty="0" smtClean="0"/>
              <a:t>SDN-based for Control Plane and Data Plane Separation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43600" y="304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935210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Straight Connector 232"/>
          <p:cNvCxnSpPr/>
          <p:nvPr/>
        </p:nvCxnSpPr>
        <p:spPr>
          <a:xfrm>
            <a:off x="1072335" y="4193451"/>
            <a:ext cx="1406860" cy="1380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32"/>
          <p:cNvCxnSpPr/>
          <p:nvPr/>
        </p:nvCxnSpPr>
        <p:spPr>
          <a:xfrm>
            <a:off x="3041830" y="6227930"/>
            <a:ext cx="1406860" cy="1380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6" name="Rounded Rectangle 183"/>
          <p:cNvSpPr/>
          <p:nvPr/>
        </p:nvSpPr>
        <p:spPr>
          <a:xfrm>
            <a:off x="1871700" y="1943835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18864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Control Plane and Data Plane Separation</a:t>
            </a:r>
            <a:br>
              <a:rPr lang="en-US" altLang="zh-CN" dirty="0" smtClean="0"/>
            </a:br>
            <a:r>
              <a:rPr lang="en-US" altLang="zh-CN" dirty="0" smtClean="0"/>
              <a:t> Reference Point Mappings</a:t>
            </a:r>
            <a:endParaRPr lang="zh-CN" altLang="en-US" dirty="0"/>
          </a:p>
        </p:txBody>
      </p:sp>
      <p:cxnSp>
        <p:nvCxnSpPr>
          <p:cNvPr id="296" name="Straight Connector 450"/>
          <p:cNvCxnSpPr/>
          <p:nvPr/>
        </p:nvCxnSpPr>
        <p:spPr>
          <a:xfrm rot="16200000" flipV="1">
            <a:off x="2407942" y="3484239"/>
            <a:ext cx="609599" cy="2"/>
          </a:xfrm>
          <a:prstGeom prst="line">
            <a:avLst/>
          </a:prstGeom>
          <a:ln>
            <a:solidFill>
              <a:srgbClr val="99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09" name="直接连接符 508"/>
          <p:cNvCxnSpPr/>
          <p:nvPr/>
        </p:nvCxnSpPr>
        <p:spPr bwMode="auto">
          <a:xfrm flipV="1">
            <a:off x="5697125" y="4337720"/>
            <a:ext cx="2160240" cy="202522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7" name="直接连接符 506"/>
          <p:cNvCxnSpPr>
            <a:endCxn id="113" idx="1"/>
          </p:cNvCxnSpPr>
          <p:nvPr/>
        </p:nvCxnSpPr>
        <p:spPr bwMode="auto">
          <a:xfrm>
            <a:off x="5697125" y="2897560"/>
            <a:ext cx="2160240" cy="13053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6" name="Straight Connector 232"/>
          <p:cNvCxnSpPr/>
          <p:nvPr/>
        </p:nvCxnSpPr>
        <p:spPr>
          <a:xfrm>
            <a:off x="7092280" y="4247710"/>
            <a:ext cx="1406860" cy="1380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3"/>
          <p:cNvGrpSpPr/>
          <p:nvPr/>
        </p:nvGrpSpPr>
        <p:grpSpPr>
          <a:xfrm>
            <a:off x="386535" y="3743646"/>
            <a:ext cx="990600" cy="990600"/>
            <a:chOff x="381000" y="1962150"/>
            <a:chExt cx="990600" cy="990600"/>
          </a:xfrm>
        </p:grpSpPr>
        <p:sp>
          <p:nvSpPr>
            <p:cNvPr id="48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49" name="Picture 5" descr="MC900439836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  <a:ln>
              <a:solidFill>
                <a:schemeClr val="bg1">
                  <a:lumMod val="85000"/>
                </a:schemeClr>
              </a:solidFill>
              <a:prstDash val="dash"/>
            </a:ln>
          </p:spPr>
        </p:pic>
      </p:grpSp>
      <p:grpSp>
        <p:nvGrpSpPr>
          <p:cNvPr id="4" name="Group 6"/>
          <p:cNvGrpSpPr/>
          <p:nvPr/>
        </p:nvGrpSpPr>
        <p:grpSpPr>
          <a:xfrm>
            <a:off x="2193110" y="2353968"/>
            <a:ext cx="1000125" cy="990600"/>
            <a:chOff x="7315200" y="3886200"/>
            <a:chExt cx="1000125" cy="990600"/>
          </a:xfrm>
        </p:grpSpPr>
        <p:sp>
          <p:nvSpPr>
            <p:cNvPr id="51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6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7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8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74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5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6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7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8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9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80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67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8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9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0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1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2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73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9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61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2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3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4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65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60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5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6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7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38"/>
          <p:cNvGrpSpPr/>
          <p:nvPr/>
        </p:nvGrpSpPr>
        <p:grpSpPr>
          <a:xfrm>
            <a:off x="2193110" y="5040018"/>
            <a:ext cx="1000125" cy="990600"/>
            <a:chOff x="7315200" y="3886200"/>
            <a:chExt cx="1000125" cy="990600"/>
          </a:xfrm>
        </p:grpSpPr>
        <p:sp>
          <p:nvSpPr>
            <p:cNvPr id="82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1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2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3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4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05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6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7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8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9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10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11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98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9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0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1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2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3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04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5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92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3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4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5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96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91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6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7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88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84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40"/>
          <p:cNvGrpSpPr/>
          <p:nvPr/>
        </p:nvGrpSpPr>
        <p:grpSpPr>
          <a:xfrm>
            <a:off x="7857365" y="3707650"/>
            <a:ext cx="990600" cy="990600"/>
            <a:chOff x="5257800" y="4419600"/>
            <a:chExt cx="990600" cy="990600"/>
          </a:xfrm>
        </p:grpSpPr>
        <p:sp>
          <p:nvSpPr>
            <p:cNvPr id="113" name="Rounded Rectangle 48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17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18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154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55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56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9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61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62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63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64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58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59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60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0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143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44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45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1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50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5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52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53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47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48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49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2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132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33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34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3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39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40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41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42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36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37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38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24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121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22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23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25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128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29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30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31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125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126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127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115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5122" name="Clip" r:id="rId4" imgW="5757415" imgH="3221332" progId="">
                <p:embed/>
              </p:oleObj>
            </a:graphicData>
          </a:graphic>
        </p:graphicFrame>
        <p:sp>
          <p:nvSpPr>
            <p:cNvPr id="116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26" name="Group 158"/>
          <p:cNvGrpSpPr>
            <a:grpSpLocks noChangeAspect="1"/>
          </p:cNvGrpSpPr>
          <p:nvPr/>
        </p:nvGrpSpPr>
        <p:grpSpPr bwMode="auto">
          <a:xfrm flipH="1">
            <a:off x="2583634" y="4117891"/>
            <a:ext cx="411161" cy="494972"/>
            <a:chOff x="5" y="2480"/>
            <a:chExt cx="237" cy="430"/>
          </a:xfrm>
        </p:grpSpPr>
        <p:grpSp>
          <p:nvGrpSpPr>
            <p:cNvPr id="27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28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9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86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7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8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9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0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1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2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9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0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1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2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3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4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85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30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73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5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6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7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72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67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8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9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93" name="Rectangle 187"/>
          <p:cNvSpPr>
            <a:spLocks noChangeArrowheads="1"/>
          </p:cNvSpPr>
          <p:nvPr/>
        </p:nvSpPr>
        <p:spPr bwMode="auto">
          <a:xfrm>
            <a:off x="2261372" y="3820818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4" name="TextBox 193"/>
          <p:cNvSpPr txBox="1"/>
          <p:nvPr/>
        </p:nvSpPr>
        <p:spPr>
          <a:xfrm>
            <a:off x="1926864" y="6143794"/>
            <a:ext cx="1598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Network Operator</a:t>
            </a:r>
            <a:endParaRPr lang="en-US" sz="1200" b="1" dirty="0"/>
          </a:p>
        </p:txBody>
      </p:sp>
      <p:grpSp>
        <p:nvGrpSpPr>
          <p:cNvPr id="31" name="Group 6"/>
          <p:cNvGrpSpPr/>
          <p:nvPr/>
        </p:nvGrpSpPr>
        <p:grpSpPr>
          <a:xfrm>
            <a:off x="2205810" y="3736250"/>
            <a:ext cx="1000125" cy="990600"/>
            <a:chOff x="7315200" y="3886200"/>
            <a:chExt cx="1000125" cy="990600"/>
          </a:xfrm>
        </p:grpSpPr>
        <p:sp>
          <p:nvSpPr>
            <p:cNvPr id="216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2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3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4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35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239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0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1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2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3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4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45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32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3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4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5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6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7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8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6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226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7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8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9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30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25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20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1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2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18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2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7" name="Rounded Rectangle 183"/>
          <p:cNvSpPr/>
          <p:nvPr/>
        </p:nvSpPr>
        <p:spPr>
          <a:xfrm>
            <a:off x="4121949" y="1277380"/>
            <a:ext cx="1575175" cy="211523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/>
              <a:t>\f</a:t>
            </a:r>
            <a:endParaRPr lang="en-US" sz="700" dirty="0"/>
          </a:p>
        </p:txBody>
      </p:sp>
      <p:cxnSp>
        <p:nvCxnSpPr>
          <p:cNvPr id="272" name="Straight Connector 232"/>
          <p:cNvCxnSpPr>
            <a:stCxn id="51" idx="3"/>
            <a:endCxn id="265" idx="1"/>
          </p:cNvCxnSpPr>
          <p:nvPr/>
        </p:nvCxnSpPr>
        <p:spPr>
          <a:xfrm flipV="1">
            <a:off x="3193235" y="1775061"/>
            <a:ext cx="1193298" cy="107420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32"/>
          <p:cNvCxnSpPr>
            <a:stCxn id="216" idx="3"/>
            <a:endCxn id="265" idx="1"/>
          </p:cNvCxnSpPr>
          <p:nvPr/>
        </p:nvCxnSpPr>
        <p:spPr>
          <a:xfrm flipV="1">
            <a:off x="3205935" y="1775061"/>
            <a:ext cx="1180598" cy="245648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9" name="Straight Connector 232"/>
          <p:cNvCxnSpPr>
            <a:stCxn id="82" idx="3"/>
            <a:endCxn id="265" idx="1"/>
          </p:cNvCxnSpPr>
          <p:nvPr/>
        </p:nvCxnSpPr>
        <p:spPr>
          <a:xfrm flipV="1">
            <a:off x="3193235" y="1775061"/>
            <a:ext cx="1193298" cy="376025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7" name="组合 296"/>
          <p:cNvGrpSpPr/>
          <p:nvPr/>
        </p:nvGrpSpPr>
        <p:grpSpPr>
          <a:xfrm>
            <a:off x="4119101" y="1367391"/>
            <a:ext cx="1580873" cy="1980220"/>
            <a:chOff x="4209111" y="1268760"/>
            <a:chExt cx="1580873" cy="2494231"/>
          </a:xfrm>
        </p:grpSpPr>
        <p:sp>
          <p:nvSpPr>
            <p:cNvPr id="45" name="Rounded Rectangle 240"/>
            <p:cNvSpPr/>
            <p:nvPr/>
          </p:nvSpPr>
          <p:spPr>
            <a:xfrm>
              <a:off x="4346975" y="2629249"/>
              <a:ext cx="1288519" cy="1133742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209111" y="3479555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Core Operator A</a:t>
              </a:r>
              <a:endParaRPr lang="en-US" sz="900" b="1" dirty="0"/>
            </a:p>
          </p:txBody>
        </p:sp>
        <p:sp>
          <p:nvSpPr>
            <p:cNvPr id="197" name="AutoShape 154"/>
            <p:cNvSpPr>
              <a:spLocks noChangeArrowheads="1"/>
            </p:cNvSpPr>
            <p:nvPr/>
          </p:nvSpPr>
          <p:spPr bwMode="auto">
            <a:xfrm>
              <a:off x="4494119" y="2742623"/>
              <a:ext cx="977981" cy="800233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8" name="组合 275"/>
            <p:cNvGrpSpPr/>
            <p:nvPr/>
          </p:nvGrpSpPr>
          <p:grpSpPr>
            <a:xfrm>
              <a:off x="4574294" y="2799312"/>
              <a:ext cx="844763" cy="691004"/>
              <a:chOff x="4485847" y="4165840"/>
              <a:chExt cx="855663" cy="855387"/>
            </a:xfrm>
          </p:grpSpPr>
          <p:pic>
            <p:nvPicPr>
              <p:cNvPr id="198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797390"/>
                <a:ext cx="352425" cy="223837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</a:ln>
            </p:spPr>
          </p:pic>
          <p:sp>
            <p:nvSpPr>
              <p:cNvPr id="199" name="Rectangle 188"/>
              <p:cNvSpPr>
                <a:spLocks noChangeArrowheads="1"/>
              </p:cNvSpPr>
              <p:nvPr/>
            </p:nvSpPr>
            <p:spPr bwMode="auto">
              <a:xfrm>
                <a:off x="4485847" y="416584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 Data Plane</a:t>
                </a:r>
              </a:p>
            </p:txBody>
          </p:sp>
          <p:pic>
            <p:nvPicPr>
              <p:cNvPr id="264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516700"/>
                <a:ext cx="352425" cy="223837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</a:ln>
            </p:spPr>
          </p:pic>
        </p:grpSp>
        <p:grpSp>
          <p:nvGrpSpPr>
            <p:cNvPr id="39" name="组合 279"/>
            <p:cNvGrpSpPr/>
            <p:nvPr/>
          </p:nvGrpSpPr>
          <p:grpSpPr>
            <a:xfrm>
              <a:off x="4476543" y="1382134"/>
              <a:ext cx="977981" cy="800233"/>
              <a:chOff x="4414410" y="1864199"/>
              <a:chExt cx="990600" cy="990600"/>
            </a:xfrm>
          </p:grpSpPr>
          <p:sp>
            <p:nvSpPr>
              <p:cNvPr id="265" name="AutoShape 154"/>
              <p:cNvSpPr>
                <a:spLocks noChangeArrowheads="1"/>
              </p:cNvSpPr>
              <p:nvPr/>
            </p:nvSpPr>
            <p:spPr bwMode="auto">
              <a:xfrm>
                <a:off x="4414410" y="1864199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40" name="Group 191"/>
              <p:cNvGrpSpPr/>
              <p:nvPr/>
            </p:nvGrpSpPr>
            <p:grpSpPr>
              <a:xfrm>
                <a:off x="4594430" y="2399571"/>
                <a:ext cx="568990" cy="358909"/>
                <a:chOff x="7481888" y="3079208"/>
                <a:chExt cx="595312" cy="425992"/>
              </a:xfrm>
            </p:grpSpPr>
            <p:sp>
              <p:nvSpPr>
                <p:cNvPr id="250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/>
                </a:p>
              </p:txBody>
            </p:sp>
            <p:sp>
              <p:nvSpPr>
                <p:cNvPr id="251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41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253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254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255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grpSp>
                <p:nvGrpSpPr>
                  <p:cNvPr id="42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260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261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262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263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</p:grpSp>
              <p:sp>
                <p:nvSpPr>
                  <p:cNvPr id="257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258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sp>
                <p:nvSpPr>
                  <p:cNvPr id="259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</p:grpSp>
          </p:grpSp>
          <p:sp>
            <p:nvSpPr>
              <p:cNvPr id="266" name="Rectangle 188"/>
              <p:cNvSpPr>
                <a:spLocks noChangeArrowheads="1"/>
              </p:cNvSpPr>
              <p:nvPr/>
            </p:nvSpPr>
            <p:spPr bwMode="auto">
              <a:xfrm>
                <a:off x="4459415" y="1993395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Control Plane</a:t>
                </a:r>
              </a:p>
            </p:txBody>
          </p:sp>
        </p:grpSp>
        <p:sp>
          <p:nvSpPr>
            <p:cNvPr id="275" name="TextBox 274"/>
            <p:cNvSpPr txBox="1"/>
            <p:nvPr/>
          </p:nvSpPr>
          <p:spPr>
            <a:xfrm>
              <a:off x="4211960" y="2175752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SDN Controller </a:t>
              </a:r>
              <a:r>
                <a:rPr lang="en-US" altLang="zh-CN" sz="900" b="1" dirty="0" smtClean="0"/>
                <a:t>A</a:t>
              </a:r>
              <a:endParaRPr lang="en-US" sz="900" b="1" dirty="0"/>
            </a:p>
          </p:txBody>
        </p:sp>
        <p:sp>
          <p:nvSpPr>
            <p:cNvPr id="279" name="Rounded Rectangle 240"/>
            <p:cNvSpPr/>
            <p:nvPr/>
          </p:nvSpPr>
          <p:spPr>
            <a:xfrm>
              <a:off x="4343248" y="1268760"/>
              <a:ext cx="1288519" cy="1199756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290" name="Straight Connector 232"/>
            <p:cNvCxnSpPr>
              <a:stCxn id="45" idx="0"/>
              <a:endCxn id="279" idx="2"/>
            </p:cNvCxnSpPr>
            <p:nvPr/>
          </p:nvCxnSpPr>
          <p:spPr>
            <a:xfrm flipH="1" flipV="1">
              <a:off x="4987508" y="2468516"/>
              <a:ext cx="3727" cy="160733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9" name="Rounded Rectangle 183"/>
          <p:cNvSpPr/>
          <p:nvPr/>
        </p:nvSpPr>
        <p:spPr>
          <a:xfrm>
            <a:off x="5607115" y="2987570"/>
            <a:ext cx="1575175" cy="211523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/>
              <a:t>\f</a:t>
            </a:r>
            <a:endParaRPr lang="en-US" sz="700" dirty="0"/>
          </a:p>
        </p:txBody>
      </p:sp>
      <p:grpSp>
        <p:nvGrpSpPr>
          <p:cNvPr id="43" name="组合 329"/>
          <p:cNvGrpSpPr/>
          <p:nvPr/>
        </p:nvGrpSpPr>
        <p:grpSpPr>
          <a:xfrm>
            <a:off x="5646422" y="3077581"/>
            <a:ext cx="1580873" cy="1980220"/>
            <a:chOff x="4209111" y="1268760"/>
            <a:chExt cx="1580873" cy="2494231"/>
          </a:xfrm>
        </p:grpSpPr>
        <p:sp>
          <p:nvSpPr>
            <p:cNvPr id="331" name="Rounded Rectangle 240"/>
            <p:cNvSpPr/>
            <p:nvPr/>
          </p:nvSpPr>
          <p:spPr>
            <a:xfrm>
              <a:off x="4346975" y="2629249"/>
              <a:ext cx="1288519" cy="1133742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332" name="TextBox 331"/>
            <p:cNvSpPr txBox="1"/>
            <p:nvPr/>
          </p:nvSpPr>
          <p:spPr>
            <a:xfrm>
              <a:off x="4209111" y="3479555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Core Operator A</a:t>
              </a:r>
              <a:endParaRPr lang="en-US" sz="900" b="1" dirty="0"/>
            </a:p>
          </p:txBody>
        </p:sp>
        <p:sp>
          <p:nvSpPr>
            <p:cNvPr id="333" name="AutoShape 154"/>
            <p:cNvSpPr>
              <a:spLocks noChangeArrowheads="1"/>
            </p:cNvSpPr>
            <p:nvPr/>
          </p:nvSpPr>
          <p:spPr bwMode="auto">
            <a:xfrm>
              <a:off x="4496968" y="2742623"/>
              <a:ext cx="977981" cy="800233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6" name="组合 275"/>
            <p:cNvGrpSpPr/>
            <p:nvPr/>
          </p:nvGrpSpPr>
          <p:grpSpPr>
            <a:xfrm>
              <a:off x="4574294" y="2799312"/>
              <a:ext cx="844763" cy="691004"/>
              <a:chOff x="4485847" y="4165840"/>
              <a:chExt cx="855663" cy="855387"/>
            </a:xfrm>
          </p:grpSpPr>
          <p:pic>
            <p:nvPicPr>
              <p:cNvPr id="356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797390"/>
                <a:ext cx="352425" cy="223837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</a:ln>
            </p:spPr>
          </p:pic>
          <p:sp>
            <p:nvSpPr>
              <p:cNvPr id="357" name="Rectangle 188"/>
              <p:cNvSpPr>
                <a:spLocks noChangeArrowheads="1"/>
              </p:cNvSpPr>
              <p:nvPr/>
            </p:nvSpPr>
            <p:spPr bwMode="auto">
              <a:xfrm>
                <a:off x="4485847" y="416584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 Data Plane</a:t>
                </a:r>
              </a:p>
            </p:txBody>
          </p:sp>
          <p:pic>
            <p:nvPicPr>
              <p:cNvPr id="358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516700"/>
                <a:ext cx="352425" cy="223837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</a:ln>
            </p:spPr>
          </p:pic>
        </p:grpSp>
        <p:grpSp>
          <p:nvGrpSpPr>
            <p:cNvPr id="47" name="组合 279"/>
            <p:cNvGrpSpPr/>
            <p:nvPr/>
          </p:nvGrpSpPr>
          <p:grpSpPr>
            <a:xfrm>
              <a:off x="4476543" y="1382134"/>
              <a:ext cx="977981" cy="800233"/>
              <a:chOff x="4414410" y="1864199"/>
              <a:chExt cx="990600" cy="990600"/>
            </a:xfrm>
          </p:grpSpPr>
          <p:sp>
            <p:nvSpPr>
              <p:cNvPr id="339" name="AutoShape 154"/>
              <p:cNvSpPr>
                <a:spLocks noChangeArrowheads="1"/>
              </p:cNvSpPr>
              <p:nvPr/>
            </p:nvSpPr>
            <p:spPr bwMode="auto">
              <a:xfrm>
                <a:off x="4414410" y="1864199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50" name="Group 191"/>
              <p:cNvGrpSpPr/>
              <p:nvPr/>
            </p:nvGrpSpPr>
            <p:grpSpPr>
              <a:xfrm>
                <a:off x="4594430" y="2399571"/>
                <a:ext cx="568990" cy="358909"/>
                <a:chOff x="7481888" y="3079208"/>
                <a:chExt cx="595312" cy="425992"/>
              </a:xfrm>
            </p:grpSpPr>
            <p:sp>
              <p:nvSpPr>
                <p:cNvPr id="342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/>
                </a:p>
              </p:txBody>
            </p:sp>
            <p:sp>
              <p:nvSpPr>
                <p:cNvPr id="343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52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345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346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347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grpSp>
                <p:nvGrpSpPr>
                  <p:cNvPr id="54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352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353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354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355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</p:grpSp>
              <p:sp>
                <p:nvSpPr>
                  <p:cNvPr id="349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350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sp>
                <p:nvSpPr>
                  <p:cNvPr id="351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</p:grpSp>
          </p:grpSp>
          <p:sp>
            <p:nvSpPr>
              <p:cNvPr id="341" name="Rectangle 188"/>
              <p:cNvSpPr>
                <a:spLocks noChangeArrowheads="1"/>
              </p:cNvSpPr>
              <p:nvPr/>
            </p:nvSpPr>
            <p:spPr bwMode="auto">
              <a:xfrm>
                <a:off x="4459415" y="1993395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Control Plane</a:t>
                </a:r>
              </a:p>
            </p:txBody>
          </p:sp>
        </p:grpSp>
        <p:sp>
          <p:nvSpPr>
            <p:cNvPr id="336" name="TextBox 335"/>
            <p:cNvSpPr txBox="1"/>
            <p:nvPr/>
          </p:nvSpPr>
          <p:spPr>
            <a:xfrm>
              <a:off x="4211960" y="2175752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SDN Controller </a:t>
              </a:r>
              <a:r>
                <a:rPr lang="en-US" altLang="zh-CN" sz="900" b="1" dirty="0" smtClean="0"/>
                <a:t>A</a:t>
              </a:r>
              <a:endParaRPr lang="en-US" sz="900" b="1" dirty="0"/>
            </a:p>
          </p:txBody>
        </p:sp>
        <p:sp>
          <p:nvSpPr>
            <p:cNvPr id="337" name="Rounded Rectangle 240"/>
            <p:cNvSpPr/>
            <p:nvPr/>
          </p:nvSpPr>
          <p:spPr>
            <a:xfrm>
              <a:off x="4343248" y="1268760"/>
              <a:ext cx="1288519" cy="1199756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338" name="Straight Connector 232"/>
            <p:cNvCxnSpPr>
              <a:stCxn id="331" idx="0"/>
              <a:endCxn id="337" idx="2"/>
            </p:cNvCxnSpPr>
            <p:nvPr/>
          </p:nvCxnSpPr>
          <p:spPr>
            <a:xfrm flipH="1" flipV="1">
              <a:off x="4987508" y="2468516"/>
              <a:ext cx="3727" cy="160733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3" name="Rounded Rectangle 183"/>
          <p:cNvSpPr/>
          <p:nvPr/>
        </p:nvSpPr>
        <p:spPr>
          <a:xfrm>
            <a:off x="4121950" y="4742765"/>
            <a:ext cx="1575175" cy="211523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00" dirty="0" smtClean="0"/>
              <a:t>\f</a:t>
            </a:r>
            <a:endParaRPr lang="en-US" sz="700" dirty="0"/>
          </a:p>
        </p:txBody>
      </p:sp>
      <p:grpSp>
        <p:nvGrpSpPr>
          <p:cNvPr id="58" name="组合 453"/>
          <p:cNvGrpSpPr/>
          <p:nvPr/>
        </p:nvGrpSpPr>
        <p:grpSpPr>
          <a:xfrm>
            <a:off x="4121950" y="4787770"/>
            <a:ext cx="1580873" cy="1980220"/>
            <a:chOff x="4209111" y="1268760"/>
            <a:chExt cx="1580873" cy="2494231"/>
          </a:xfrm>
        </p:grpSpPr>
        <p:sp>
          <p:nvSpPr>
            <p:cNvPr id="456" name="Rounded Rectangle 240"/>
            <p:cNvSpPr/>
            <p:nvPr/>
          </p:nvSpPr>
          <p:spPr>
            <a:xfrm>
              <a:off x="4346975" y="2629249"/>
              <a:ext cx="1288519" cy="1133742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sp>
          <p:nvSpPr>
            <p:cNvPr id="457" name="TextBox 456"/>
            <p:cNvSpPr txBox="1"/>
            <p:nvPr/>
          </p:nvSpPr>
          <p:spPr>
            <a:xfrm>
              <a:off x="4209111" y="3479555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Core Operator A</a:t>
              </a:r>
              <a:endParaRPr lang="en-US" sz="900" b="1" dirty="0"/>
            </a:p>
          </p:txBody>
        </p:sp>
        <p:sp>
          <p:nvSpPr>
            <p:cNvPr id="459" name="AutoShape 154"/>
            <p:cNvSpPr>
              <a:spLocks noChangeArrowheads="1"/>
            </p:cNvSpPr>
            <p:nvPr/>
          </p:nvSpPr>
          <p:spPr bwMode="auto">
            <a:xfrm>
              <a:off x="4494119" y="2742623"/>
              <a:ext cx="977981" cy="800233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05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9" name="组合 275"/>
            <p:cNvGrpSpPr/>
            <p:nvPr/>
          </p:nvGrpSpPr>
          <p:grpSpPr>
            <a:xfrm>
              <a:off x="4574294" y="2799312"/>
              <a:ext cx="844763" cy="691004"/>
              <a:chOff x="4485847" y="4165840"/>
              <a:chExt cx="855663" cy="855387"/>
            </a:xfrm>
          </p:grpSpPr>
          <p:pic>
            <p:nvPicPr>
              <p:cNvPr id="485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797390"/>
                <a:ext cx="352425" cy="223837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</a:ln>
            </p:spPr>
          </p:pic>
          <p:sp>
            <p:nvSpPr>
              <p:cNvPr id="486" name="Rectangle 188"/>
              <p:cNvSpPr>
                <a:spLocks noChangeArrowheads="1"/>
              </p:cNvSpPr>
              <p:nvPr/>
            </p:nvSpPr>
            <p:spPr bwMode="auto">
              <a:xfrm>
                <a:off x="4485847" y="4165840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 Data Plane</a:t>
                </a:r>
              </a:p>
            </p:txBody>
          </p:sp>
          <p:pic>
            <p:nvPicPr>
              <p:cNvPr id="487" name="Picture 157"/>
              <p:cNvPicPr>
                <a:picLocks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771621" y="4516700"/>
                <a:ext cx="352425" cy="223837"/>
              </a:xfrm>
              <a:prstGeom prst="rect">
                <a:avLst/>
              </a:prstGeom>
              <a:ln>
                <a:solidFill>
                  <a:schemeClr val="bg1">
                    <a:lumMod val="85000"/>
                  </a:schemeClr>
                </a:solidFill>
                <a:prstDash val="dash"/>
              </a:ln>
            </p:spPr>
          </p:pic>
        </p:grpSp>
        <p:grpSp>
          <p:nvGrpSpPr>
            <p:cNvPr id="66" name="组合 279"/>
            <p:cNvGrpSpPr/>
            <p:nvPr/>
          </p:nvGrpSpPr>
          <p:grpSpPr>
            <a:xfrm>
              <a:off x="4476543" y="1382134"/>
              <a:ext cx="977981" cy="800233"/>
              <a:chOff x="4414410" y="1864199"/>
              <a:chExt cx="990600" cy="990600"/>
            </a:xfrm>
          </p:grpSpPr>
          <p:sp>
            <p:nvSpPr>
              <p:cNvPr id="468" name="AutoShape 154"/>
              <p:cNvSpPr>
                <a:spLocks noChangeArrowheads="1"/>
              </p:cNvSpPr>
              <p:nvPr/>
            </p:nvSpPr>
            <p:spPr bwMode="auto">
              <a:xfrm>
                <a:off x="4414410" y="1864199"/>
                <a:ext cx="990600" cy="990600"/>
              </a:xfrm>
              <a:prstGeom prst="flowChartAlternateProcess">
                <a:avLst/>
              </a:prstGeom>
              <a:solidFill>
                <a:srgbClr val="8BB2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05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81" name="Group 191"/>
              <p:cNvGrpSpPr/>
              <p:nvPr/>
            </p:nvGrpSpPr>
            <p:grpSpPr>
              <a:xfrm>
                <a:off x="4594430" y="2399571"/>
                <a:ext cx="568990" cy="358909"/>
                <a:chOff x="7481888" y="3079208"/>
                <a:chExt cx="595312" cy="425992"/>
              </a:xfrm>
            </p:grpSpPr>
            <p:sp>
              <p:nvSpPr>
                <p:cNvPr id="471" name="Freeform 14"/>
                <p:cNvSpPr>
                  <a:spLocks/>
                </p:cNvSpPr>
                <p:nvPr/>
              </p:nvSpPr>
              <p:spPr bwMode="auto">
                <a:xfrm>
                  <a:off x="7641802" y="3429946"/>
                  <a:ext cx="327892" cy="7525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90"/>
                    </a:cxn>
                    <a:cxn ang="0">
                      <a:pos x="499" y="90"/>
                    </a:cxn>
                    <a:cxn ang="0">
                      <a:pos x="499" y="0"/>
                    </a:cxn>
                  </a:cxnLst>
                  <a:rect l="0" t="0" r="r" b="b"/>
                  <a:pathLst>
                    <a:path w="499" h="90">
                      <a:moveTo>
                        <a:pt x="0" y="0"/>
                      </a:moveTo>
                      <a:lnTo>
                        <a:pt x="0" y="90"/>
                      </a:lnTo>
                      <a:lnTo>
                        <a:pt x="499" y="90"/>
                      </a:lnTo>
                      <a:lnTo>
                        <a:pt x="499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</p:spPr>
              <p:txBody>
                <a:bodyPr lIns="0" tIns="0"/>
                <a:lstStyle/>
                <a:p>
                  <a:endParaRPr lang="en-US" sz="900"/>
                </a:p>
              </p:txBody>
            </p:sp>
            <p:sp>
              <p:nvSpPr>
                <p:cNvPr id="472" name="AutoShape 22"/>
                <p:cNvSpPr>
                  <a:spLocks noChangeArrowheads="1"/>
                </p:cNvSpPr>
                <p:nvPr/>
              </p:nvSpPr>
              <p:spPr bwMode="auto">
                <a:xfrm>
                  <a:off x="7481888" y="3167900"/>
                  <a:ext cx="305047" cy="276827"/>
                </a:xfrm>
                <a:prstGeom prst="can">
                  <a:avLst>
                    <a:gd name="adj" fmla="val 25000"/>
                  </a:avLst>
                </a:prstGeom>
                <a:solidFill>
                  <a:srgbClr val="6699FF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 eaLnBrk="0" hangingPunct="0">
                    <a:lnSpc>
                      <a:spcPct val="100000"/>
                    </a:lnSpc>
                    <a:spcBef>
                      <a:spcPct val="0"/>
                    </a:spcBef>
                    <a:buFontTx/>
                    <a:buNone/>
                  </a:pPr>
                  <a:endParaRPr lang="en-US" sz="1050">
                    <a:ea typeface="ＭＳ Ｐゴシック" pitchFamily="34" charset="-128"/>
                  </a:endParaRPr>
                </a:p>
              </p:txBody>
            </p:sp>
            <p:grpSp>
              <p:nvGrpSpPr>
                <p:cNvPr id="83" name="Group 122"/>
                <p:cNvGrpSpPr>
                  <a:grpSpLocks/>
                </p:cNvGrpSpPr>
                <p:nvPr/>
              </p:nvGrpSpPr>
              <p:grpSpPr bwMode="auto">
                <a:xfrm>
                  <a:off x="7848751" y="3079208"/>
                  <a:ext cx="228449" cy="389708"/>
                  <a:chOff x="4120" y="2308"/>
                  <a:chExt cx="305" cy="415"/>
                </a:xfrm>
              </p:grpSpPr>
              <p:sp>
                <p:nvSpPr>
                  <p:cNvPr id="474" name="Freeform 1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475" name="Rectangle 1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476" name="Oval 1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grpSp>
                <p:nvGrpSpPr>
                  <p:cNvPr id="85" name="Group 1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481" name="Line 1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482" name="Line 1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483" name="Line 1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  <p:sp>
                  <p:nvSpPr>
                    <p:cNvPr id="484" name="Line 1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900"/>
                    </a:p>
                  </p:txBody>
                </p:sp>
              </p:grpSp>
              <p:sp>
                <p:nvSpPr>
                  <p:cNvPr id="478" name="Freeform 1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900"/>
                  </a:p>
                </p:txBody>
              </p:sp>
              <p:sp>
                <p:nvSpPr>
                  <p:cNvPr id="479" name="Oval 1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  <p:sp>
                <p:nvSpPr>
                  <p:cNvPr id="480" name="Oval 1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900"/>
                  </a:p>
                </p:txBody>
              </p:sp>
            </p:grpSp>
          </p:grpSp>
          <p:sp>
            <p:nvSpPr>
              <p:cNvPr id="470" name="Rectangle 188"/>
              <p:cNvSpPr>
                <a:spLocks noChangeArrowheads="1"/>
              </p:cNvSpPr>
              <p:nvPr/>
            </p:nvSpPr>
            <p:spPr bwMode="auto">
              <a:xfrm>
                <a:off x="4459415" y="1993395"/>
                <a:ext cx="855663" cy="3048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Core-</a:t>
                </a:r>
              </a:p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800" b="1" dirty="0" smtClean="0">
                    <a:latin typeface="Arial" pitchFamily="34" charset="0"/>
                    <a:cs typeface="Arial" pitchFamily="34" charset="0"/>
                  </a:rPr>
                  <a:t>Control Plane</a:t>
                </a:r>
              </a:p>
            </p:txBody>
          </p:sp>
        </p:grpSp>
        <p:sp>
          <p:nvSpPr>
            <p:cNvPr id="464" name="TextBox 463"/>
            <p:cNvSpPr txBox="1"/>
            <p:nvPr/>
          </p:nvSpPr>
          <p:spPr>
            <a:xfrm>
              <a:off x="4211960" y="2175752"/>
              <a:ext cx="157802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 smtClean="0"/>
                <a:t>SDN Controller </a:t>
              </a:r>
              <a:r>
                <a:rPr lang="en-US" altLang="zh-CN" sz="900" b="1" dirty="0" smtClean="0"/>
                <a:t>A</a:t>
              </a:r>
              <a:endParaRPr lang="en-US" sz="900" b="1" dirty="0"/>
            </a:p>
          </p:txBody>
        </p:sp>
        <p:sp>
          <p:nvSpPr>
            <p:cNvPr id="465" name="Rounded Rectangle 240"/>
            <p:cNvSpPr/>
            <p:nvPr/>
          </p:nvSpPr>
          <p:spPr>
            <a:xfrm>
              <a:off x="4343248" y="1268760"/>
              <a:ext cx="1288519" cy="1199756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900" dirty="0"/>
            </a:p>
          </p:txBody>
        </p:sp>
        <p:cxnSp>
          <p:nvCxnSpPr>
            <p:cNvPr id="467" name="Straight Connector 232"/>
            <p:cNvCxnSpPr>
              <a:stCxn id="456" idx="0"/>
              <a:endCxn id="465" idx="2"/>
            </p:cNvCxnSpPr>
            <p:nvPr/>
          </p:nvCxnSpPr>
          <p:spPr>
            <a:xfrm flipH="1" flipV="1">
              <a:off x="4987508" y="2468516"/>
              <a:ext cx="3727" cy="160733"/>
            </a:xfrm>
            <a:prstGeom prst="line">
              <a:avLst/>
            </a:prstGeom>
            <a:ln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89" name="直接连接符 488"/>
          <p:cNvCxnSpPr/>
          <p:nvPr/>
        </p:nvCxnSpPr>
        <p:spPr bwMode="auto">
          <a:xfrm>
            <a:off x="3536885" y="2987570"/>
            <a:ext cx="585065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1" name="直接连接符 490"/>
          <p:cNvCxnSpPr/>
          <p:nvPr/>
        </p:nvCxnSpPr>
        <p:spPr bwMode="auto">
          <a:xfrm>
            <a:off x="3536885" y="4697760"/>
            <a:ext cx="207023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5" name="直接连接符 494"/>
          <p:cNvCxnSpPr>
            <a:stCxn id="51" idx="3"/>
            <a:endCxn id="339" idx="1"/>
          </p:cNvCxnSpPr>
          <p:nvPr/>
        </p:nvCxnSpPr>
        <p:spPr bwMode="auto">
          <a:xfrm>
            <a:off x="3193235" y="2849268"/>
            <a:ext cx="2720619" cy="63598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7" name="直接连接符 496"/>
          <p:cNvCxnSpPr>
            <a:stCxn id="216" idx="3"/>
            <a:endCxn id="339" idx="1"/>
          </p:cNvCxnSpPr>
          <p:nvPr/>
        </p:nvCxnSpPr>
        <p:spPr bwMode="auto">
          <a:xfrm flipV="1">
            <a:off x="3205935" y="3485252"/>
            <a:ext cx="2707919" cy="74629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9" name="直接连接符 498"/>
          <p:cNvCxnSpPr>
            <a:stCxn id="82" idx="3"/>
          </p:cNvCxnSpPr>
          <p:nvPr/>
        </p:nvCxnSpPr>
        <p:spPr bwMode="auto">
          <a:xfrm flipV="1">
            <a:off x="3193235" y="3527630"/>
            <a:ext cx="2683910" cy="20076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1" name="直接连接符 500"/>
          <p:cNvCxnSpPr>
            <a:stCxn id="51" idx="3"/>
            <a:endCxn id="468" idx="1"/>
          </p:cNvCxnSpPr>
          <p:nvPr/>
        </p:nvCxnSpPr>
        <p:spPr bwMode="auto">
          <a:xfrm>
            <a:off x="3193235" y="2849268"/>
            <a:ext cx="1196147" cy="2346173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3" name="直接连接符 502"/>
          <p:cNvCxnSpPr>
            <a:stCxn id="216" idx="3"/>
            <a:endCxn id="468" idx="1"/>
          </p:cNvCxnSpPr>
          <p:nvPr/>
        </p:nvCxnSpPr>
        <p:spPr bwMode="auto">
          <a:xfrm>
            <a:off x="3205935" y="4231550"/>
            <a:ext cx="1183447" cy="963891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5" name="直接连接符 504"/>
          <p:cNvCxnSpPr>
            <a:stCxn id="82" idx="3"/>
            <a:endCxn id="468" idx="1"/>
          </p:cNvCxnSpPr>
          <p:nvPr/>
        </p:nvCxnSpPr>
        <p:spPr bwMode="auto">
          <a:xfrm flipV="1">
            <a:off x="3193235" y="5195441"/>
            <a:ext cx="1196147" cy="339877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Connector 278"/>
          <p:cNvCxnSpPr/>
          <p:nvPr/>
        </p:nvCxnSpPr>
        <p:spPr>
          <a:xfrm>
            <a:off x="1376645" y="4193886"/>
            <a:ext cx="506186" cy="1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4" name="Oval 376"/>
          <p:cNvSpPr/>
          <p:nvPr/>
        </p:nvSpPr>
        <p:spPr>
          <a:xfrm>
            <a:off x="1556665" y="4104075"/>
            <a:ext cx="152400" cy="1524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5" name="TextBox 294"/>
          <p:cNvSpPr txBox="1"/>
          <p:nvPr/>
        </p:nvSpPr>
        <p:spPr>
          <a:xfrm>
            <a:off x="1556665" y="378904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/>
              </a:rPr>
              <a:t>R1</a:t>
            </a:r>
            <a:endParaRPr lang="en-US" b="1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297" name="TextBox 296"/>
          <p:cNvSpPr txBox="1"/>
          <p:nvPr/>
        </p:nvSpPr>
        <p:spPr>
          <a:xfrm>
            <a:off x="2750456" y="340804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FF"/>
                </a:solidFill>
                <a:latin typeface="Arial"/>
              </a:rPr>
              <a:t>R4</a:t>
            </a:r>
            <a:endParaRPr lang="en-US" b="1" dirty="0">
              <a:solidFill>
                <a:srgbClr val="9900FF"/>
              </a:solidFill>
              <a:latin typeface="Arial"/>
            </a:endParaRPr>
          </a:p>
        </p:txBody>
      </p:sp>
      <p:sp>
        <p:nvSpPr>
          <p:cNvPr id="298" name="Oval 455"/>
          <p:cNvSpPr/>
          <p:nvPr/>
        </p:nvSpPr>
        <p:spPr>
          <a:xfrm>
            <a:off x="2636540" y="34290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1" name="Straight Connector 278"/>
          <p:cNvCxnSpPr/>
          <p:nvPr/>
        </p:nvCxnSpPr>
        <p:spPr>
          <a:xfrm>
            <a:off x="1376645" y="4373906"/>
            <a:ext cx="855095" cy="199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2" name="Oval 376"/>
          <p:cNvSpPr/>
          <p:nvPr/>
        </p:nvSpPr>
        <p:spPr>
          <a:xfrm>
            <a:off x="4301970" y="3834045"/>
            <a:ext cx="152400" cy="152400"/>
          </a:xfrm>
          <a:prstGeom prst="ellipse">
            <a:avLst/>
          </a:prstGeom>
          <a:gradFill>
            <a:gsLst>
              <a:gs pos="0">
                <a:srgbClr val="0066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5" name="直接连接符 304"/>
          <p:cNvCxnSpPr>
            <a:stCxn id="216" idx="3"/>
            <a:endCxn id="339" idx="1"/>
          </p:cNvCxnSpPr>
          <p:nvPr/>
        </p:nvCxnSpPr>
        <p:spPr bwMode="auto">
          <a:xfrm flipV="1">
            <a:off x="3205935" y="3485252"/>
            <a:ext cx="2707919" cy="746298"/>
          </a:xfrm>
          <a:prstGeom prst="line">
            <a:avLst/>
          </a:prstGeom>
          <a:ln>
            <a:solidFill>
              <a:srgbClr val="0066FF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6" name="TextBox 305"/>
          <p:cNvSpPr txBox="1"/>
          <p:nvPr/>
        </p:nvSpPr>
        <p:spPr>
          <a:xfrm>
            <a:off x="4256965" y="3564015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FF"/>
                </a:solidFill>
                <a:latin typeface="Arial"/>
              </a:rPr>
              <a:t>R2</a:t>
            </a:r>
            <a:endParaRPr lang="en-US" b="1" dirty="0">
              <a:solidFill>
                <a:srgbClr val="0066FF"/>
              </a:solidFill>
              <a:latin typeface="Arial"/>
            </a:endParaRPr>
          </a:p>
        </p:txBody>
      </p:sp>
      <p:cxnSp>
        <p:nvCxnSpPr>
          <p:cNvPr id="308" name="直接连接符 307"/>
          <p:cNvCxnSpPr>
            <a:stCxn id="51" idx="3"/>
            <a:endCxn id="265" idx="1"/>
          </p:cNvCxnSpPr>
          <p:nvPr/>
        </p:nvCxnSpPr>
        <p:spPr bwMode="auto">
          <a:xfrm flipV="1">
            <a:off x="3193235" y="1775062"/>
            <a:ext cx="1193298" cy="1074206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1" name="直接连接符 310"/>
          <p:cNvCxnSpPr>
            <a:stCxn id="265" idx="1"/>
            <a:endCxn id="216" idx="3"/>
          </p:cNvCxnSpPr>
          <p:nvPr/>
        </p:nvCxnSpPr>
        <p:spPr bwMode="auto">
          <a:xfrm flipH="1">
            <a:off x="3205935" y="1775062"/>
            <a:ext cx="1180598" cy="2456488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7" name="直接连接符 316"/>
          <p:cNvCxnSpPr>
            <a:stCxn id="82" idx="3"/>
            <a:endCxn id="459" idx="1"/>
          </p:cNvCxnSpPr>
          <p:nvPr/>
        </p:nvCxnSpPr>
        <p:spPr bwMode="auto">
          <a:xfrm>
            <a:off x="3193235" y="5535318"/>
            <a:ext cx="1213723" cy="740242"/>
          </a:xfrm>
          <a:prstGeom prst="line">
            <a:avLst/>
          </a:prstGeom>
          <a:ln>
            <a:solidFill>
              <a:srgbClr val="00C040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9" name="直接连接符 318"/>
          <p:cNvCxnSpPr>
            <a:stCxn id="82" idx="3"/>
            <a:endCxn id="468" idx="1"/>
          </p:cNvCxnSpPr>
          <p:nvPr/>
        </p:nvCxnSpPr>
        <p:spPr bwMode="auto">
          <a:xfrm flipV="1">
            <a:off x="3193235" y="5195441"/>
            <a:ext cx="1196147" cy="339877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1" name="直接连接符 320"/>
          <p:cNvCxnSpPr>
            <a:stCxn id="456" idx="0"/>
            <a:endCxn id="465" idx="2"/>
          </p:cNvCxnSpPr>
          <p:nvPr/>
        </p:nvCxnSpPr>
        <p:spPr bwMode="auto">
          <a:xfrm flipH="1" flipV="1">
            <a:off x="4900347" y="5740280"/>
            <a:ext cx="3727" cy="127609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4" name="直接连接符 323"/>
          <p:cNvCxnSpPr>
            <a:stCxn id="468" idx="1"/>
            <a:endCxn id="216" idx="3"/>
          </p:cNvCxnSpPr>
          <p:nvPr/>
        </p:nvCxnSpPr>
        <p:spPr bwMode="auto">
          <a:xfrm flipH="1" flipV="1">
            <a:off x="3205935" y="4231550"/>
            <a:ext cx="1183447" cy="963891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5" name="Oval 376"/>
          <p:cNvSpPr/>
          <p:nvPr/>
        </p:nvSpPr>
        <p:spPr>
          <a:xfrm>
            <a:off x="3671900" y="5274205"/>
            <a:ext cx="152400" cy="152400"/>
          </a:xfrm>
          <a:prstGeom prst="ellipse">
            <a:avLst/>
          </a:prstGeom>
          <a:gradFill>
            <a:gsLst>
              <a:gs pos="0">
                <a:srgbClr val="00C04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Oval 376"/>
          <p:cNvSpPr/>
          <p:nvPr/>
        </p:nvSpPr>
        <p:spPr>
          <a:xfrm>
            <a:off x="3671900" y="5796880"/>
            <a:ext cx="152400" cy="152400"/>
          </a:xfrm>
          <a:prstGeom prst="ellipse">
            <a:avLst/>
          </a:prstGeom>
          <a:gradFill>
            <a:gsLst>
              <a:gs pos="0">
                <a:srgbClr val="00C04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Oval 376"/>
          <p:cNvSpPr/>
          <p:nvPr/>
        </p:nvSpPr>
        <p:spPr>
          <a:xfrm>
            <a:off x="3671900" y="4599130"/>
            <a:ext cx="152400" cy="152400"/>
          </a:xfrm>
          <a:prstGeom prst="ellipse">
            <a:avLst/>
          </a:prstGeom>
          <a:gradFill>
            <a:gsLst>
              <a:gs pos="0">
                <a:srgbClr val="00C04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TextBox 327"/>
          <p:cNvSpPr txBox="1"/>
          <p:nvPr/>
        </p:nvSpPr>
        <p:spPr>
          <a:xfrm>
            <a:off x="3806915" y="441911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040"/>
                </a:solidFill>
                <a:latin typeface="Arial"/>
              </a:rPr>
              <a:t>R3-C</a:t>
            </a:r>
            <a:endParaRPr lang="en-US" b="1" dirty="0">
              <a:solidFill>
                <a:srgbClr val="00C040"/>
              </a:solidFill>
              <a:latin typeface="Arial"/>
            </a:endParaRPr>
          </a:p>
        </p:txBody>
      </p:sp>
      <p:sp>
        <p:nvSpPr>
          <p:cNvPr id="330" name="TextBox 329"/>
          <p:cNvSpPr txBox="1"/>
          <p:nvPr/>
        </p:nvSpPr>
        <p:spPr>
          <a:xfrm>
            <a:off x="3581890" y="504221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040"/>
                </a:solidFill>
                <a:latin typeface="Arial"/>
              </a:rPr>
              <a:t>R3-C</a:t>
            </a:r>
            <a:endParaRPr lang="en-US" b="1" dirty="0">
              <a:solidFill>
                <a:srgbClr val="00C040"/>
              </a:solidFill>
              <a:latin typeface="Arial"/>
            </a:endParaRPr>
          </a:p>
        </p:txBody>
      </p:sp>
      <p:sp>
        <p:nvSpPr>
          <p:cNvPr id="334" name="TextBox 333"/>
          <p:cNvSpPr txBox="1"/>
          <p:nvPr/>
        </p:nvSpPr>
        <p:spPr>
          <a:xfrm>
            <a:off x="3581890" y="558227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040"/>
                </a:solidFill>
                <a:latin typeface="Arial"/>
              </a:rPr>
              <a:t>R3-D</a:t>
            </a:r>
            <a:endParaRPr lang="en-US" b="1" dirty="0">
              <a:solidFill>
                <a:srgbClr val="00C040"/>
              </a:solidFill>
              <a:latin typeface="Arial"/>
            </a:endParaRPr>
          </a:p>
        </p:txBody>
      </p:sp>
      <p:cxnSp>
        <p:nvCxnSpPr>
          <p:cNvPr id="335" name="Straight Connector 477"/>
          <p:cNvCxnSpPr>
            <a:stCxn id="333" idx="0"/>
            <a:endCxn id="336" idx="0"/>
          </p:cNvCxnSpPr>
          <p:nvPr/>
        </p:nvCxnSpPr>
        <p:spPr>
          <a:xfrm flipV="1">
            <a:off x="6423270" y="3797660"/>
            <a:ext cx="15013" cy="450050"/>
          </a:xfrm>
          <a:prstGeom prst="line">
            <a:avLst/>
          </a:prstGeom>
          <a:ln>
            <a:solidFill>
              <a:srgbClr val="FF66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0" name="TextBox 339"/>
          <p:cNvSpPr txBox="1"/>
          <p:nvPr/>
        </p:nvSpPr>
        <p:spPr>
          <a:xfrm>
            <a:off x="5202070" y="414908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R5-D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cxnSp>
        <p:nvCxnSpPr>
          <p:cNvPr id="364" name="直接连接符 363"/>
          <p:cNvCxnSpPr>
            <a:stCxn id="265" idx="3"/>
            <a:endCxn id="339" idx="0"/>
          </p:cNvCxnSpPr>
          <p:nvPr/>
        </p:nvCxnSpPr>
        <p:spPr bwMode="auto">
          <a:xfrm>
            <a:off x="5364514" y="1775062"/>
            <a:ext cx="1038331" cy="1392529"/>
          </a:xfrm>
          <a:prstGeom prst="line">
            <a:avLst/>
          </a:prstGeom>
          <a:ln>
            <a:solidFill>
              <a:srgbClr val="FF66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6" name="直接连接符 365"/>
          <p:cNvCxnSpPr>
            <a:stCxn id="197" idx="2"/>
            <a:endCxn id="333" idx="1"/>
          </p:cNvCxnSpPr>
          <p:nvPr/>
        </p:nvCxnSpPr>
        <p:spPr bwMode="auto">
          <a:xfrm>
            <a:off x="4893100" y="3172841"/>
            <a:ext cx="1041179" cy="1392530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8" name="Straight Connector 477"/>
          <p:cNvCxnSpPr/>
          <p:nvPr/>
        </p:nvCxnSpPr>
        <p:spPr>
          <a:xfrm flipV="1">
            <a:off x="4887035" y="2078850"/>
            <a:ext cx="15013" cy="450050"/>
          </a:xfrm>
          <a:prstGeom prst="line">
            <a:avLst/>
          </a:prstGeom>
          <a:ln>
            <a:solidFill>
              <a:srgbClr val="FF66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4" name="Oval 479"/>
          <p:cNvSpPr/>
          <p:nvPr/>
        </p:nvSpPr>
        <p:spPr>
          <a:xfrm>
            <a:off x="5427095" y="3969060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TextBox 368"/>
          <p:cNvSpPr txBox="1"/>
          <p:nvPr/>
        </p:nvSpPr>
        <p:spPr>
          <a:xfrm>
            <a:off x="6012160" y="234888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R5-C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370" name="Oval 479"/>
          <p:cNvSpPr/>
          <p:nvPr/>
        </p:nvSpPr>
        <p:spPr>
          <a:xfrm>
            <a:off x="5742130" y="2303875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Slide Number Placeholder 3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23" name="TextBox 322"/>
          <p:cNvSpPr txBox="1"/>
          <p:nvPr/>
        </p:nvSpPr>
        <p:spPr>
          <a:xfrm>
            <a:off x="5943600" y="76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1540" y="638690"/>
            <a:ext cx="8229600" cy="777985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SDN-Based Network Reference Model Functional Requirements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1550" y="1521504"/>
            <a:ext cx="8229600" cy="5336496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R1: Access link, technology specific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R2: User&amp; Terminal authentication, subscription &amp; terminal management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R3-C: Authorization, service management, mobility support, accounting, location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R3-D: </a:t>
            </a:r>
            <a:r>
              <a:rPr lang="en-US" altLang="zh-CN" sz="2000" dirty="0" smtClean="0"/>
              <a:t>user data connection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R4: Inter-access network coordination and cooperation, fast inter-technology handover 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1600" dirty="0" smtClean="0"/>
              <a:t>The interface between different access networks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1600" dirty="0" smtClean="0"/>
              <a:t>The interface between the controller to the access networks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R5-C: Inter-operator roaming control interface for controller interworking, meanwhile between the controller and the data plane.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2000" dirty="0" smtClean="0"/>
              <a:t>R5-D: Inter-operator roaming control interface for data plane interworking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43600" y="76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208615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IEEE 802 </a:t>
            </a:r>
            <a:r>
              <a:rPr lang="en-US" dirty="0" err="1" smtClean="0"/>
              <a:t>OmniRAN</a:t>
            </a:r>
            <a:r>
              <a:rPr lang="en-US" dirty="0" smtClean="0"/>
              <a:t> Study Group:</a:t>
            </a:r>
            <a:br>
              <a:rPr lang="en-US" dirty="0" smtClean="0"/>
            </a:br>
            <a:r>
              <a:rPr lang="en-US" dirty="0" smtClean="0"/>
              <a:t>Control Plane and Data Plane Separation in </a:t>
            </a:r>
            <a:r>
              <a:rPr lang="en-US" dirty="0" err="1" smtClean="0"/>
              <a:t>OmniRAN</a:t>
            </a:r>
            <a:r>
              <a:rPr lang="en-US" dirty="0" smtClean="0"/>
              <a:t> Network Reference Model</a:t>
            </a:r>
            <a:br>
              <a:rPr lang="en-US" dirty="0" smtClean="0"/>
            </a:br>
            <a:r>
              <a:rPr lang="en-US" i="1" dirty="0" smtClean="0">
                <a:solidFill>
                  <a:srgbClr val="C00000"/>
                </a:solidFill>
              </a:rPr>
              <a:t/>
            </a:r>
            <a:br>
              <a:rPr lang="en-US" i="1" dirty="0" smtClean="0">
                <a:solidFill>
                  <a:srgbClr val="C00000"/>
                </a:solidFill>
              </a:rPr>
            </a:br>
            <a:endParaRPr lang="en-US" i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1619" y="3886200"/>
            <a:ext cx="6795755" cy="1752600"/>
          </a:xfrm>
        </p:spPr>
        <p:txBody>
          <a:bodyPr/>
          <a:lstStyle/>
          <a:p>
            <a:r>
              <a:rPr lang="en-US" dirty="0" smtClean="0"/>
              <a:t>Xue Li, Huawei</a:t>
            </a:r>
          </a:p>
          <a:p>
            <a:r>
              <a:rPr lang="en-US" dirty="0" smtClean="0"/>
              <a:t>Behcet Sarikaya, Huawei USA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i="1" dirty="0" smtClean="0"/>
              <a:t>Software Defined Networking provides a new way to look at </a:t>
            </a:r>
            <a:r>
              <a:rPr lang="en-US" altLang="zh-CN" i="1" dirty="0" err="1" smtClean="0"/>
              <a:t>OmniRAN</a:t>
            </a:r>
            <a:endParaRPr lang="en-US" altLang="zh-CN" i="1" dirty="0" smtClean="0"/>
          </a:p>
          <a:p>
            <a:r>
              <a:rPr lang="en-US" altLang="zh-CN" i="1" dirty="0" err="1" smtClean="0"/>
              <a:t>OmniRAN</a:t>
            </a:r>
            <a:r>
              <a:rPr lang="en-US" altLang="zh-CN" i="1" dirty="0" smtClean="0"/>
              <a:t> network reference model needs to be modified for SDN solution</a:t>
            </a:r>
          </a:p>
          <a:p>
            <a:r>
              <a:rPr lang="en-US" altLang="zh-CN" i="1" dirty="0" smtClean="0"/>
              <a:t>This contribution aims at providing our proposed changes for SDN solution   </a:t>
            </a:r>
            <a:endParaRPr lang="zh-CN" altLang="en-US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943600" y="3048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Rectangle 309"/>
          <p:cNvSpPr/>
          <p:nvPr/>
        </p:nvSpPr>
        <p:spPr bwMode="auto">
          <a:xfrm>
            <a:off x="251520" y="4644000"/>
            <a:ext cx="8640960" cy="180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76" name="Rectangle 175"/>
          <p:cNvSpPr/>
          <p:nvPr/>
        </p:nvSpPr>
        <p:spPr bwMode="auto">
          <a:xfrm>
            <a:off x="612000" y="5582125"/>
            <a:ext cx="7964999" cy="854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 bwMode="auto">
          <a:xfrm>
            <a:off x="849022" y="61658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+mn-lt"/>
              </a:rPr>
              <a:t>Medium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817000" y="6179974"/>
            <a:ext cx="1757622" cy="8402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+mn-lt"/>
              </a:rPr>
              <a:t>Medium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7" name="Group 9"/>
          <p:cNvGrpSpPr/>
          <p:nvPr/>
        </p:nvGrpSpPr>
        <p:grpSpPr>
          <a:xfrm>
            <a:off x="829866" y="4691058"/>
            <a:ext cx="708533" cy="1481185"/>
            <a:chOff x="971599" y="3514117"/>
            <a:chExt cx="1080121" cy="1355043"/>
          </a:xfrm>
        </p:grpSpPr>
        <p:sp>
          <p:nvSpPr>
            <p:cNvPr id="3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4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Physical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Network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Transport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32" name="Rectangle 31"/>
          <p:cNvSpPr/>
          <p:nvPr/>
        </p:nvSpPr>
        <p:spPr bwMode="auto">
          <a:xfrm>
            <a:off x="2252213" y="5581908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2252213" y="5877076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2796517" y="5577793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21" name="Rectangle 220"/>
          <p:cNvSpPr/>
          <p:nvPr/>
        </p:nvSpPr>
        <p:spPr bwMode="auto">
          <a:xfrm>
            <a:off x="2796514" y="5875018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Isosceles Triangle 33"/>
          <p:cNvSpPr/>
          <p:nvPr/>
        </p:nvSpPr>
        <p:spPr bwMode="auto">
          <a:xfrm flipV="1">
            <a:off x="2252213" y="5588405"/>
            <a:ext cx="1086386" cy="71123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grpSp>
        <p:nvGrpSpPr>
          <p:cNvPr id="8" name="Group 231"/>
          <p:cNvGrpSpPr/>
          <p:nvPr/>
        </p:nvGrpSpPr>
        <p:grpSpPr>
          <a:xfrm>
            <a:off x="7667161" y="4689000"/>
            <a:ext cx="708533" cy="1481185"/>
            <a:chOff x="971599" y="3514117"/>
            <a:chExt cx="1080121" cy="1355043"/>
          </a:xfrm>
        </p:grpSpPr>
        <p:sp>
          <p:nvSpPr>
            <p:cNvPr id="233" name="Rectangle 23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4" name="Rectangle 23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Physical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5" name="Rectangle 23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Network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6" name="Rectangle 23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Transport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7" name="Rectangle 23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38" name="Rectangle 237"/>
          <p:cNvSpPr/>
          <p:nvPr/>
        </p:nvSpPr>
        <p:spPr bwMode="auto">
          <a:xfrm>
            <a:off x="6388104" y="52846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9" name="Rectangle 238"/>
          <p:cNvSpPr/>
          <p:nvPr/>
        </p:nvSpPr>
        <p:spPr bwMode="auto">
          <a:xfrm>
            <a:off x="5850948" y="52846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31" name="Isosceles Triangle 230"/>
          <p:cNvSpPr/>
          <p:nvPr/>
        </p:nvSpPr>
        <p:spPr bwMode="auto">
          <a:xfrm flipV="1">
            <a:off x="5850948" y="52803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0" name="Rectangle 239"/>
          <p:cNvSpPr/>
          <p:nvPr/>
        </p:nvSpPr>
        <p:spPr bwMode="auto">
          <a:xfrm>
            <a:off x="4608823" y="6172243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+mn-lt"/>
              </a:rPr>
              <a:t>Medium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1" name="Rectangle 240"/>
          <p:cNvSpPr/>
          <p:nvPr/>
        </p:nvSpPr>
        <p:spPr bwMode="auto">
          <a:xfrm>
            <a:off x="6437594" y="61743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+mn-lt"/>
              </a:rPr>
              <a:t>Medium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44" name="Rectangle 243"/>
          <p:cNvSpPr/>
          <p:nvPr/>
        </p:nvSpPr>
        <p:spPr bwMode="auto">
          <a:xfrm>
            <a:off x="4058679" y="559245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5" name="Rectangle 244"/>
          <p:cNvSpPr/>
          <p:nvPr/>
        </p:nvSpPr>
        <p:spPr bwMode="auto">
          <a:xfrm>
            <a:off x="4058679" y="588119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6" name="Rectangle 245"/>
          <p:cNvSpPr/>
          <p:nvPr/>
        </p:nvSpPr>
        <p:spPr bwMode="auto">
          <a:xfrm>
            <a:off x="4602983" y="559245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7" name="Rectangle 246"/>
          <p:cNvSpPr/>
          <p:nvPr/>
        </p:nvSpPr>
        <p:spPr bwMode="auto">
          <a:xfrm>
            <a:off x="4602980" y="5879134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8" name="Isosceles Triangle 247"/>
          <p:cNvSpPr/>
          <p:nvPr/>
        </p:nvSpPr>
        <p:spPr bwMode="auto">
          <a:xfrm flipV="1">
            <a:off x="4058679" y="5592454"/>
            <a:ext cx="1086386" cy="71123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49" name="Rectangle 248"/>
          <p:cNvSpPr/>
          <p:nvPr/>
        </p:nvSpPr>
        <p:spPr bwMode="auto">
          <a:xfrm>
            <a:off x="5855699" y="55935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0" name="Rectangle 249"/>
          <p:cNvSpPr/>
          <p:nvPr/>
        </p:nvSpPr>
        <p:spPr bwMode="auto">
          <a:xfrm>
            <a:off x="5855699" y="58823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1" name="Rectangle 250"/>
          <p:cNvSpPr/>
          <p:nvPr/>
        </p:nvSpPr>
        <p:spPr bwMode="auto">
          <a:xfrm>
            <a:off x="6400003" y="55935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52" name="Rectangle 251"/>
          <p:cNvSpPr/>
          <p:nvPr/>
        </p:nvSpPr>
        <p:spPr bwMode="auto">
          <a:xfrm>
            <a:off x="6400000" y="58802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14" name="Rectangle 313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Access Network Abstraction by OmniRAN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252000" y="3879000"/>
            <a:ext cx="8640000" cy="72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err="1"/>
              <a:t>OmniRAN</a:t>
            </a:r>
            <a:r>
              <a:rPr lang="en-US" sz="2400" dirty="0"/>
              <a:t> provides a generic model of an access network based on IEEE 802 technologies</a:t>
            </a:r>
          </a:p>
        </p:txBody>
      </p:sp>
      <p:sp>
        <p:nvSpPr>
          <p:cNvPr id="91" name="Rounded Rectangle 90"/>
          <p:cNvSpPr/>
          <p:nvPr/>
        </p:nvSpPr>
        <p:spPr bwMode="auto">
          <a:xfrm>
            <a:off x="7569069" y="1585005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9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4" name="AutoShape 13"/>
          <p:cNvSpPr>
            <a:spLocks noChangeArrowheads="1"/>
          </p:cNvSpPr>
          <p:nvPr/>
        </p:nvSpPr>
        <p:spPr bwMode="auto">
          <a:xfrm>
            <a:off x="5858879" y="158500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95" name="Freeform 14"/>
          <p:cNvSpPr>
            <a:spLocks/>
          </p:cNvSpPr>
          <p:nvPr/>
        </p:nvSpPr>
        <p:spPr bwMode="auto">
          <a:xfrm>
            <a:off x="6120727" y="198886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99" name="Line 18"/>
          <p:cNvSpPr>
            <a:spLocks noChangeShapeType="1"/>
          </p:cNvSpPr>
          <p:nvPr/>
        </p:nvSpPr>
        <p:spPr bwMode="auto">
          <a:xfrm>
            <a:off x="2590550" y="1846864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1" name="Line 19"/>
          <p:cNvSpPr>
            <a:spLocks noChangeShapeType="1"/>
          </p:cNvSpPr>
          <p:nvPr/>
        </p:nvSpPr>
        <p:spPr bwMode="auto">
          <a:xfrm flipH="1">
            <a:off x="2995701" y="22595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102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" name="AutoShape 22"/>
          <p:cNvSpPr>
            <a:spLocks noChangeArrowheads="1"/>
          </p:cNvSpPr>
          <p:nvPr/>
        </p:nvSpPr>
        <p:spPr bwMode="auto">
          <a:xfrm>
            <a:off x="5927250" y="177684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104" name="Picture 23" descr="x_big_image2"/>
          <p:cNvPicPr>
            <a:picLocks noChangeAspect="1" noChangeArrowheads="1"/>
          </p:cNvPicPr>
          <p:nvPr/>
        </p:nvPicPr>
        <p:blipFill>
          <a:blip r:embed="rId2" cstate="print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12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3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4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26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7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8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29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0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1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32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9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0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1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2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3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4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25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15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13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4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5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6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17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12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07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8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9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6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17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18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19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54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5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6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7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8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59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60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47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8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9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0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1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2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53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20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41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2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3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4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145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140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135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6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7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62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1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65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6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67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2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72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3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4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75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69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70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71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3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89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0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1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4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96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7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8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99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93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94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95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5" name="Group 122"/>
          <p:cNvGrpSpPr>
            <a:grpSpLocks/>
          </p:cNvGrpSpPr>
          <p:nvPr/>
        </p:nvGrpSpPr>
        <p:grpSpPr bwMode="auto">
          <a:xfrm>
            <a:off x="6561299" y="1722144"/>
            <a:ext cx="269875" cy="390062"/>
            <a:chOff x="4120" y="2308"/>
            <a:chExt cx="305" cy="415"/>
          </a:xfrm>
        </p:grpSpPr>
        <p:sp>
          <p:nvSpPr>
            <p:cNvPr id="202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3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4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26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209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0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1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212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206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7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08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27" name="Group 136"/>
          <p:cNvGrpSpPr>
            <a:grpSpLocks/>
          </p:cNvGrpSpPr>
          <p:nvPr/>
        </p:nvGrpSpPr>
        <p:grpSpPr bwMode="auto">
          <a:xfrm rot="7624109" flipV="1">
            <a:off x="1327389" y="1574899"/>
            <a:ext cx="1284693" cy="1040403"/>
            <a:chOff x="2870" y="2211"/>
            <a:chExt cx="690" cy="728"/>
          </a:xfrm>
        </p:grpSpPr>
        <p:sp>
          <p:nvSpPr>
            <p:cNvPr id="215" name="Freeform 137"/>
            <p:cNvSpPr>
              <a:spLocks/>
            </p:cNvSpPr>
            <p:nvPr/>
          </p:nvSpPr>
          <p:spPr bwMode="auto">
            <a:xfrm>
              <a:off x="2870" y="2551"/>
              <a:ext cx="461" cy="388"/>
            </a:xfrm>
            <a:custGeom>
              <a:avLst/>
              <a:gdLst/>
              <a:ahLst/>
              <a:cxnLst>
                <a:cxn ang="0">
                  <a:pos x="111" y="28"/>
                </a:cxn>
                <a:cxn ang="0">
                  <a:pos x="116" y="30"/>
                </a:cxn>
                <a:cxn ang="0">
                  <a:pos x="128" y="0"/>
                </a:cxn>
                <a:cxn ang="0">
                  <a:pos x="149" y="5"/>
                </a:cxn>
                <a:cxn ang="0">
                  <a:pos x="0" y="247"/>
                </a:cxn>
                <a:cxn ang="0">
                  <a:pos x="111" y="28"/>
                </a:cxn>
              </a:cxnLst>
              <a:rect l="0" t="0" r="r" b="b"/>
              <a:pathLst>
                <a:path w="149" h="247">
                  <a:moveTo>
                    <a:pt x="111" y="28"/>
                  </a:moveTo>
                  <a:lnTo>
                    <a:pt x="116" y="30"/>
                  </a:lnTo>
                  <a:lnTo>
                    <a:pt x="128" y="0"/>
                  </a:lnTo>
                  <a:lnTo>
                    <a:pt x="149" y="5"/>
                  </a:lnTo>
                  <a:lnTo>
                    <a:pt x="0" y="247"/>
                  </a:lnTo>
                  <a:lnTo>
                    <a:pt x="111" y="28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" name="Freeform 138"/>
            <p:cNvSpPr>
              <a:spLocks/>
            </p:cNvSpPr>
            <p:nvPr/>
          </p:nvSpPr>
          <p:spPr bwMode="auto">
            <a:xfrm>
              <a:off x="3158" y="2211"/>
              <a:ext cx="402" cy="384"/>
            </a:xfrm>
            <a:custGeom>
              <a:avLst/>
              <a:gdLst/>
              <a:ahLst/>
              <a:cxnLst>
                <a:cxn ang="0">
                  <a:pos x="0" y="239"/>
                </a:cxn>
                <a:cxn ang="0">
                  <a:pos x="130" y="0"/>
                </a:cxn>
                <a:cxn ang="0">
                  <a:pos x="35" y="216"/>
                </a:cxn>
                <a:cxn ang="0">
                  <a:pos x="32" y="216"/>
                </a:cxn>
                <a:cxn ang="0">
                  <a:pos x="18" y="244"/>
                </a:cxn>
                <a:cxn ang="0">
                  <a:pos x="0" y="239"/>
                </a:cxn>
              </a:cxnLst>
              <a:rect l="0" t="0" r="r" b="b"/>
              <a:pathLst>
                <a:path w="130" h="244">
                  <a:moveTo>
                    <a:pt x="0" y="239"/>
                  </a:moveTo>
                  <a:lnTo>
                    <a:pt x="130" y="0"/>
                  </a:lnTo>
                  <a:lnTo>
                    <a:pt x="35" y="216"/>
                  </a:lnTo>
                  <a:lnTo>
                    <a:pt x="32" y="216"/>
                  </a:lnTo>
                  <a:lnTo>
                    <a:pt x="18" y="244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F2BD1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218" name="Picture 2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695" y="20767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219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84" name="Picture 372" descr="swit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5558" y="2054506"/>
            <a:ext cx="503237" cy="252412"/>
          </a:xfrm>
          <a:prstGeom prst="rect">
            <a:avLst/>
          </a:prstGeom>
          <a:noFill/>
        </p:spPr>
      </p:pic>
      <p:sp>
        <p:nvSpPr>
          <p:cNvPr id="242" name="Text Box 82"/>
          <p:cNvSpPr txBox="1">
            <a:spLocks noChangeArrowheads="1"/>
          </p:cNvSpPr>
          <p:nvPr/>
        </p:nvSpPr>
        <p:spPr bwMode="auto">
          <a:xfrm>
            <a:off x="6202320" y="1584125"/>
            <a:ext cx="309192" cy="206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Ctrl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43" name="Text Box 82"/>
          <p:cNvSpPr txBox="1">
            <a:spLocks noChangeArrowheads="1"/>
          </p:cNvSpPr>
          <p:nvPr/>
        </p:nvSpPr>
        <p:spPr bwMode="auto">
          <a:xfrm>
            <a:off x="7663733" y="1584000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6" name="Rectangle 255"/>
          <p:cNvSpPr/>
          <p:nvPr/>
        </p:nvSpPr>
        <p:spPr bwMode="auto">
          <a:xfrm>
            <a:off x="6102719" y="3061931"/>
            <a:ext cx="58506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Ctrl</a:t>
            </a:r>
          </a:p>
        </p:txBody>
      </p:sp>
      <p:sp>
        <p:nvSpPr>
          <p:cNvPr id="257" name="Rectangle 256"/>
          <p:cNvSpPr/>
          <p:nvPr/>
        </p:nvSpPr>
        <p:spPr bwMode="auto">
          <a:xfrm>
            <a:off x="7632340" y="3069134"/>
            <a:ext cx="76508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Srv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60" name="Oval 259"/>
          <p:cNvSpPr/>
          <p:nvPr/>
        </p:nvSpPr>
        <p:spPr bwMode="auto">
          <a:xfrm>
            <a:off x="5540257" y="314160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261" name="TextBox 260"/>
          <p:cNvSpPr txBox="1"/>
          <p:nvPr/>
        </p:nvSpPr>
        <p:spPr>
          <a:xfrm>
            <a:off x="5397382" y="2836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1476664" y="3217800"/>
            <a:ext cx="46440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3" name="Straight Connector 262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8" name="Group 95"/>
          <p:cNvGrpSpPr/>
          <p:nvPr/>
        </p:nvGrpSpPr>
        <p:grpSpPr>
          <a:xfrm>
            <a:off x="1693884" y="3376800"/>
            <a:ext cx="479618" cy="457200"/>
            <a:chOff x="1524000" y="2209800"/>
            <a:chExt cx="479618" cy="457200"/>
          </a:xfrm>
        </p:grpSpPr>
        <p:sp>
          <p:nvSpPr>
            <p:cNvPr id="265" name="Oval 264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66" name="TextBox 265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68" name="Straight Connector 267"/>
          <p:cNvCxnSpPr/>
          <p:nvPr/>
        </p:nvCxnSpPr>
        <p:spPr bwMode="auto">
          <a:xfrm>
            <a:off x="4895956" y="3451731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0" name="Straight Connector 269"/>
          <p:cNvCxnSpPr>
            <a:stCxn id="256" idx="3"/>
            <a:endCxn id="257" idx="1"/>
          </p:cNvCxnSpPr>
          <p:nvPr/>
        </p:nvCxnSpPr>
        <p:spPr bwMode="auto">
          <a:xfrm>
            <a:off x="6687784" y="3354464"/>
            <a:ext cx="944556" cy="7203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29" name="Group 95"/>
          <p:cNvGrpSpPr/>
          <p:nvPr/>
        </p:nvGrpSpPr>
        <p:grpSpPr>
          <a:xfrm>
            <a:off x="5382000" y="3361447"/>
            <a:ext cx="479618" cy="457200"/>
            <a:chOff x="1524000" y="2209800"/>
            <a:chExt cx="479618" cy="457200"/>
          </a:xfrm>
        </p:grpSpPr>
        <p:sp>
          <p:nvSpPr>
            <p:cNvPr id="274" name="Oval 273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R3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15" name="TextBox 314"/>
          <p:cNvSpPr txBox="1"/>
          <p:nvPr/>
        </p:nvSpPr>
        <p:spPr>
          <a:xfrm>
            <a:off x="216991" y="2724751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</a:t>
            </a:r>
            <a:r>
              <a:rPr lang="en-US" sz="1800" b="1" dirty="0" smtClean="0">
                <a:latin typeface="+mn-lt"/>
              </a:rPr>
              <a:t>Network Reference Model</a:t>
            </a:r>
            <a:endParaRPr lang="en-US" sz="1800" b="1" dirty="0">
              <a:latin typeface="+mn-lt"/>
            </a:endParaRPr>
          </a:p>
        </p:txBody>
      </p:sp>
      <p:sp>
        <p:nvSpPr>
          <p:cNvPr id="255" name="Rectangle 254"/>
          <p:cNvSpPr/>
          <p:nvPr/>
        </p:nvSpPr>
        <p:spPr bwMode="auto">
          <a:xfrm>
            <a:off x="2232000" y="3072103"/>
            <a:ext cx="288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</p:txBody>
      </p:sp>
      <p:cxnSp>
        <p:nvCxnSpPr>
          <p:cNvPr id="200" name="Straight Connector 199"/>
          <p:cNvCxnSpPr/>
          <p:nvPr/>
        </p:nvCxnSpPr>
        <p:spPr bwMode="auto">
          <a:xfrm>
            <a:off x="2232000" y="32155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54" name="Rectangle 25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</a:p>
        </p:txBody>
      </p:sp>
      <p:sp>
        <p:nvSpPr>
          <p:cNvPr id="178" name="Slide Number Placeholder 17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79" name="TextBox 178"/>
          <p:cNvSpPr txBox="1"/>
          <p:nvPr/>
        </p:nvSpPr>
        <p:spPr>
          <a:xfrm>
            <a:off x="5943600" y="76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168010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SDN-based Access Network Abstraction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4" name="Rectangle 309"/>
          <p:cNvSpPr/>
          <p:nvPr/>
        </p:nvSpPr>
        <p:spPr bwMode="auto">
          <a:xfrm>
            <a:off x="251520" y="4644000"/>
            <a:ext cx="8640960" cy="180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0" rIns="91440" bIns="0" numCol="1" rtlCol="0" anchor="t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5" name="Rectangle 175"/>
          <p:cNvSpPr/>
          <p:nvPr/>
        </p:nvSpPr>
        <p:spPr bwMode="auto">
          <a:xfrm>
            <a:off x="612000" y="5582125"/>
            <a:ext cx="7964999" cy="85499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27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0" numCol="1" rtlCol="0" anchor="b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+mn-lt"/>
              </a:rPr>
              <a:t>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cope of IEEE 802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Rectangle 36"/>
          <p:cNvSpPr/>
          <p:nvPr/>
        </p:nvSpPr>
        <p:spPr bwMode="auto">
          <a:xfrm>
            <a:off x="849022" y="6165866"/>
            <a:ext cx="1922977" cy="98134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+mn-lt"/>
              </a:rPr>
              <a:t>Medium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7" name="Rectangle 37"/>
          <p:cNvSpPr/>
          <p:nvPr/>
        </p:nvSpPr>
        <p:spPr bwMode="auto">
          <a:xfrm>
            <a:off x="2817000" y="6179974"/>
            <a:ext cx="1757622" cy="8402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+mn-lt"/>
              </a:rPr>
              <a:t>Medium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pSp>
        <p:nvGrpSpPr>
          <p:cNvPr id="3" name="Group 9"/>
          <p:cNvGrpSpPr/>
          <p:nvPr/>
        </p:nvGrpSpPr>
        <p:grpSpPr>
          <a:xfrm>
            <a:off x="829866" y="4691058"/>
            <a:ext cx="708533" cy="1481185"/>
            <a:chOff x="971599" y="3514117"/>
            <a:chExt cx="1080121" cy="1355043"/>
          </a:xfrm>
        </p:grpSpPr>
        <p:sp>
          <p:nvSpPr>
            <p:cNvPr id="9" name="Rectangle 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0" name="Rectangle 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Physical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1" name="Rectangle 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Network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2" name="Rectangle 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Transport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13" name="Rectangle 8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14" name="Rectangle 31"/>
          <p:cNvSpPr/>
          <p:nvPr/>
        </p:nvSpPr>
        <p:spPr bwMode="auto">
          <a:xfrm>
            <a:off x="2252213" y="5581908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5" name="Rectangle 32"/>
          <p:cNvSpPr/>
          <p:nvPr/>
        </p:nvSpPr>
        <p:spPr bwMode="auto">
          <a:xfrm>
            <a:off x="2252213" y="5877076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6" name="Rectangle 219"/>
          <p:cNvSpPr/>
          <p:nvPr/>
        </p:nvSpPr>
        <p:spPr bwMode="auto">
          <a:xfrm>
            <a:off x="2796517" y="5577793"/>
            <a:ext cx="542082" cy="292906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7" name="Rectangle 220"/>
          <p:cNvSpPr/>
          <p:nvPr/>
        </p:nvSpPr>
        <p:spPr bwMode="auto">
          <a:xfrm>
            <a:off x="2796514" y="5875018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18" name="Isosceles Triangle 33"/>
          <p:cNvSpPr/>
          <p:nvPr/>
        </p:nvSpPr>
        <p:spPr bwMode="auto">
          <a:xfrm flipV="1">
            <a:off x="2252213" y="5588405"/>
            <a:ext cx="1086386" cy="71123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grpSp>
        <p:nvGrpSpPr>
          <p:cNvPr id="8" name="Group 231"/>
          <p:cNvGrpSpPr/>
          <p:nvPr/>
        </p:nvGrpSpPr>
        <p:grpSpPr>
          <a:xfrm>
            <a:off x="7667161" y="4689000"/>
            <a:ext cx="708533" cy="1481185"/>
            <a:chOff x="971599" y="3514117"/>
            <a:chExt cx="1080121" cy="1355043"/>
          </a:xfrm>
        </p:grpSpPr>
        <p:sp>
          <p:nvSpPr>
            <p:cNvPr id="20" name="Rectangle 232"/>
            <p:cNvSpPr/>
            <p:nvPr/>
          </p:nvSpPr>
          <p:spPr bwMode="auto">
            <a:xfrm>
              <a:off x="971599" y="4329100"/>
              <a:ext cx="1080121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+mn-lt"/>
                </a:rPr>
                <a:t>Data Link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1" name="Rectangle 233"/>
            <p:cNvSpPr/>
            <p:nvPr/>
          </p:nvSpPr>
          <p:spPr bwMode="auto">
            <a:xfrm>
              <a:off x="971600" y="459913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Physical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2" name="Rectangle 234"/>
            <p:cNvSpPr/>
            <p:nvPr/>
          </p:nvSpPr>
          <p:spPr bwMode="auto">
            <a:xfrm>
              <a:off x="971600" y="405907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Network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3" name="Rectangle 235"/>
            <p:cNvSpPr/>
            <p:nvPr/>
          </p:nvSpPr>
          <p:spPr bwMode="auto">
            <a:xfrm>
              <a:off x="971600" y="3789040"/>
              <a:ext cx="1080120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+mn-lt"/>
                </a:rPr>
                <a:t>Transport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endParaRPr>
            </a:p>
          </p:txBody>
        </p:sp>
        <p:sp>
          <p:nvSpPr>
            <p:cNvPr id="24" name="Rectangle 236"/>
            <p:cNvSpPr/>
            <p:nvPr/>
          </p:nvSpPr>
          <p:spPr bwMode="auto">
            <a:xfrm>
              <a:off x="971601" y="3514117"/>
              <a:ext cx="1080119" cy="2700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Arial Narrow" panose="020B0606020202030204" pitchFamily="34" charset="0"/>
                </a:rPr>
                <a:t>Application</a:t>
              </a:r>
              <a:endParaRPr kumimoji="0" 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endParaRPr>
            </a:p>
          </p:txBody>
        </p:sp>
      </p:grpSp>
      <p:sp>
        <p:nvSpPr>
          <p:cNvPr id="25" name="Rectangle 237"/>
          <p:cNvSpPr/>
          <p:nvPr/>
        </p:nvSpPr>
        <p:spPr bwMode="auto">
          <a:xfrm>
            <a:off x="6388104" y="5284684"/>
            <a:ext cx="553982" cy="31199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6" name="Rectangle 238"/>
          <p:cNvSpPr/>
          <p:nvPr/>
        </p:nvSpPr>
        <p:spPr bwMode="auto">
          <a:xfrm>
            <a:off x="5850948" y="5284684"/>
            <a:ext cx="544304" cy="30887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Network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7" name="Isosceles Triangle 230"/>
          <p:cNvSpPr/>
          <p:nvPr/>
        </p:nvSpPr>
        <p:spPr bwMode="auto">
          <a:xfrm flipV="1">
            <a:off x="5850948" y="5280364"/>
            <a:ext cx="1091137" cy="111178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28" name="Rectangle 239"/>
          <p:cNvSpPr/>
          <p:nvPr/>
        </p:nvSpPr>
        <p:spPr bwMode="auto">
          <a:xfrm>
            <a:off x="4608823" y="6172243"/>
            <a:ext cx="1772263" cy="90874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+mn-lt"/>
              </a:rPr>
              <a:t>Medium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29" name="Rectangle 240"/>
          <p:cNvSpPr/>
          <p:nvPr/>
        </p:nvSpPr>
        <p:spPr bwMode="auto">
          <a:xfrm>
            <a:off x="6437594" y="6174301"/>
            <a:ext cx="1930051" cy="88816"/>
          </a:xfrm>
          <a:prstGeom prst="rect">
            <a:avLst/>
          </a:prstGeom>
          <a:solidFill>
            <a:schemeClr val="bg1">
              <a:lumMod val="75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>
                <a:latin typeface="+mn-lt"/>
              </a:rPr>
              <a:t>Medium</a:t>
            </a:r>
            <a:endParaRPr kumimoji="0" lang="en-US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0" name="Rectangle 243"/>
          <p:cNvSpPr/>
          <p:nvPr/>
        </p:nvSpPr>
        <p:spPr bwMode="auto">
          <a:xfrm>
            <a:off x="4058679" y="559245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1" name="Rectangle 244"/>
          <p:cNvSpPr/>
          <p:nvPr/>
        </p:nvSpPr>
        <p:spPr bwMode="auto">
          <a:xfrm>
            <a:off x="4058679" y="588119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2" name="Rectangle 245"/>
          <p:cNvSpPr/>
          <p:nvPr/>
        </p:nvSpPr>
        <p:spPr bwMode="auto">
          <a:xfrm>
            <a:off x="4602983" y="559245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3" name="Rectangle 246"/>
          <p:cNvSpPr/>
          <p:nvPr/>
        </p:nvSpPr>
        <p:spPr bwMode="auto">
          <a:xfrm>
            <a:off x="4602980" y="5879134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4" name="Isosceles Triangle 247"/>
          <p:cNvSpPr/>
          <p:nvPr/>
        </p:nvSpPr>
        <p:spPr bwMode="auto">
          <a:xfrm flipV="1">
            <a:off x="4058679" y="5592454"/>
            <a:ext cx="1086386" cy="71123"/>
          </a:xfrm>
          <a:prstGeom prst="triangle">
            <a:avLst>
              <a:gd name="adj" fmla="val 49569"/>
            </a:avLst>
          </a:prstGeom>
          <a:solidFill>
            <a:schemeClr val="bg1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5" name="Rectangle 248"/>
          <p:cNvSpPr/>
          <p:nvPr/>
        </p:nvSpPr>
        <p:spPr bwMode="auto">
          <a:xfrm>
            <a:off x="5855699" y="5593563"/>
            <a:ext cx="544303" cy="28873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6" name="Rectangle 249"/>
          <p:cNvSpPr/>
          <p:nvPr/>
        </p:nvSpPr>
        <p:spPr bwMode="auto">
          <a:xfrm>
            <a:off x="5855699" y="5882301"/>
            <a:ext cx="544303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7" name="Rectangle 250"/>
          <p:cNvSpPr/>
          <p:nvPr/>
        </p:nvSpPr>
        <p:spPr bwMode="auto">
          <a:xfrm>
            <a:off x="6400003" y="5593564"/>
            <a:ext cx="542082" cy="28236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anose="020B0606020202030204" pitchFamily="34" charset="0"/>
              </a:rPr>
              <a:t>Data Link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8" name="Rectangle 251"/>
          <p:cNvSpPr/>
          <p:nvPr/>
        </p:nvSpPr>
        <p:spPr bwMode="auto">
          <a:xfrm>
            <a:off x="6400000" y="5880243"/>
            <a:ext cx="542085" cy="295167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>
                <a:latin typeface="Arial Narrow" panose="020B0606020202030204" pitchFamily="34" charset="0"/>
              </a:rPr>
              <a:t>Physical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 Narrow" panose="020B0606020202030204" pitchFamily="34" charset="0"/>
            </a:endParaRPr>
          </a:p>
        </p:txBody>
      </p:sp>
      <p:sp>
        <p:nvSpPr>
          <p:cNvPr id="39" name="Rectangle 313"/>
          <p:cNvSpPr/>
          <p:nvPr/>
        </p:nvSpPr>
        <p:spPr bwMode="auto">
          <a:xfrm>
            <a:off x="251520" y="2770059"/>
            <a:ext cx="8640960" cy="10197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0" name="Content Placeholder 10"/>
          <p:cNvSpPr>
            <a:spLocks noGrp="1"/>
          </p:cNvSpPr>
          <p:nvPr>
            <p:ph idx="1"/>
          </p:nvPr>
        </p:nvSpPr>
        <p:spPr>
          <a:xfrm>
            <a:off x="252000" y="3879000"/>
            <a:ext cx="8640000" cy="720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400" dirty="0" err="1"/>
              <a:t>OmniRAN</a:t>
            </a:r>
            <a:r>
              <a:rPr lang="en-US" sz="2400" dirty="0"/>
              <a:t> provides a generic model of an access network based on IEEE 802 technologies</a:t>
            </a:r>
          </a:p>
        </p:txBody>
      </p:sp>
      <p:sp>
        <p:nvSpPr>
          <p:cNvPr id="41" name="Rounded Rectangle 90"/>
          <p:cNvSpPr/>
          <p:nvPr/>
        </p:nvSpPr>
        <p:spPr bwMode="auto">
          <a:xfrm>
            <a:off x="7569069" y="1585005"/>
            <a:ext cx="827582" cy="785730"/>
          </a:xfrm>
          <a:prstGeom prst="roundRect">
            <a:avLst>
              <a:gd name="adj" fmla="val 12403"/>
            </a:avLst>
          </a:prstGeom>
          <a:solidFill>
            <a:schemeClr val="accent4">
              <a:lumMod val="40000"/>
              <a:lumOff val="60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2" name="Rounded Rectangle 91"/>
          <p:cNvSpPr/>
          <p:nvPr/>
        </p:nvSpPr>
        <p:spPr bwMode="auto">
          <a:xfrm>
            <a:off x="2249411" y="1585005"/>
            <a:ext cx="2895653" cy="788515"/>
          </a:xfrm>
          <a:prstGeom prst="roundRect">
            <a:avLst>
              <a:gd name="adj" fmla="val 12403"/>
            </a:avLst>
          </a:prstGeom>
          <a:solidFill>
            <a:srgbClr val="A7E8FF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AutoShape 11"/>
          <p:cNvSpPr>
            <a:spLocks noChangeArrowheads="1"/>
          </p:cNvSpPr>
          <p:nvPr/>
        </p:nvSpPr>
        <p:spPr bwMode="auto">
          <a:xfrm>
            <a:off x="746575" y="1585006"/>
            <a:ext cx="881834" cy="785730"/>
          </a:xfrm>
          <a:prstGeom prst="flowChartAlternateProcess">
            <a:avLst/>
          </a:prstGeom>
          <a:solidFill>
            <a:srgbClr val="6DC0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44" name="AutoShape 13"/>
          <p:cNvSpPr>
            <a:spLocks noChangeArrowheads="1"/>
          </p:cNvSpPr>
          <p:nvPr/>
        </p:nvSpPr>
        <p:spPr bwMode="auto">
          <a:xfrm>
            <a:off x="5858879" y="1585005"/>
            <a:ext cx="1055687" cy="785730"/>
          </a:xfrm>
          <a:prstGeom prst="flowChartAlternateProcess">
            <a:avLst/>
          </a:prstGeom>
          <a:solidFill>
            <a:srgbClr val="8BB2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dirty="0"/>
          </a:p>
        </p:txBody>
      </p:sp>
      <p:sp>
        <p:nvSpPr>
          <p:cNvPr id="45" name="Freeform 14"/>
          <p:cNvSpPr>
            <a:spLocks/>
          </p:cNvSpPr>
          <p:nvPr/>
        </p:nvSpPr>
        <p:spPr bwMode="auto">
          <a:xfrm>
            <a:off x="6120727" y="1988865"/>
            <a:ext cx="560632" cy="147961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90"/>
              </a:cxn>
              <a:cxn ang="0">
                <a:pos x="499" y="90"/>
              </a:cxn>
              <a:cxn ang="0">
                <a:pos x="499" y="0"/>
              </a:cxn>
            </a:cxnLst>
            <a:rect l="0" t="0" r="r" b="b"/>
            <a:pathLst>
              <a:path w="499" h="90">
                <a:moveTo>
                  <a:pt x="0" y="0"/>
                </a:moveTo>
                <a:lnTo>
                  <a:pt x="0" y="90"/>
                </a:lnTo>
                <a:lnTo>
                  <a:pt x="499" y="90"/>
                </a:lnTo>
                <a:lnTo>
                  <a:pt x="499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2590550" y="1846864"/>
            <a:ext cx="1751469" cy="29507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 flipH="1">
            <a:off x="2995701" y="2259517"/>
            <a:ext cx="1345648" cy="7809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lIns="0" tIns="0"/>
          <a:lstStyle/>
          <a:p>
            <a:endParaRPr lang="en-US" dirty="0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 flipV="1">
            <a:off x="4778759" y="2194889"/>
            <a:ext cx="3009419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9" name="AutoShape 22"/>
          <p:cNvSpPr>
            <a:spLocks noChangeArrowheads="1"/>
          </p:cNvSpPr>
          <p:nvPr/>
        </p:nvSpPr>
        <p:spPr bwMode="auto">
          <a:xfrm>
            <a:off x="5927250" y="1776848"/>
            <a:ext cx="360362" cy="260331"/>
          </a:xfrm>
          <a:prstGeom prst="can">
            <a:avLst>
              <a:gd name="adj" fmla="val 25000"/>
            </a:avLst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sz="1600" dirty="0">
              <a:ea typeface="ＭＳ Ｐゴシック" pitchFamily="34" charset="-128"/>
            </a:endParaRPr>
          </a:p>
        </p:txBody>
      </p:sp>
      <p:pic>
        <p:nvPicPr>
          <p:cNvPr id="50" name="Picture 23" descr="x_big_image2"/>
          <p:cNvPicPr>
            <a:picLocks noChangeAspect="1" noChangeArrowheads="1"/>
          </p:cNvPicPr>
          <p:nvPr/>
        </p:nvPicPr>
        <p:blipFill>
          <a:blip r:embed="rId2" cstate="print">
            <a:lum bright="10000" contrast="40000"/>
          </a:blip>
          <a:srcRect/>
          <a:stretch>
            <a:fillRect/>
          </a:stretch>
        </p:blipFill>
        <p:spPr bwMode="auto">
          <a:xfrm>
            <a:off x="849023" y="1806295"/>
            <a:ext cx="548641" cy="584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9" name="Group 25"/>
          <p:cNvGrpSpPr>
            <a:grpSpLocks noChangeAspect="1"/>
          </p:cNvGrpSpPr>
          <p:nvPr/>
        </p:nvGrpSpPr>
        <p:grpSpPr bwMode="auto">
          <a:xfrm flipH="1">
            <a:off x="2486366" y="1741145"/>
            <a:ext cx="498811" cy="600487"/>
            <a:chOff x="5" y="2480"/>
            <a:chExt cx="237" cy="430"/>
          </a:xfrm>
        </p:grpSpPr>
        <p:grpSp>
          <p:nvGrpSpPr>
            <p:cNvPr id="51" name="Group 26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52" name="Group 27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56" name="Group 28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72" name="Line 2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73" name="Line 3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74" name="Line 3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75" name="Line 3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76" name="Line 3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77" name="Line 3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78" name="Line 3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65" name="Line 3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6" name="Line 37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7" name="Line 38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8" name="Line 3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9" name="Line 40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0" name="Line 4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71" name="Line 42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57" name="Group 43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59" name="Line 4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0" name="Line 45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1" name="Line 4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2" name="Line 47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63" name="Line 48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58" name="Oval 49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53" name="Arc 50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4" name="Arc 51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55" name="Arc 52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64" name="Group 53"/>
          <p:cNvGrpSpPr>
            <a:grpSpLocks noChangeAspect="1"/>
          </p:cNvGrpSpPr>
          <p:nvPr/>
        </p:nvGrpSpPr>
        <p:grpSpPr bwMode="auto">
          <a:xfrm flipH="1">
            <a:off x="2390724" y="1617452"/>
            <a:ext cx="206807" cy="249108"/>
            <a:chOff x="5" y="2480"/>
            <a:chExt cx="237" cy="430"/>
          </a:xfrm>
        </p:grpSpPr>
        <p:grpSp>
          <p:nvGrpSpPr>
            <p:cNvPr id="79" name="Group 54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80" name="Group 55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84" name="Group 56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00" name="Line 57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1" name="Line 58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2" name="Line 5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3" name="Line 60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4" name="Line 6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5" name="Line 6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  <p:sp>
                <p:nvSpPr>
                  <p:cNvPr id="106" name="Line 6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93" name="Line 6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4" name="Line 65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5" name="Line 66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6" name="Line 6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7" name="Line 68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8" name="Line 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9" name="Line 70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grpSp>
            <p:nvGrpSpPr>
              <p:cNvPr id="85" name="Group 71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87" name="Line 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8" name="Line 73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89" name="Line 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0" name="Line 75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91" name="Line 76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</p:grpSp>
          <p:sp>
            <p:nvSpPr>
              <p:cNvPr id="86" name="Oval 77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81" name="Arc 78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2" name="Arc 79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3" name="Arc 80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107" name="Text Box 82"/>
          <p:cNvSpPr txBox="1">
            <a:spLocks noChangeArrowheads="1"/>
          </p:cNvSpPr>
          <p:nvPr/>
        </p:nvSpPr>
        <p:spPr bwMode="auto">
          <a:xfrm>
            <a:off x="3068569" y="1585005"/>
            <a:ext cx="1433085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hr-HR" sz="1400" b="1" dirty="0" smtClean="0">
                <a:latin typeface="Arial" pitchFamily="34" charset="0"/>
                <a:cs typeface="Arial" pitchFamily="34" charset="0"/>
              </a:rPr>
              <a:t>Access</a:t>
            </a: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 Network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2" name="Group 85"/>
          <p:cNvGrpSpPr>
            <a:grpSpLocks/>
          </p:cNvGrpSpPr>
          <p:nvPr/>
        </p:nvGrpSpPr>
        <p:grpSpPr bwMode="auto">
          <a:xfrm>
            <a:off x="7749244" y="1784444"/>
            <a:ext cx="269875" cy="460375"/>
            <a:chOff x="4120" y="2308"/>
            <a:chExt cx="305" cy="415"/>
          </a:xfrm>
        </p:grpSpPr>
        <p:sp>
          <p:nvSpPr>
            <p:cNvPr id="109" name="Freeform 86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0" name="Rectangle 87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1" name="Oval 88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08" name="Group 89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16" name="Line 90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7" name="Line 91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8" name="Line 92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19" name="Line 93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13" name="Freeform 94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14" name="Oval 95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15" name="Oval 96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12" name="Group 109"/>
          <p:cNvGrpSpPr>
            <a:grpSpLocks/>
          </p:cNvGrpSpPr>
          <p:nvPr/>
        </p:nvGrpSpPr>
        <p:grpSpPr bwMode="auto">
          <a:xfrm>
            <a:off x="7974114" y="1857159"/>
            <a:ext cx="269875" cy="460375"/>
            <a:chOff x="4120" y="2308"/>
            <a:chExt cx="305" cy="415"/>
          </a:xfrm>
        </p:grpSpPr>
        <p:sp>
          <p:nvSpPr>
            <p:cNvPr id="121" name="Freeform 110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2" name="Rectangle 111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3" name="Oval 112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20" name="Group 113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28" name="Line 114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29" name="Line 115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30" name="Line 116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31" name="Line 117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25" name="Freeform 118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6" name="Oval 119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27" name="Oval 120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grpSp>
        <p:nvGrpSpPr>
          <p:cNvPr id="124" name="Group 122"/>
          <p:cNvGrpSpPr>
            <a:grpSpLocks/>
          </p:cNvGrpSpPr>
          <p:nvPr/>
        </p:nvGrpSpPr>
        <p:grpSpPr bwMode="auto">
          <a:xfrm>
            <a:off x="6561299" y="1722144"/>
            <a:ext cx="269875" cy="390062"/>
            <a:chOff x="4120" y="2308"/>
            <a:chExt cx="305" cy="415"/>
          </a:xfrm>
        </p:grpSpPr>
        <p:sp>
          <p:nvSpPr>
            <p:cNvPr id="133" name="Freeform 123"/>
            <p:cNvSpPr>
              <a:spLocks/>
            </p:cNvSpPr>
            <p:nvPr/>
          </p:nvSpPr>
          <p:spPr bwMode="auto">
            <a:xfrm flipH="1">
              <a:off x="4378" y="2308"/>
              <a:ext cx="47" cy="415"/>
            </a:xfrm>
            <a:custGeom>
              <a:avLst/>
              <a:gdLst/>
              <a:ahLst/>
              <a:cxnLst>
                <a:cxn ang="0">
                  <a:pos x="90" y="546"/>
                </a:cxn>
                <a:cxn ang="0">
                  <a:pos x="0" y="432"/>
                </a:cxn>
                <a:cxn ang="0">
                  <a:pos x="0" y="0"/>
                </a:cxn>
                <a:cxn ang="0">
                  <a:pos x="84" y="42"/>
                </a:cxn>
                <a:cxn ang="0">
                  <a:pos x="90" y="546"/>
                </a:cxn>
              </a:cxnLst>
              <a:rect l="0" t="0" r="r" b="b"/>
              <a:pathLst>
                <a:path w="90" h="546">
                  <a:moveTo>
                    <a:pt x="90" y="546"/>
                  </a:moveTo>
                  <a:lnTo>
                    <a:pt x="0" y="432"/>
                  </a:lnTo>
                  <a:lnTo>
                    <a:pt x="0" y="0"/>
                  </a:lnTo>
                  <a:lnTo>
                    <a:pt x="84" y="42"/>
                  </a:lnTo>
                  <a:lnTo>
                    <a:pt x="90" y="546"/>
                  </a:lnTo>
                  <a:close/>
                </a:path>
              </a:pathLst>
            </a:custGeom>
            <a:solidFill>
              <a:srgbClr val="006699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4" name="Rectangle 124"/>
            <p:cNvSpPr>
              <a:spLocks noChangeArrowheads="1"/>
            </p:cNvSpPr>
            <p:nvPr/>
          </p:nvSpPr>
          <p:spPr bwMode="auto">
            <a:xfrm flipH="1">
              <a:off x="4127" y="2340"/>
              <a:ext cx="255" cy="383"/>
            </a:xfrm>
            <a:prstGeom prst="rect">
              <a:avLst/>
            </a:prstGeom>
            <a:solidFill>
              <a:srgbClr val="0078AA"/>
            </a:solidFill>
            <a:ln w="1588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5" name="Oval 125"/>
            <p:cNvSpPr>
              <a:spLocks noChangeArrowheads="1"/>
            </p:cNvSpPr>
            <p:nvPr/>
          </p:nvSpPr>
          <p:spPr bwMode="auto">
            <a:xfrm flipH="1">
              <a:off x="4278" y="2390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grpSp>
          <p:nvGrpSpPr>
            <p:cNvPr id="132" name="Group 126"/>
            <p:cNvGrpSpPr>
              <a:grpSpLocks/>
            </p:cNvGrpSpPr>
            <p:nvPr/>
          </p:nvGrpSpPr>
          <p:grpSpPr bwMode="auto">
            <a:xfrm flipH="1">
              <a:off x="4164" y="2500"/>
              <a:ext cx="152" cy="109"/>
              <a:chOff x="3216" y="2784"/>
              <a:chExt cx="192" cy="144"/>
            </a:xfrm>
          </p:grpSpPr>
          <p:sp>
            <p:nvSpPr>
              <p:cNvPr id="140" name="Line 127"/>
              <p:cNvSpPr>
                <a:spLocks noChangeShapeType="1"/>
              </p:cNvSpPr>
              <p:nvPr/>
            </p:nvSpPr>
            <p:spPr bwMode="auto">
              <a:xfrm>
                <a:off x="3216" y="2784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1" name="Line 128"/>
              <p:cNvSpPr>
                <a:spLocks noChangeShapeType="1"/>
              </p:cNvSpPr>
              <p:nvPr/>
            </p:nvSpPr>
            <p:spPr bwMode="auto">
              <a:xfrm>
                <a:off x="3216" y="2832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2" name="Line 129"/>
              <p:cNvSpPr>
                <a:spLocks noChangeShapeType="1"/>
              </p:cNvSpPr>
              <p:nvPr/>
            </p:nvSpPr>
            <p:spPr bwMode="auto">
              <a:xfrm>
                <a:off x="3216" y="2880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  <p:sp>
            <p:nvSpPr>
              <p:cNvPr id="143" name="Line 130"/>
              <p:cNvSpPr>
                <a:spLocks noChangeShapeType="1"/>
              </p:cNvSpPr>
              <p:nvPr/>
            </p:nvSpPr>
            <p:spPr bwMode="auto">
              <a:xfrm>
                <a:off x="3216" y="2928"/>
                <a:ext cx="192" cy="0"/>
              </a:xfrm>
              <a:prstGeom prst="line">
                <a:avLst/>
              </a:prstGeom>
              <a:noFill/>
              <a:ln w="12700">
                <a:solidFill>
                  <a:srgbClr val="CCEC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/>
              </a:p>
            </p:txBody>
          </p:sp>
        </p:grpSp>
        <p:sp>
          <p:nvSpPr>
            <p:cNvPr id="137" name="Freeform 131"/>
            <p:cNvSpPr>
              <a:spLocks/>
            </p:cNvSpPr>
            <p:nvPr/>
          </p:nvSpPr>
          <p:spPr bwMode="auto">
            <a:xfrm>
              <a:off x="4120" y="2311"/>
              <a:ext cx="301" cy="35"/>
            </a:xfrm>
            <a:custGeom>
              <a:avLst/>
              <a:gdLst/>
              <a:ahLst/>
              <a:cxnLst>
                <a:cxn ang="0">
                  <a:pos x="259" y="35"/>
                </a:cxn>
                <a:cxn ang="0">
                  <a:pos x="0" y="35"/>
                </a:cxn>
                <a:cxn ang="0">
                  <a:pos x="81" y="0"/>
                </a:cxn>
                <a:cxn ang="0">
                  <a:pos x="301" y="0"/>
                </a:cxn>
                <a:cxn ang="0">
                  <a:pos x="259" y="35"/>
                </a:cxn>
              </a:cxnLst>
              <a:rect l="0" t="0" r="r" b="b"/>
              <a:pathLst>
                <a:path w="301" h="35">
                  <a:moveTo>
                    <a:pt x="259" y="35"/>
                  </a:moveTo>
                  <a:lnTo>
                    <a:pt x="0" y="35"/>
                  </a:lnTo>
                  <a:lnTo>
                    <a:pt x="81" y="0"/>
                  </a:lnTo>
                  <a:lnTo>
                    <a:pt x="301" y="0"/>
                  </a:lnTo>
                  <a:lnTo>
                    <a:pt x="259" y="35"/>
                  </a:lnTo>
                  <a:close/>
                </a:path>
              </a:pathLst>
            </a:custGeom>
            <a:solidFill>
              <a:srgbClr val="00B4FF"/>
            </a:solidFill>
            <a:ln w="1588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38" name="Oval 132"/>
            <p:cNvSpPr>
              <a:spLocks noChangeArrowheads="1"/>
            </p:cNvSpPr>
            <p:nvPr/>
          </p:nvSpPr>
          <p:spPr bwMode="auto">
            <a:xfrm flipH="1">
              <a:off x="4170" y="2386"/>
              <a:ext cx="37" cy="36"/>
            </a:xfrm>
            <a:prstGeom prst="ellipse">
              <a:avLst/>
            </a:prstGeom>
            <a:solidFill>
              <a:srgbClr val="FFC9C9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139" name="Oval 133"/>
            <p:cNvSpPr>
              <a:spLocks noChangeArrowheads="1"/>
            </p:cNvSpPr>
            <p:nvPr/>
          </p:nvSpPr>
          <p:spPr bwMode="auto">
            <a:xfrm flipH="1">
              <a:off x="4224" y="2386"/>
              <a:ext cx="37" cy="36"/>
            </a:xfrm>
            <a:prstGeom prst="ellipse">
              <a:avLst/>
            </a:prstGeom>
            <a:solidFill>
              <a:srgbClr val="CCFF33"/>
            </a:solidFill>
            <a:ln w="12700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/>
            </a:p>
          </p:txBody>
        </p:sp>
      </p:grpSp>
      <p:pic>
        <p:nvPicPr>
          <p:cNvPr id="144" name="Picture 29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5695" y="2076750"/>
            <a:ext cx="478302" cy="23210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45" name="Text Box 82"/>
          <p:cNvSpPr txBox="1">
            <a:spLocks noChangeArrowheads="1"/>
          </p:cNvSpPr>
          <p:nvPr/>
        </p:nvSpPr>
        <p:spPr bwMode="auto">
          <a:xfrm>
            <a:off x="823002" y="1584930"/>
            <a:ext cx="733662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Terminal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46" name="Picture 372" descr="switc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45558" y="2054506"/>
            <a:ext cx="503237" cy="252412"/>
          </a:xfrm>
          <a:prstGeom prst="rect">
            <a:avLst/>
          </a:prstGeom>
          <a:noFill/>
        </p:spPr>
      </p:pic>
      <p:sp>
        <p:nvSpPr>
          <p:cNvPr id="147" name="Text Box 82"/>
          <p:cNvSpPr txBox="1">
            <a:spLocks noChangeArrowheads="1"/>
          </p:cNvSpPr>
          <p:nvPr/>
        </p:nvSpPr>
        <p:spPr bwMode="auto">
          <a:xfrm>
            <a:off x="6152533" y="1584125"/>
            <a:ext cx="40876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Core</a:t>
            </a:r>
            <a:endParaRPr lang="en-US" sz="11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Text Box 82"/>
          <p:cNvSpPr txBox="1">
            <a:spLocks noChangeArrowheads="1"/>
          </p:cNvSpPr>
          <p:nvPr/>
        </p:nvSpPr>
        <p:spPr bwMode="auto">
          <a:xfrm>
            <a:off x="7663733" y="1584000"/>
            <a:ext cx="637996" cy="204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Service</a:t>
            </a:r>
            <a:endParaRPr lang="en-US" sz="11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256"/>
          <p:cNvSpPr/>
          <p:nvPr/>
        </p:nvSpPr>
        <p:spPr bwMode="auto">
          <a:xfrm>
            <a:off x="7632340" y="3069134"/>
            <a:ext cx="765085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Srv</a:t>
            </a: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51" name="Oval 259"/>
          <p:cNvSpPr/>
          <p:nvPr/>
        </p:nvSpPr>
        <p:spPr bwMode="auto">
          <a:xfrm>
            <a:off x="5540257" y="3231595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5513910" y="2836800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R3-C</a:t>
            </a:r>
            <a:endParaRPr lang="en-US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53" name="Straight Connector 40"/>
          <p:cNvCxnSpPr/>
          <p:nvPr/>
        </p:nvCxnSpPr>
        <p:spPr bwMode="auto">
          <a:xfrm>
            <a:off x="1476664" y="3293985"/>
            <a:ext cx="46440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4" name="Straight Connector 262"/>
          <p:cNvCxnSpPr/>
          <p:nvPr/>
        </p:nvCxnSpPr>
        <p:spPr bwMode="auto">
          <a:xfrm>
            <a:off x="1476664" y="3451731"/>
            <a:ext cx="967144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136" name="Group 95"/>
          <p:cNvGrpSpPr/>
          <p:nvPr/>
        </p:nvGrpSpPr>
        <p:grpSpPr>
          <a:xfrm>
            <a:off x="1693884" y="3376800"/>
            <a:ext cx="479618" cy="457200"/>
            <a:chOff x="1524000" y="2209800"/>
            <a:chExt cx="479618" cy="457200"/>
          </a:xfrm>
        </p:grpSpPr>
        <p:sp>
          <p:nvSpPr>
            <p:cNvPr id="156" name="Oval 264"/>
            <p:cNvSpPr/>
            <p:nvPr/>
          </p:nvSpPr>
          <p:spPr bwMode="auto">
            <a:xfrm>
              <a:off x="1676400" y="2209800"/>
              <a:ext cx="152400" cy="1524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1524000" y="2297668"/>
              <a:ext cx="4796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b="1" dirty="0" smtClean="0">
                  <a:latin typeface="Arial" pitchFamily="34" charset="0"/>
                  <a:cs typeface="Arial" pitchFamily="34" charset="0"/>
                </a:rPr>
                <a:t>R1</a:t>
              </a:r>
              <a:endParaRPr lang="en-US" sz="1800" b="1" dirty="0"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158" name="Straight Connector 267"/>
          <p:cNvCxnSpPr/>
          <p:nvPr/>
        </p:nvCxnSpPr>
        <p:spPr bwMode="auto">
          <a:xfrm>
            <a:off x="4895956" y="3451731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9" name="Straight Connector 269"/>
          <p:cNvCxnSpPr>
            <a:stCxn id="167" idx="3"/>
          </p:cNvCxnSpPr>
          <p:nvPr/>
        </p:nvCxnSpPr>
        <p:spPr bwMode="auto">
          <a:xfrm>
            <a:off x="6732240" y="3519010"/>
            <a:ext cx="9001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1" name="Oval 273"/>
          <p:cNvSpPr/>
          <p:nvPr/>
        </p:nvSpPr>
        <p:spPr bwMode="auto">
          <a:xfrm>
            <a:off x="5759515" y="333899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5517105" y="3426858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R3-D</a:t>
            </a:r>
            <a:endParaRPr lang="en-US" sz="18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216991" y="2724751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+mn-lt"/>
              </a:rPr>
              <a:t>OmniRAN </a:t>
            </a:r>
            <a:r>
              <a:rPr lang="en-US" sz="1800" b="1" dirty="0" smtClean="0">
                <a:latin typeface="+mn-lt"/>
              </a:rPr>
              <a:t>Network Reference Model</a:t>
            </a:r>
            <a:endParaRPr lang="en-US" sz="1800" b="1" dirty="0">
              <a:latin typeface="+mn-lt"/>
            </a:endParaRPr>
          </a:p>
        </p:txBody>
      </p:sp>
      <p:cxnSp>
        <p:nvCxnSpPr>
          <p:cNvPr id="165" name="Straight Connector 199"/>
          <p:cNvCxnSpPr/>
          <p:nvPr/>
        </p:nvCxnSpPr>
        <p:spPr bwMode="auto">
          <a:xfrm>
            <a:off x="2232000" y="3293985"/>
            <a:ext cx="288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66" name="Rectangle 253"/>
          <p:cNvSpPr/>
          <p:nvPr/>
        </p:nvSpPr>
        <p:spPr bwMode="auto">
          <a:xfrm>
            <a:off x="837000" y="3068915"/>
            <a:ext cx="765000" cy="5850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Terminal</a:t>
            </a:r>
          </a:p>
        </p:txBody>
      </p:sp>
      <p:sp>
        <p:nvSpPr>
          <p:cNvPr id="167" name="Rectangle 255"/>
          <p:cNvSpPr/>
          <p:nvPr/>
        </p:nvSpPr>
        <p:spPr bwMode="auto">
          <a:xfrm>
            <a:off x="6147175" y="3383995"/>
            <a:ext cx="585065" cy="2700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+mn-lt"/>
              </a:rPr>
              <a:t>Data</a:t>
            </a:r>
            <a:endParaRPr kumimoji="0" lang="en-US" sz="1600" b="1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+mn-lt"/>
            </a:endParaRPr>
          </a:p>
        </p:txBody>
      </p:sp>
      <p:cxnSp>
        <p:nvCxnSpPr>
          <p:cNvPr id="173" name="Straight Connector 267"/>
          <p:cNvCxnSpPr/>
          <p:nvPr/>
        </p:nvCxnSpPr>
        <p:spPr bwMode="auto">
          <a:xfrm>
            <a:off x="5048356" y="3158970"/>
            <a:ext cx="1224771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4" name="Oval 259"/>
          <p:cNvSpPr/>
          <p:nvPr/>
        </p:nvSpPr>
        <p:spPr bwMode="auto">
          <a:xfrm>
            <a:off x="5692657" y="3068960"/>
            <a:ext cx="152400" cy="152400"/>
          </a:xfrm>
          <a:prstGeom prst="ellipse">
            <a:avLst/>
          </a:prstGeom>
          <a:solidFill>
            <a:schemeClr val="tx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5" name="TextBox 174"/>
          <p:cNvSpPr txBox="1"/>
          <p:nvPr/>
        </p:nvSpPr>
        <p:spPr>
          <a:xfrm>
            <a:off x="5112060" y="315897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R2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Rectangle 255"/>
          <p:cNvSpPr/>
          <p:nvPr/>
        </p:nvSpPr>
        <p:spPr bwMode="auto">
          <a:xfrm>
            <a:off x="6147175" y="3068960"/>
            <a:ext cx="585065" cy="31503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Ctrl</a:t>
            </a:r>
          </a:p>
        </p:txBody>
      </p:sp>
      <p:sp>
        <p:nvSpPr>
          <p:cNvPr id="164" name="Rectangle 254"/>
          <p:cNvSpPr/>
          <p:nvPr/>
        </p:nvSpPr>
        <p:spPr bwMode="auto">
          <a:xfrm>
            <a:off x="2232000" y="3072103"/>
            <a:ext cx="2880000" cy="57430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Access Network</a:t>
            </a:r>
          </a:p>
        </p:txBody>
      </p:sp>
      <p:sp>
        <p:nvSpPr>
          <p:cNvPr id="170" name="Slide Number Placeholder 16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71" name="TextBox 170"/>
          <p:cNvSpPr txBox="1"/>
          <p:nvPr/>
        </p:nvSpPr>
        <p:spPr>
          <a:xfrm>
            <a:off x="5943600" y="76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8847475" cy="147002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/>
              <a:t>SDN-based Control Plane and Data Plane Separation</a:t>
            </a:r>
            <a:br>
              <a:rPr lang="en-US" sz="3600" b="1" dirty="0" smtClean="0"/>
            </a:br>
            <a:r>
              <a:rPr lang="en-US" sz="3600" b="1" dirty="0" smtClean="0"/>
              <a:t>OmniRAN Use Case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6</a:t>
            </a:fld>
            <a:r>
              <a:rPr lang="en-US" smtClean="0"/>
              <a:t>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3" name="Straight Connector 232"/>
          <p:cNvCxnSpPr/>
          <p:nvPr/>
        </p:nvCxnSpPr>
        <p:spPr>
          <a:xfrm>
            <a:off x="1905000" y="3505200"/>
            <a:ext cx="5181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1" name="Rounded Rectangle 240"/>
          <p:cNvSpPr/>
          <p:nvPr/>
        </p:nvSpPr>
        <p:spPr>
          <a:xfrm>
            <a:off x="4826475" y="2590800"/>
            <a:ext cx="1641928" cy="19812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4" name="Rounded Rectangle 183"/>
          <p:cNvSpPr/>
          <p:nvPr/>
        </p:nvSpPr>
        <p:spPr>
          <a:xfrm>
            <a:off x="2715986" y="1219200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grpSp>
        <p:nvGrpSpPr>
          <p:cNvPr id="2" name="Group 3"/>
          <p:cNvGrpSpPr/>
          <p:nvPr/>
        </p:nvGrpSpPr>
        <p:grpSpPr>
          <a:xfrm>
            <a:off x="1219200" y="3055396"/>
            <a:ext cx="990600" cy="990600"/>
            <a:chOff x="381000" y="1962150"/>
            <a:chExt cx="990600" cy="990600"/>
          </a:xfrm>
        </p:grpSpPr>
        <p:sp>
          <p:nvSpPr>
            <p:cNvPr id="5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5" descr="MC900439836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3" name="Group 6"/>
          <p:cNvGrpSpPr/>
          <p:nvPr/>
        </p:nvGrpSpPr>
        <p:grpSpPr>
          <a:xfrm>
            <a:off x="3025775" y="1665718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1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5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38"/>
          <p:cNvGrpSpPr/>
          <p:nvPr/>
        </p:nvGrpSpPr>
        <p:grpSpPr>
          <a:xfrm>
            <a:off x="3025775" y="4351768"/>
            <a:ext cx="1000125" cy="990600"/>
            <a:chOff x="7315200" y="3886200"/>
            <a:chExt cx="1000125" cy="990600"/>
          </a:xfrm>
        </p:grpSpPr>
        <p:sp>
          <p:nvSpPr>
            <p:cNvPr id="11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4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4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3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1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2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2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1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2" name="Group 40"/>
          <p:cNvGrpSpPr/>
          <p:nvPr/>
        </p:nvGrpSpPr>
        <p:grpSpPr>
          <a:xfrm>
            <a:off x="6961853" y="3069387"/>
            <a:ext cx="990600" cy="990600"/>
            <a:chOff x="5257800" y="4419600"/>
            <a:chExt cx="990600" cy="990600"/>
          </a:xfrm>
        </p:grpSpPr>
        <p:sp>
          <p:nvSpPr>
            <p:cNvPr id="49" name="Rounded Rectangle 48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3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44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0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1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2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94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5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9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0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1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3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8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0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0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2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4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53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57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8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9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4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4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6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1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3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51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1026" name="Clip" r:id="rId5" imgW="5757415" imgH="3221332" progId="">
                <p:embed/>
              </p:oleObj>
            </a:graphicData>
          </a:graphic>
        </p:graphicFrame>
        <p:sp>
          <p:nvSpPr>
            <p:cNvPr id="52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55" name="Group 158"/>
          <p:cNvGrpSpPr>
            <a:grpSpLocks noChangeAspect="1"/>
          </p:cNvGrpSpPr>
          <p:nvPr/>
        </p:nvGrpSpPr>
        <p:grpSpPr bwMode="auto">
          <a:xfrm flipH="1">
            <a:off x="3416299" y="3429641"/>
            <a:ext cx="411161" cy="494972"/>
            <a:chOff x="5" y="2480"/>
            <a:chExt cx="237" cy="430"/>
          </a:xfrm>
        </p:grpSpPr>
        <p:grpSp>
          <p:nvGrpSpPr>
            <p:cNvPr id="56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60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71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77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8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3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0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1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2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3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5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6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2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64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5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6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7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8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3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8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6" name="Rectangle 187"/>
          <p:cNvSpPr>
            <a:spLocks noChangeArrowheads="1"/>
          </p:cNvSpPr>
          <p:nvPr/>
        </p:nvSpPr>
        <p:spPr bwMode="auto">
          <a:xfrm>
            <a:off x="3094037" y="3132568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759529" y="5455544"/>
            <a:ext cx="1598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Network Operator</a:t>
            </a:r>
            <a:endParaRPr lang="en-US" sz="1200" b="1" dirty="0"/>
          </a:p>
        </p:txBody>
      </p:sp>
      <p:sp>
        <p:nvSpPr>
          <p:cNvPr id="244" name="TextBox 243"/>
          <p:cNvSpPr txBox="1"/>
          <p:nvPr/>
        </p:nvSpPr>
        <p:spPr>
          <a:xfrm>
            <a:off x="4848246" y="4218801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Core Operator</a:t>
            </a:r>
            <a:endParaRPr lang="en-US" sz="1200" b="1" dirty="0"/>
          </a:p>
        </p:txBody>
      </p:sp>
      <p:sp>
        <p:nvSpPr>
          <p:cNvPr id="247" name="Title 246"/>
          <p:cNvSpPr>
            <a:spLocks noGrp="1"/>
          </p:cNvSpPr>
          <p:nvPr>
            <p:ph type="title"/>
          </p:nvPr>
        </p:nvSpPr>
        <p:spPr>
          <a:xfrm>
            <a:off x="154546" y="294046"/>
            <a:ext cx="8731877" cy="616976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OmniRAN</a:t>
            </a:r>
            <a:r>
              <a:rPr lang="en-US" sz="2800" dirty="0" smtClean="0"/>
              <a:t> Architecture</a:t>
            </a:r>
            <a:endParaRPr lang="en-US" sz="2800" dirty="0"/>
          </a:p>
        </p:txBody>
      </p:sp>
      <p:grpSp>
        <p:nvGrpSpPr>
          <p:cNvPr id="93" name="Group 255"/>
          <p:cNvGrpSpPr/>
          <p:nvPr/>
        </p:nvGrpSpPr>
        <p:grpSpPr>
          <a:xfrm>
            <a:off x="5181600" y="3048000"/>
            <a:ext cx="990600" cy="997003"/>
            <a:chOff x="5245100" y="2133600"/>
            <a:chExt cx="990600" cy="997003"/>
          </a:xfrm>
        </p:grpSpPr>
        <p:sp>
          <p:nvSpPr>
            <p:cNvPr id="257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58" name="Picture 157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59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</p:txBody>
        </p:sp>
        <p:grpSp>
          <p:nvGrpSpPr>
            <p:cNvPr id="101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02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3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4" name="Group 6"/>
          <p:cNvGrpSpPr/>
          <p:nvPr/>
        </p:nvGrpSpPr>
        <p:grpSpPr>
          <a:xfrm>
            <a:off x="3038475" y="3048000"/>
            <a:ext cx="1000125" cy="990600"/>
            <a:chOff x="7315200" y="3886200"/>
            <a:chExt cx="1000125" cy="990600"/>
          </a:xfrm>
        </p:grpSpPr>
        <p:sp>
          <p:nvSpPr>
            <p:cNvPr id="316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5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06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07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08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39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0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1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2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3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4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5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332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3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4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5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6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7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8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09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26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7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9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0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25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20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1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2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18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2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6" name="Slide Number Placeholder 20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7" name="TextBox 206"/>
          <p:cNvSpPr txBox="1"/>
          <p:nvPr/>
        </p:nvSpPr>
        <p:spPr>
          <a:xfrm>
            <a:off x="5943600" y="152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1107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1540" y="3686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Control Plane and Data Plane Separation</a:t>
            </a:r>
            <a:endParaRPr lang="zh-CN" altLang="en-US" dirty="0"/>
          </a:p>
        </p:txBody>
      </p:sp>
      <p:grpSp>
        <p:nvGrpSpPr>
          <p:cNvPr id="3" name="组合 302"/>
          <p:cNvGrpSpPr/>
          <p:nvPr/>
        </p:nvGrpSpPr>
        <p:grpSpPr>
          <a:xfrm>
            <a:off x="476545" y="1313765"/>
            <a:ext cx="6733253" cy="4727844"/>
            <a:chOff x="476545" y="1446461"/>
            <a:chExt cx="6733253" cy="4727844"/>
          </a:xfrm>
        </p:grpSpPr>
        <p:cxnSp>
          <p:nvCxnSpPr>
            <p:cNvPr id="278" name="Straight Connector 232"/>
            <p:cNvCxnSpPr/>
            <p:nvPr/>
          </p:nvCxnSpPr>
          <p:spPr>
            <a:xfrm>
              <a:off x="5404520" y="3791276"/>
              <a:ext cx="1406860" cy="138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7" name="Rounded Rectangle 183"/>
            <p:cNvSpPr/>
            <p:nvPr/>
          </p:nvSpPr>
          <p:spPr>
            <a:xfrm>
              <a:off x="3964360" y="1496021"/>
              <a:ext cx="1980220" cy="467828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sdf</a:t>
              </a:r>
              <a:endParaRPr lang="en-US" dirty="0"/>
            </a:p>
          </p:txBody>
        </p:sp>
        <p:cxnSp>
          <p:nvCxnSpPr>
            <p:cNvPr id="273" name="Straight Connector 232"/>
            <p:cNvCxnSpPr/>
            <p:nvPr/>
          </p:nvCxnSpPr>
          <p:spPr>
            <a:xfrm flipV="1">
              <a:off x="3244280" y="4731826"/>
              <a:ext cx="697650" cy="455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7" name="Rounded Rectangle 240"/>
            <p:cNvSpPr/>
            <p:nvPr/>
          </p:nvSpPr>
          <p:spPr>
            <a:xfrm>
              <a:off x="4077627" y="1630056"/>
              <a:ext cx="1641928" cy="198120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5" name="AutoShape 154"/>
            <p:cNvSpPr>
              <a:spLocks noChangeArrowheads="1"/>
            </p:cNvSpPr>
            <p:nvPr/>
          </p:nvSpPr>
          <p:spPr bwMode="auto">
            <a:xfrm>
              <a:off x="4414410" y="2036081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4" name="Straight Connector 232"/>
            <p:cNvCxnSpPr/>
            <p:nvPr/>
          </p:nvCxnSpPr>
          <p:spPr>
            <a:xfrm>
              <a:off x="1162345" y="3732462"/>
              <a:ext cx="1406860" cy="13809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6" name="Rounded Rectangle 183"/>
            <p:cNvSpPr/>
            <p:nvPr/>
          </p:nvSpPr>
          <p:spPr>
            <a:xfrm>
              <a:off x="1973331" y="1446461"/>
              <a:ext cx="1641928" cy="4678284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/>
                <a:t>sdf</a:t>
              </a:r>
              <a:endParaRPr lang="en-US" dirty="0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476545" y="3282657"/>
              <a:ext cx="990600" cy="990600"/>
              <a:chOff x="381000" y="1962150"/>
              <a:chExt cx="990600" cy="990600"/>
            </a:xfrm>
          </p:grpSpPr>
          <p:sp>
            <p:nvSpPr>
              <p:cNvPr id="48" name="AutoShape 153"/>
              <p:cNvSpPr>
                <a:spLocks noChangeArrowheads="1"/>
              </p:cNvSpPr>
              <p:nvPr/>
            </p:nvSpPr>
            <p:spPr bwMode="auto">
              <a:xfrm>
                <a:off x="381000" y="1962150"/>
                <a:ext cx="990600" cy="990600"/>
              </a:xfrm>
              <a:prstGeom prst="flowChartAlternateProcess">
                <a:avLst/>
              </a:prstGeom>
              <a:solidFill>
                <a:srgbClr val="6DC0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="t" anchorCtr="1"/>
              <a:lstStyle/>
              <a:p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Terminal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  <p:pic>
            <p:nvPicPr>
              <p:cNvPr id="49" name="Picture 5" descr="MC900439836.PNG"/>
              <p:cNvPicPr>
                <a:picLocks noChangeAspect="1"/>
              </p:cNvPicPr>
              <p:nvPr/>
            </p:nvPicPr>
            <p:blipFill>
              <a:blip r:embed="rId3" cstate="print"/>
              <a:stretch>
                <a:fillRect/>
              </a:stretch>
            </p:blipFill>
            <p:spPr>
              <a:xfrm>
                <a:off x="609600" y="2286000"/>
                <a:ext cx="533400" cy="533400"/>
              </a:xfrm>
              <a:prstGeom prst="rect">
                <a:avLst/>
              </a:prstGeom>
            </p:spPr>
          </p:pic>
        </p:grpSp>
        <p:grpSp>
          <p:nvGrpSpPr>
            <p:cNvPr id="5" name="Group 6"/>
            <p:cNvGrpSpPr/>
            <p:nvPr/>
          </p:nvGrpSpPr>
          <p:grpSpPr>
            <a:xfrm>
              <a:off x="2283120" y="1892979"/>
              <a:ext cx="1000125" cy="990600"/>
              <a:chOff x="7315200" y="3886200"/>
              <a:chExt cx="1000125" cy="990600"/>
            </a:xfrm>
          </p:grpSpPr>
          <p:sp>
            <p:nvSpPr>
              <p:cNvPr id="51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6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7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8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9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74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75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76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77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78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79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80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67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8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9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0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1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2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73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0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61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2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3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4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65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60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55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6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57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3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 1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1" name="Group 38"/>
            <p:cNvGrpSpPr/>
            <p:nvPr/>
          </p:nvGrpSpPr>
          <p:grpSpPr>
            <a:xfrm>
              <a:off x="2283120" y="4579029"/>
              <a:ext cx="1000125" cy="990600"/>
              <a:chOff x="7315200" y="3886200"/>
              <a:chExt cx="1000125" cy="990600"/>
            </a:xfrm>
          </p:grpSpPr>
          <p:sp>
            <p:nvSpPr>
              <p:cNvPr id="82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12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13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14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15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105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06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07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08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09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10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111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98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9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0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1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2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3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04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16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92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3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4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5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96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91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86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7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88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84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 3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17" name="Group 40"/>
            <p:cNvGrpSpPr/>
            <p:nvPr/>
          </p:nvGrpSpPr>
          <p:grpSpPr>
            <a:xfrm>
              <a:off x="6219198" y="3296648"/>
              <a:ext cx="990600" cy="990600"/>
              <a:chOff x="5257800" y="4419600"/>
              <a:chExt cx="990600" cy="990600"/>
            </a:xfrm>
          </p:grpSpPr>
          <p:sp>
            <p:nvSpPr>
              <p:cNvPr id="113" name="Rounded Rectangle 48"/>
              <p:cNvSpPr/>
              <p:nvPr/>
            </p:nvSpPr>
            <p:spPr bwMode="auto">
              <a:xfrm>
                <a:off x="5257800" y="4419600"/>
                <a:ext cx="990600" cy="9906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endParaRPr>
              </a:p>
            </p:txBody>
          </p:sp>
          <p:grpSp>
            <p:nvGrpSpPr>
              <p:cNvPr id="18" name="Group 61"/>
              <p:cNvGrpSpPr/>
              <p:nvPr/>
            </p:nvGrpSpPr>
            <p:grpSpPr>
              <a:xfrm>
                <a:off x="5410201" y="4502656"/>
                <a:ext cx="609600" cy="450344"/>
                <a:chOff x="6324600" y="1828800"/>
                <a:chExt cx="917575" cy="677862"/>
              </a:xfrm>
            </p:grpSpPr>
            <p:grpSp>
              <p:nvGrpSpPr>
                <p:cNvPr id="19" name="Group 10"/>
                <p:cNvGrpSpPr>
                  <a:grpSpLocks/>
                </p:cNvGrpSpPr>
                <p:nvPr/>
              </p:nvGrpSpPr>
              <p:grpSpPr bwMode="auto">
                <a:xfrm>
                  <a:off x="6972300" y="1828800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154" name="Freeform 11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55" name="Rectangle 1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56" name="Oval 1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0" name="Group 14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61" name="Line 1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62" name="Line 1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63" name="Line 1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6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158" name="Freeform 19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59" name="Oval 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60" name="Oval 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1" name="Group 22"/>
                <p:cNvGrpSpPr>
                  <a:grpSpLocks/>
                </p:cNvGrpSpPr>
                <p:nvPr/>
              </p:nvGrpSpPr>
              <p:grpSpPr bwMode="auto">
                <a:xfrm>
                  <a:off x="6756400" y="1901825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143" name="Freeform 23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44" name="Rectangle 2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45" name="Oval 2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2" name="Group 26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50" name="Line 2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51" name="Line 2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52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53" name="Line 3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147" name="Freeform 31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48" name="Oval 32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49" name="Oval 33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3" name="Group 34"/>
                <p:cNvGrpSpPr>
                  <a:grpSpLocks/>
                </p:cNvGrpSpPr>
                <p:nvPr/>
              </p:nvGrpSpPr>
              <p:grpSpPr bwMode="auto">
                <a:xfrm>
                  <a:off x="6540500" y="1973262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132" name="Freeform 35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33" name="Rectangle 36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34" name="Oval 37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4" name="Group 38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39" name="Line 3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40" name="Line 40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41" name="Line 4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42" name="Line 4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136" name="Freeform 43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37" name="Oval 44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38" name="Oval 45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grpSp>
              <p:nvGrpSpPr>
                <p:cNvPr id="25" name="Group 618"/>
                <p:cNvGrpSpPr>
                  <a:grpSpLocks/>
                </p:cNvGrpSpPr>
                <p:nvPr/>
              </p:nvGrpSpPr>
              <p:grpSpPr bwMode="auto">
                <a:xfrm>
                  <a:off x="6324600" y="2046287"/>
                  <a:ext cx="269875" cy="460375"/>
                  <a:chOff x="4120" y="2308"/>
                  <a:chExt cx="305" cy="415"/>
                </a:xfrm>
              </p:grpSpPr>
              <p:sp>
                <p:nvSpPr>
                  <p:cNvPr id="121" name="Freeform 619"/>
                  <p:cNvSpPr>
                    <a:spLocks/>
                  </p:cNvSpPr>
                  <p:nvPr/>
                </p:nvSpPr>
                <p:spPr bwMode="auto">
                  <a:xfrm flipH="1">
                    <a:off x="4378" y="2308"/>
                    <a:ext cx="47" cy="415"/>
                  </a:xfrm>
                  <a:custGeom>
                    <a:avLst/>
                    <a:gdLst/>
                    <a:ahLst/>
                    <a:cxnLst>
                      <a:cxn ang="0">
                        <a:pos x="90" y="546"/>
                      </a:cxn>
                      <a:cxn ang="0">
                        <a:pos x="0" y="432"/>
                      </a:cxn>
                      <a:cxn ang="0">
                        <a:pos x="0" y="0"/>
                      </a:cxn>
                      <a:cxn ang="0">
                        <a:pos x="84" y="42"/>
                      </a:cxn>
                      <a:cxn ang="0">
                        <a:pos x="90" y="546"/>
                      </a:cxn>
                    </a:cxnLst>
                    <a:rect l="0" t="0" r="r" b="b"/>
                    <a:pathLst>
                      <a:path w="90" h="546">
                        <a:moveTo>
                          <a:pt x="90" y="546"/>
                        </a:moveTo>
                        <a:lnTo>
                          <a:pt x="0" y="432"/>
                        </a:lnTo>
                        <a:lnTo>
                          <a:pt x="0" y="0"/>
                        </a:lnTo>
                        <a:lnTo>
                          <a:pt x="84" y="42"/>
                        </a:lnTo>
                        <a:lnTo>
                          <a:pt x="90" y="546"/>
                        </a:lnTo>
                        <a:close/>
                      </a:path>
                    </a:pathLst>
                  </a:custGeom>
                  <a:solidFill>
                    <a:srgbClr val="006699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22" name="Rectangle 620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27" y="2340"/>
                    <a:ext cx="255" cy="383"/>
                  </a:xfrm>
                  <a:prstGeom prst="rect">
                    <a:avLst/>
                  </a:prstGeom>
                  <a:solidFill>
                    <a:srgbClr val="0078AA"/>
                  </a:solidFill>
                  <a:ln w="1588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23" name="Oval 621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78" y="2390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grpSp>
                <p:nvGrpSpPr>
                  <p:cNvPr id="26" name="Group 622"/>
                  <p:cNvGrpSpPr>
                    <a:grpSpLocks/>
                  </p:cNvGrpSpPr>
                  <p:nvPr/>
                </p:nvGrpSpPr>
                <p:grpSpPr bwMode="auto">
                  <a:xfrm flipH="1">
                    <a:off x="4164" y="2500"/>
                    <a:ext cx="152" cy="109"/>
                    <a:chOff x="3216" y="2784"/>
                    <a:chExt cx="192" cy="144"/>
                  </a:xfrm>
                </p:grpSpPr>
                <p:sp>
                  <p:nvSpPr>
                    <p:cNvPr id="128" name="Line 62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784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29" name="Line 62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32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30" name="Line 6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880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  <p:sp>
                  <p:nvSpPr>
                    <p:cNvPr id="131" name="Line 626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216" y="2928"/>
                      <a:ext cx="192" cy="0"/>
                    </a:xfrm>
                    <a:prstGeom prst="line">
                      <a:avLst/>
                    </a:prstGeom>
                    <a:noFill/>
                    <a:ln w="12700">
                      <a:solidFill>
                        <a:srgbClr val="CCECFF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US" sz="1050"/>
                    </a:p>
                  </p:txBody>
                </p:sp>
              </p:grpSp>
              <p:sp>
                <p:nvSpPr>
                  <p:cNvPr id="125" name="Freeform 627"/>
                  <p:cNvSpPr>
                    <a:spLocks/>
                  </p:cNvSpPr>
                  <p:nvPr/>
                </p:nvSpPr>
                <p:spPr bwMode="auto">
                  <a:xfrm>
                    <a:off x="4120" y="2311"/>
                    <a:ext cx="301" cy="35"/>
                  </a:xfrm>
                  <a:custGeom>
                    <a:avLst/>
                    <a:gdLst/>
                    <a:ahLst/>
                    <a:cxnLst>
                      <a:cxn ang="0">
                        <a:pos x="259" y="35"/>
                      </a:cxn>
                      <a:cxn ang="0">
                        <a:pos x="0" y="35"/>
                      </a:cxn>
                      <a:cxn ang="0">
                        <a:pos x="81" y="0"/>
                      </a:cxn>
                      <a:cxn ang="0">
                        <a:pos x="301" y="0"/>
                      </a:cxn>
                      <a:cxn ang="0">
                        <a:pos x="259" y="35"/>
                      </a:cxn>
                    </a:cxnLst>
                    <a:rect l="0" t="0" r="r" b="b"/>
                    <a:pathLst>
                      <a:path w="301" h="35">
                        <a:moveTo>
                          <a:pt x="259" y="35"/>
                        </a:moveTo>
                        <a:lnTo>
                          <a:pt x="0" y="35"/>
                        </a:lnTo>
                        <a:lnTo>
                          <a:pt x="81" y="0"/>
                        </a:lnTo>
                        <a:lnTo>
                          <a:pt x="301" y="0"/>
                        </a:lnTo>
                        <a:lnTo>
                          <a:pt x="259" y="35"/>
                        </a:lnTo>
                        <a:close/>
                      </a:path>
                    </a:pathLst>
                  </a:custGeom>
                  <a:solidFill>
                    <a:srgbClr val="00B4FF"/>
                  </a:solidFill>
                  <a:ln w="1588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/>
                  <a:lstStyle/>
                  <a:p>
                    <a:endParaRPr lang="en-US" sz="1050"/>
                  </a:p>
                </p:txBody>
              </p:sp>
              <p:sp>
                <p:nvSpPr>
                  <p:cNvPr id="126" name="Oval 628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170" y="2386"/>
                    <a:ext cx="37" cy="36"/>
                  </a:xfrm>
                  <a:prstGeom prst="ellipse">
                    <a:avLst/>
                  </a:prstGeom>
                  <a:solidFill>
                    <a:srgbClr val="FFC9C9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27" name="Oval 629"/>
                  <p:cNvSpPr>
                    <a:spLocks noChangeArrowheads="1"/>
                  </p:cNvSpPr>
                  <p:nvPr/>
                </p:nvSpPr>
                <p:spPr bwMode="auto">
                  <a:xfrm flipH="1">
                    <a:off x="4224" y="2386"/>
                    <a:ext cx="37" cy="36"/>
                  </a:xfrm>
                  <a:prstGeom prst="ellipse">
                    <a:avLst/>
                  </a:prstGeom>
                  <a:solidFill>
                    <a:srgbClr val="CCFF33"/>
                  </a:solidFill>
                  <a:ln w="12700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</p:grpSp>
          <p:graphicFrame>
            <p:nvGraphicFramePr>
              <p:cNvPr id="115" name="Object 15">
                <a:hlinkClick r:id="" action="ppaction://ole?verb=0"/>
              </p:cNvPr>
              <p:cNvGraphicFramePr>
                <a:graphicFrameLocks/>
              </p:cNvGraphicFramePr>
              <p:nvPr/>
            </p:nvGraphicFramePr>
            <p:xfrm>
              <a:off x="5341951" y="4939236"/>
              <a:ext cx="798445" cy="429931"/>
            </p:xfrm>
            <a:graphic>
              <a:graphicData uri="http://schemas.openxmlformats.org/presentationml/2006/ole">
                <p:oleObj spid="_x0000_s2050" name="Clip" r:id="rId4" imgW="5757415" imgH="3221332" progId="">
                  <p:embed/>
                </p:oleObj>
              </a:graphicData>
            </a:graphic>
          </p:graphicFrame>
          <p:sp>
            <p:nvSpPr>
              <p:cNvPr id="116" name="Text Box 16"/>
              <p:cNvSpPr txBox="1">
                <a:spLocks noChangeArrowheads="1"/>
              </p:cNvSpPr>
              <p:nvPr/>
            </p:nvSpPr>
            <p:spPr bwMode="auto">
              <a:xfrm>
                <a:off x="5428250" y="5001446"/>
                <a:ext cx="637242" cy="253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r>
                  <a:rPr lang="en-US" sz="1050" dirty="0" smtClean="0">
                    <a:latin typeface="Arial" pitchFamily="34" charset="0"/>
                    <a:ea typeface="ＭＳ Ｐゴシック" pitchFamily="34" charset="-128"/>
                    <a:cs typeface="Arial" pitchFamily="34" charset="0"/>
                  </a:rPr>
                  <a:t>Internet</a:t>
                </a:r>
                <a:endParaRPr lang="en-US" sz="1050" dirty="0">
                  <a:latin typeface="Arial" pitchFamily="34" charset="0"/>
                  <a:ea typeface="ＭＳ Ｐゴシック" pitchFamily="34" charset="-128"/>
                  <a:cs typeface="Arial" pitchFamily="34" charset="0"/>
                </a:endParaRPr>
              </a:p>
            </p:txBody>
          </p:sp>
        </p:grpSp>
        <p:grpSp>
          <p:nvGrpSpPr>
            <p:cNvPr id="27" name="Group 158"/>
            <p:cNvGrpSpPr>
              <a:grpSpLocks noChangeAspect="1"/>
            </p:cNvGrpSpPr>
            <p:nvPr/>
          </p:nvGrpSpPr>
          <p:grpSpPr bwMode="auto">
            <a:xfrm flipH="1">
              <a:off x="2673644" y="3656902"/>
              <a:ext cx="411161" cy="494972"/>
              <a:chOff x="5" y="2480"/>
              <a:chExt cx="237" cy="430"/>
            </a:xfrm>
          </p:grpSpPr>
          <p:grpSp>
            <p:nvGrpSpPr>
              <p:cNvPr id="2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2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3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86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7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8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89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0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1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92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79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3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4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5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31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73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4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5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6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7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2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7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8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9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93" name="Rectangle 187"/>
            <p:cNvSpPr>
              <a:spLocks noChangeArrowheads="1"/>
            </p:cNvSpPr>
            <p:nvPr/>
          </p:nvSpPr>
          <p:spPr bwMode="auto">
            <a:xfrm>
              <a:off x="2351382" y="3359829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2016874" y="5682805"/>
              <a:ext cx="1598385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Access Network Operator</a:t>
              </a:r>
              <a:endParaRPr lang="en-US" sz="1200" b="1" dirty="0"/>
            </a:p>
          </p:txBody>
        </p:sp>
        <p:sp>
          <p:nvSpPr>
            <p:cNvPr id="45" name="Rounded Rectangle 240"/>
            <p:cNvSpPr/>
            <p:nvPr/>
          </p:nvSpPr>
          <p:spPr>
            <a:xfrm>
              <a:off x="4100202" y="3876731"/>
              <a:ext cx="1641928" cy="198120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4166175" y="5538522"/>
              <a:ext cx="15983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Core Operator</a:t>
              </a:r>
              <a:endParaRPr lang="en-US" sz="1200" b="1" dirty="0"/>
            </a:p>
          </p:txBody>
        </p:sp>
        <p:sp>
          <p:nvSpPr>
            <p:cNvPr id="197" name="AutoShape 154"/>
            <p:cNvSpPr>
              <a:spLocks noChangeArrowheads="1"/>
            </p:cNvSpPr>
            <p:nvPr/>
          </p:nvSpPr>
          <p:spPr bwMode="auto">
            <a:xfrm>
              <a:off x="4414410" y="4239856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98" name="Picture 157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29445" y="4917588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99" name="Rectangle 188"/>
            <p:cNvSpPr>
              <a:spLocks noChangeArrowheads="1"/>
            </p:cNvSpPr>
            <p:nvPr/>
          </p:nvSpPr>
          <p:spPr bwMode="auto">
            <a:xfrm>
              <a:off x="4485847" y="4341571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Core-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 Data Plane</a:t>
              </a:r>
            </a:p>
          </p:txBody>
        </p:sp>
        <p:grpSp>
          <p:nvGrpSpPr>
            <p:cNvPr id="224" name="Group 6"/>
            <p:cNvGrpSpPr/>
            <p:nvPr/>
          </p:nvGrpSpPr>
          <p:grpSpPr>
            <a:xfrm>
              <a:off x="2295820" y="3275261"/>
              <a:ext cx="1000125" cy="990600"/>
              <a:chOff x="7315200" y="3886200"/>
              <a:chExt cx="1000125" cy="990600"/>
            </a:xfrm>
          </p:grpSpPr>
          <p:sp>
            <p:nvSpPr>
              <p:cNvPr id="216" name="AutoShape 154"/>
              <p:cNvSpPr>
                <a:spLocks noChangeArrowheads="1"/>
              </p:cNvSpPr>
              <p:nvPr/>
            </p:nvSpPr>
            <p:spPr bwMode="auto">
              <a:xfrm>
                <a:off x="7315200" y="3886200"/>
                <a:ext cx="1000125" cy="990600"/>
              </a:xfrm>
              <a:prstGeom prst="flowChartAlternateProcess">
                <a:avLst/>
              </a:prstGeom>
              <a:solidFill>
                <a:srgbClr val="A7E8FF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anchor="ctr"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grpSp>
            <p:nvGrpSpPr>
              <p:cNvPr id="231" name="Group 158"/>
              <p:cNvGrpSpPr>
                <a:grpSpLocks noChangeAspect="1"/>
              </p:cNvGrpSpPr>
              <p:nvPr/>
            </p:nvGrpSpPr>
            <p:grpSpPr bwMode="auto">
              <a:xfrm flipH="1">
                <a:off x="7696199" y="4259473"/>
                <a:ext cx="411161" cy="494972"/>
                <a:chOff x="5" y="2480"/>
                <a:chExt cx="237" cy="430"/>
              </a:xfrm>
            </p:grpSpPr>
            <p:grpSp>
              <p:nvGrpSpPr>
                <p:cNvPr id="249" name="Group 159"/>
                <p:cNvGrpSpPr>
                  <a:grpSpLocks noChangeAspect="1"/>
                </p:cNvGrpSpPr>
                <p:nvPr/>
              </p:nvGrpSpPr>
              <p:grpSpPr bwMode="auto">
                <a:xfrm>
                  <a:off x="5" y="2521"/>
                  <a:ext cx="145" cy="389"/>
                  <a:chOff x="5" y="2521"/>
                  <a:chExt cx="145" cy="389"/>
                </a:xfrm>
              </p:grpSpPr>
              <p:grpSp>
                <p:nvGrpSpPr>
                  <p:cNvPr id="252" name="Group 16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54"/>
                    <a:ext cx="143" cy="256"/>
                    <a:chOff x="7" y="2654"/>
                    <a:chExt cx="143" cy="256"/>
                  </a:xfrm>
                </p:grpSpPr>
                <p:grpSp>
                  <p:nvGrpSpPr>
                    <p:cNvPr id="256" name="Group 161"/>
                    <p:cNvGrpSpPr>
                      <a:grpSpLocks noChangeAspect="1"/>
                    </p:cNvGrpSpPr>
                    <p:nvPr/>
                  </p:nvGrpSpPr>
                  <p:grpSpPr bwMode="auto">
                    <a:xfrm>
                      <a:off x="7" y="2661"/>
                      <a:ext cx="93" cy="247"/>
                      <a:chOff x="7" y="2661"/>
                      <a:chExt cx="93" cy="247"/>
                    </a:xfrm>
                  </p:grpSpPr>
                  <p:sp>
                    <p:nvSpPr>
                      <p:cNvPr id="239" name="Line 162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3" cy="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0" name="Line 163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34" y="2664"/>
                        <a:ext cx="42" cy="51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1" name="Line 164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33" y="2716"/>
                        <a:ext cx="57" cy="110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2" name="Line 165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7" y="2824"/>
                        <a:ext cx="83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3" name="Line 166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19" y="2824"/>
                        <a:ext cx="81" cy="84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4" name="Line 167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 flipV="1">
                        <a:off x="17" y="2716"/>
                        <a:ext cx="64" cy="10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  <p:sp>
                    <p:nvSpPr>
                      <p:cNvPr id="245" name="Line 168"/>
                      <p:cNvSpPr>
                        <a:spLocks noChangeAspect="1" noChangeShapeType="1"/>
                      </p:cNvSpPr>
                      <p:nvPr/>
                    </p:nvSpPr>
                    <p:spPr bwMode="auto">
                      <a:xfrm>
                        <a:off x="44" y="2661"/>
                        <a:ext cx="39" cy="58"/>
                      </a:xfrm>
                      <a:prstGeom prst="line">
                        <a:avLst/>
                      </a:prstGeom>
                      <a:noFill/>
                      <a:ln w="635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en-US" sz="1600" b="1">
                          <a:latin typeface="Arial" pitchFamily="34" charset="0"/>
                          <a:cs typeface="Arial" pitchFamily="34" charset="0"/>
                        </a:endParaRPr>
                      </a:p>
                    </p:txBody>
                  </p:sp>
                </p:grpSp>
                <p:sp>
                  <p:nvSpPr>
                    <p:cNvPr id="232" name="Line 16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7" y="2808"/>
                      <a:ext cx="34" cy="102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3" name="Line 17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84" y="2718"/>
                      <a:ext cx="48" cy="9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4" name="Line 171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84" y="2655"/>
                      <a:ext cx="12" cy="63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5" name="Line 172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8" y="2654"/>
                      <a:ext cx="20" cy="9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6" name="Line 173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9" y="2663"/>
                      <a:ext cx="30" cy="45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7" name="Line 174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3" y="2708"/>
                      <a:ext cx="13" cy="117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8" name="Line 175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93" y="2824"/>
                      <a:ext cx="57" cy="5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grpSp>
                <p:nvGrpSpPr>
                  <p:cNvPr id="270" name="Group 17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5" y="2533"/>
                    <a:ext cx="141" cy="374"/>
                    <a:chOff x="5" y="2533"/>
                    <a:chExt cx="141" cy="374"/>
                  </a:xfrm>
                </p:grpSpPr>
                <p:sp>
                  <p:nvSpPr>
                    <p:cNvPr id="226" name="Line 17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5" y="2533"/>
                      <a:ext cx="55" cy="37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7" name="Line 17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2" y="2544"/>
                      <a:ext cx="35" cy="363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8" name="Line 179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98" y="2876"/>
                      <a:ext cx="48" cy="30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29" name="Line 180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69" y="2541"/>
                      <a:ext cx="77" cy="337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230" name="Line 181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7" y="2904"/>
                      <a:ext cx="93" cy="1"/>
                    </a:xfrm>
                    <a:prstGeom prst="line">
                      <a:avLst/>
                    </a:prstGeom>
                    <a:noFill/>
                    <a:ln w="190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25" name="Oval 182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48" y="2521"/>
                    <a:ext cx="39" cy="45"/>
                  </a:xfrm>
                  <a:prstGeom prst="ellipse">
                    <a:avLst/>
                  </a:prstGeom>
                  <a:solidFill>
                    <a:srgbClr val="FFFF00">
                      <a:alpha val="50000"/>
                    </a:srgbClr>
                  </a:solidFill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220" name="Arc 183"/>
                <p:cNvSpPr>
                  <a:spLocks noChangeAspect="1"/>
                </p:cNvSpPr>
                <p:nvPr/>
              </p:nvSpPr>
              <p:spPr bwMode="auto">
                <a:xfrm>
                  <a:off x="152" y="2480"/>
                  <a:ext cx="90" cy="198"/>
                </a:xfrm>
                <a:custGeom>
                  <a:avLst/>
                  <a:gdLst>
                    <a:gd name="G0" fmla="+- 0 0 0"/>
                    <a:gd name="G1" fmla="+- 21172 0 0"/>
                    <a:gd name="G2" fmla="+- 21600 0 0"/>
                    <a:gd name="T0" fmla="*/ 4276 w 21600"/>
                    <a:gd name="T1" fmla="*/ 0 h 42015"/>
                    <a:gd name="T2" fmla="*/ 5669 w 21600"/>
                    <a:gd name="T3" fmla="*/ 42015 h 42015"/>
                    <a:gd name="T4" fmla="*/ 0 w 21600"/>
                    <a:gd name="T5" fmla="*/ 21172 h 4201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15" fill="none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</a:path>
                    <a:path w="21600" h="42015" stroke="0" extrusionOk="0">
                      <a:moveTo>
                        <a:pt x="4276" y="-1"/>
                      </a:moveTo>
                      <a:cubicBezTo>
                        <a:pt x="14353" y="2034"/>
                        <a:pt x="21600" y="10891"/>
                        <a:pt x="21600" y="21172"/>
                      </a:cubicBezTo>
                      <a:cubicBezTo>
                        <a:pt x="21600" y="30918"/>
                        <a:pt x="15073" y="39456"/>
                        <a:pt x="5668" y="42014"/>
                      </a:cubicBezTo>
                      <a:lnTo>
                        <a:pt x="0" y="21172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1" name="Arc 184"/>
                <p:cNvSpPr>
                  <a:spLocks noChangeAspect="1"/>
                </p:cNvSpPr>
                <p:nvPr/>
              </p:nvSpPr>
              <p:spPr bwMode="auto">
                <a:xfrm>
                  <a:off x="116" y="2508"/>
                  <a:ext cx="78" cy="154"/>
                </a:xfrm>
                <a:custGeom>
                  <a:avLst/>
                  <a:gdLst>
                    <a:gd name="G0" fmla="+- 0 0 0"/>
                    <a:gd name="G1" fmla="+- 21159 0 0"/>
                    <a:gd name="G2" fmla="+- 21600 0 0"/>
                    <a:gd name="T0" fmla="*/ 4340 w 21600"/>
                    <a:gd name="T1" fmla="*/ 0 h 41998"/>
                    <a:gd name="T2" fmla="*/ 5682 w 21600"/>
                    <a:gd name="T3" fmla="*/ 41998 h 41998"/>
                    <a:gd name="T4" fmla="*/ 0 w 21600"/>
                    <a:gd name="T5" fmla="*/ 21159 h 419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1998" fill="none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</a:path>
                    <a:path w="21600" h="41998" stroke="0" extrusionOk="0">
                      <a:moveTo>
                        <a:pt x="4340" y="-1"/>
                      </a:moveTo>
                      <a:cubicBezTo>
                        <a:pt x="14387" y="2060"/>
                        <a:pt x="21600" y="10902"/>
                        <a:pt x="21600" y="21159"/>
                      </a:cubicBezTo>
                      <a:cubicBezTo>
                        <a:pt x="21600" y="30900"/>
                        <a:pt x="15080" y="39435"/>
                        <a:pt x="5682" y="41998"/>
                      </a:cubicBezTo>
                      <a:lnTo>
                        <a:pt x="0" y="21159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222" name="Arc 185"/>
                <p:cNvSpPr>
                  <a:spLocks noChangeAspect="1"/>
                </p:cNvSpPr>
                <p:nvPr/>
              </p:nvSpPr>
              <p:spPr bwMode="auto">
                <a:xfrm>
                  <a:off x="102" y="2530"/>
                  <a:ext cx="47" cy="117"/>
                </a:xfrm>
                <a:custGeom>
                  <a:avLst/>
                  <a:gdLst>
                    <a:gd name="G0" fmla="+- 0 0 0"/>
                    <a:gd name="G1" fmla="+- 21206 0 0"/>
                    <a:gd name="G2" fmla="+- 21600 0 0"/>
                    <a:gd name="T0" fmla="*/ 4104 w 21600"/>
                    <a:gd name="T1" fmla="*/ 0 h 42099"/>
                    <a:gd name="T2" fmla="*/ 5483 w 21600"/>
                    <a:gd name="T3" fmla="*/ 42099 h 42099"/>
                    <a:gd name="T4" fmla="*/ 0 w 21600"/>
                    <a:gd name="T5" fmla="*/ 21206 h 420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2099" fill="none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</a:path>
                    <a:path w="21600" h="42099" stroke="0" extrusionOk="0">
                      <a:moveTo>
                        <a:pt x="4104" y="-1"/>
                      </a:moveTo>
                      <a:cubicBezTo>
                        <a:pt x="14262" y="1965"/>
                        <a:pt x="21600" y="10859"/>
                        <a:pt x="21600" y="21206"/>
                      </a:cubicBezTo>
                      <a:cubicBezTo>
                        <a:pt x="21600" y="31023"/>
                        <a:pt x="14979" y="39606"/>
                        <a:pt x="5482" y="42098"/>
                      </a:cubicBezTo>
                      <a:lnTo>
                        <a:pt x="0" y="21206"/>
                      </a:lnTo>
                      <a:close/>
                    </a:path>
                  </a:pathLst>
                </a:cu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18" name="Rectangle 187"/>
              <p:cNvSpPr>
                <a:spLocks noChangeArrowheads="1"/>
              </p:cNvSpPr>
              <p:nvPr/>
            </p:nvSpPr>
            <p:spPr bwMode="auto">
              <a:xfrm>
                <a:off x="7373937" y="3962400"/>
                <a:ext cx="863600" cy="8382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lIns="0" tIns="0" rIns="0" bIns="0" anchorCtr="1"/>
              <a:lstStyle/>
              <a:p>
                <a:pPr algn="ctr" eaLnBrk="0" hangingPunct="0">
                  <a:lnSpc>
                    <a:spcPct val="90000"/>
                  </a:lnSpc>
                  <a:spcBef>
                    <a:spcPct val="0"/>
                  </a:spcBef>
                </a:pPr>
                <a:r>
                  <a:rPr lang="de-DE" sz="1600" b="1" dirty="0" smtClean="0">
                    <a:latin typeface="Arial" pitchFamily="34" charset="0"/>
                    <a:cs typeface="Arial" pitchFamily="34" charset="0"/>
                  </a:rPr>
                  <a:t>Access 2</a:t>
                </a:r>
                <a:endParaRPr lang="en-US" sz="1600" b="1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271" name="Group 191"/>
            <p:cNvGrpSpPr/>
            <p:nvPr/>
          </p:nvGrpSpPr>
          <p:grpSpPr>
            <a:xfrm>
              <a:off x="4594430" y="2532267"/>
              <a:ext cx="568990" cy="358909"/>
              <a:chOff x="7481888" y="3079208"/>
              <a:chExt cx="595312" cy="425992"/>
            </a:xfrm>
          </p:grpSpPr>
          <p:sp>
            <p:nvSpPr>
              <p:cNvPr id="25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5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27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5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276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6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6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5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pic>
          <p:nvPicPr>
            <p:cNvPr id="264" name="Picture 157"/>
            <p:cNvPicPr>
              <a:picLocks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729445" y="4692563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66" name="Rectangle 188"/>
            <p:cNvSpPr>
              <a:spLocks noChangeArrowheads="1"/>
            </p:cNvSpPr>
            <p:nvPr/>
          </p:nvSpPr>
          <p:spPr bwMode="auto">
            <a:xfrm>
              <a:off x="4459415" y="2126091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Core-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Control Plane</a:t>
              </a:r>
            </a:p>
          </p:txBody>
        </p:sp>
        <p:sp>
          <p:nvSpPr>
            <p:cNvPr id="275" name="TextBox 274"/>
            <p:cNvSpPr txBox="1"/>
            <p:nvPr/>
          </p:nvSpPr>
          <p:spPr>
            <a:xfrm>
              <a:off x="4144380" y="3296221"/>
              <a:ext cx="15983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SDN Controller</a:t>
              </a:r>
              <a:endParaRPr lang="en-US" sz="1200" b="1" dirty="0"/>
            </a:p>
          </p:txBody>
        </p:sp>
        <p:cxnSp>
          <p:nvCxnSpPr>
            <p:cNvPr id="272" name="Straight Connector 232"/>
            <p:cNvCxnSpPr>
              <a:stCxn id="51" idx="3"/>
              <a:endCxn id="265" idx="1"/>
            </p:cNvCxnSpPr>
            <p:nvPr/>
          </p:nvCxnSpPr>
          <p:spPr>
            <a:xfrm>
              <a:off x="3283245" y="2388279"/>
              <a:ext cx="1131165" cy="143102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32"/>
            <p:cNvCxnSpPr>
              <a:endCxn id="265" idx="1"/>
            </p:cNvCxnSpPr>
            <p:nvPr/>
          </p:nvCxnSpPr>
          <p:spPr>
            <a:xfrm flipV="1">
              <a:off x="3289285" y="2531381"/>
              <a:ext cx="1125125" cy="1259895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32"/>
            <p:cNvCxnSpPr>
              <a:stCxn id="82" idx="3"/>
              <a:endCxn id="265" idx="1"/>
            </p:cNvCxnSpPr>
            <p:nvPr/>
          </p:nvCxnSpPr>
          <p:spPr>
            <a:xfrm flipV="1">
              <a:off x="3283245" y="2531381"/>
              <a:ext cx="1131165" cy="2542948"/>
            </a:xfrm>
            <a:prstGeom prst="line">
              <a:avLst/>
            </a:prstGeom>
            <a:ln>
              <a:prstDash val="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9" name="组合 303"/>
          <p:cNvGrpSpPr/>
          <p:nvPr/>
        </p:nvGrpSpPr>
        <p:grpSpPr>
          <a:xfrm>
            <a:off x="6597225" y="953725"/>
            <a:ext cx="2205245" cy="2250250"/>
            <a:chOff x="6642229" y="1043735"/>
            <a:chExt cx="2205245" cy="2250250"/>
          </a:xfrm>
        </p:grpSpPr>
        <p:sp>
          <p:nvSpPr>
            <p:cNvPr id="292" name="Rounded Rectangle 240"/>
            <p:cNvSpPr/>
            <p:nvPr/>
          </p:nvSpPr>
          <p:spPr>
            <a:xfrm>
              <a:off x="6642229" y="1043735"/>
              <a:ext cx="2205245" cy="2250250"/>
            </a:xfrm>
            <a:prstGeom prst="roundRect">
              <a:avLst/>
            </a:prstGeom>
            <a:noFill/>
            <a:ln>
              <a:solidFill>
                <a:schemeClr val="bg1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3" name="TextBox 292"/>
            <p:cNvSpPr txBox="1"/>
            <p:nvPr/>
          </p:nvSpPr>
          <p:spPr>
            <a:xfrm>
              <a:off x="6912260" y="2978950"/>
              <a:ext cx="159838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 smtClean="0"/>
                <a:t>SDN Controller</a:t>
              </a:r>
              <a:endParaRPr lang="en-US" sz="1200" b="1" dirty="0"/>
            </a:p>
          </p:txBody>
        </p:sp>
        <p:sp>
          <p:nvSpPr>
            <p:cNvPr id="294" name="圆角矩形 102"/>
            <p:cNvSpPr>
              <a:spLocks noChangeArrowheads="1"/>
            </p:cNvSpPr>
            <p:nvPr/>
          </p:nvSpPr>
          <p:spPr bwMode="auto">
            <a:xfrm>
              <a:off x="6777244" y="1133745"/>
              <a:ext cx="1305145" cy="277949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9200" tIns="39600" rIns="79200" bIns="39600"/>
            <a:lstStyle/>
            <a:p>
              <a:pPr algn="l" defTabSz="801688" eaLnBrk="1" hangingPunct="1"/>
              <a:r>
                <a:rPr lang="en-GB" altLang="zh-CN" sz="1100" u="none" dirty="0">
                  <a:solidFill>
                    <a:srgbClr val="000000"/>
                  </a:solidFill>
                  <a:latin typeface="FrutigerNext LT Regular" pitchFamily="34" charset="0"/>
                  <a:ea typeface="ＭＳ Ｐゴシック" pitchFamily="34" charset="-128"/>
                </a:rPr>
                <a:t>Authentication</a:t>
              </a:r>
            </a:p>
          </p:txBody>
        </p:sp>
        <p:sp>
          <p:nvSpPr>
            <p:cNvPr id="295" name="圆角矩形 88"/>
            <p:cNvSpPr>
              <a:spLocks noChangeArrowheads="1"/>
            </p:cNvSpPr>
            <p:nvPr/>
          </p:nvSpPr>
          <p:spPr bwMode="auto">
            <a:xfrm>
              <a:off x="7812359" y="1493785"/>
              <a:ext cx="966063" cy="277949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9200" tIns="39600" rIns="79200" bIns="39600"/>
            <a:lstStyle/>
            <a:p>
              <a:pPr algn="l" defTabSz="801688" eaLnBrk="1" hangingPunct="1"/>
              <a:r>
                <a:rPr lang="en-GB" altLang="zh-CN" sz="1100" u="none" dirty="0">
                  <a:solidFill>
                    <a:srgbClr val="000000"/>
                  </a:solidFill>
                  <a:latin typeface="FrutigerNext LT Regular" pitchFamily="34" charset="0"/>
                  <a:ea typeface="ＭＳ Ｐゴシック" pitchFamily="34" charset="-128"/>
                </a:rPr>
                <a:t>Handover</a:t>
              </a:r>
            </a:p>
          </p:txBody>
        </p:sp>
        <p:sp>
          <p:nvSpPr>
            <p:cNvPr id="296" name="圆角矩形 103"/>
            <p:cNvSpPr>
              <a:spLocks noChangeArrowheads="1"/>
            </p:cNvSpPr>
            <p:nvPr/>
          </p:nvSpPr>
          <p:spPr bwMode="auto">
            <a:xfrm>
              <a:off x="6777245" y="1808820"/>
              <a:ext cx="954934" cy="277949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9200" tIns="39600" rIns="79200" bIns="39600"/>
            <a:lstStyle/>
            <a:p>
              <a:pPr algn="l" defTabSz="801688" eaLnBrk="1" hangingPunct="1"/>
              <a:r>
                <a:rPr lang="en-GB" altLang="zh-CN" sz="1100" u="none" dirty="0">
                  <a:solidFill>
                    <a:srgbClr val="000000"/>
                  </a:solidFill>
                  <a:latin typeface="FrutigerNext LT Regular" pitchFamily="34" charset="0"/>
                  <a:ea typeface="ＭＳ Ｐゴシック" pitchFamily="34" charset="-128"/>
                </a:rPr>
                <a:t>Mobility</a:t>
              </a:r>
            </a:p>
          </p:txBody>
        </p:sp>
        <p:sp>
          <p:nvSpPr>
            <p:cNvPr id="297" name="圆角矩形 88"/>
            <p:cNvSpPr>
              <a:spLocks noChangeArrowheads="1"/>
            </p:cNvSpPr>
            <p:nvPr/>
          </p:nvSpPr>
          <p:spPr bwMode="auto">
            <a:xfrm>
              <a:off x="7362309" y="2168860"/>
              <a:ext cx="1485164" cy="277949"/>
            </a:xfrm>
            <a:prstGeom prst="roundRect">
              <a:avLst>
                <a:gd name="adj" fmla="val 16667"/>
              </a:avLst>
            </a:prstGeom>
            <a:solidFill>
              <a:srgbClr val="92D05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9200" tIns="39600" rIns="79200" bIns="39600"/>
            <a:lstStyle/>
            <a:p>
              <a:pPr algn="l" defTabSz="801688" eaLnBrk="1" hangingPunct="1"/>
              <a:r>
                <a:rPr lang="en-GB" altLang="zh-CN" sz="1100" dirty="0" smtClean="0">
                  <a:solidFill>
                    <a:srgbClr val="000000"/>
                  </a:solidFill>
                  <a:latin typeface="FrutigerNext LT Regular" pitchFamily="34" charset="0"/>
                  <a:ea typeface="ＭＳ Ｐゴシック" pitchFamily="34" charset="-128"/>
                </a:rPr>
                <a:t>Roaming Control</a:t>
              </a:r>
              <a:endParaRPr lang="en-GB" altLang="zh-CN" sz="1100" u="none" dirty="0">
                <a:solidFill>
                  <a:srgbClr val="000000"/>
                </a:solidFill>
                <a:latin typeface="FrutigerNext LT Regular" pitchFamily="34" charset="0"/>
                <a:ea typeface="ＭＳ Ｐゴシック" pitchFamily="34" charset="-128"/>
              </a:endParaRPr>
            </a:p>
          </p:txBody>
        </p:sp>
        <p:sp>
          <p:nvSpPr>
            <p:cNvPr id="298" name="圆角矩形 103"/>
            <p:cNvSpPr>
              <a:spLocks noChangeArrowheads="1"/>
            </p:cNvSpPr>
            <p:nvPr/>
          </p:nvSpPr>
          <p:spPr bwMode="auto">
            <a:xfrm>
              <a:off x="6777244" y="2565986"/>
              <a:ext cx="1935216" cy="277949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lIns="79200" tIns="39600" rIns="79200" bIns="39600"/>
            <a:lstStyle/>
            <a:p>
              <a:r>
                <a:rPr lang="en-US" altLang="zh-CN" sz="1100" dirty="0" smtClean="0">
                  <a:latin typeface="Arial" pitchFamily="34" charset="0"/>
                  <a:cs typeface="Arial" pitchFamily="34" charset="0"/>
                </a:rPr>
                <a:t>Subscription Management</a:t>
              </a:r>
            </a:p>
          </p:txBody>
        </p:sp>
      </p:grpSp>
      <p:cxnSp>
        <p:nvCxnSpPr>
          <p:cNvPr id="300" name="直接箭头连接符 299"/>
          <p:cNvCxnSpPr/>
          <p:nvPr/>
        </p:nvCxnSpPr>
        <p:spPr bwMode="auto">
          <a:xfrm flipV="1">
            <a:off x="5337085" y="953725"/>
            <a:ext cx="1530170" cy="94510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02" name="直接箭头连接符 301"/>
          <p:cNvCxnSpPr/>
          <p:nvPr/>
        </p:nvCxnSpPr>
        <p:spPr bwMode="auto">
          <a:xfrm>
            <a:off x="5292080" y="2888940"/>
            <a:ext cx="1575175" cy="3150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bg1">
                <a:lumMod val="50000"/>
              </a:schemeClr>
            </a:solidFill>
            <a:prstDash val="dash"/>
            <a:round/>
            <a:headEnd type="none" w="sm" len="sm"/>
            <a:tailEnd type="none"/>
          </a:ln>
          <a:effectLst/>
        </p:spPr>
      </p:cxnSp>
      <p:cxnSp>
        <p:nvCxnSpPr>
          <p:cNvPr id="312" name="Straight Connector 232"/>
          <p:cNvCxnSpPr>
            <a:stCxn id="45" idx="0"/>
            <a:endCxn id="247" idx="2"/>
          </p:cNvCxnSpPr>
          <p:nvPr/>
        </p:nvCxnSpPr>
        <p:spPr>
          <a:xfrm flipH="1" flipV="1">
            <a:off x="4898591" y="3478560"/>
            <a:ext cx="22575" cy="265475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8" name="TextBox 247"/>
          <p:cNvSpPr txBox="1"/>
          <p:nvPr/>
        </p:nvSpPr>
        <p:spPr>
          <a:xfrm>
            <a:off x="3323569" y="6402209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Data path</a:t>
            </a:r>
            <a:endParaRPr lang="en-US" dirty="0">
              <a:latin typeface="+mn-lt"/>
            </a:endParaRPr>
          </a:p>
        </p:txBody>
      </p:sp>
      <p:sp>
        <p:nvSpPr>
          <p:cNvPr id="267" name="TextBox 266"/>
          <p:cNvSpPr txBox="1"/>
          <p:nvPr/>
        </p:nvSpPr>
        <p:spPr>
          <a:xfrm>
            <a:off x="5761969" y="6400800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Control path</a:t>
            </a:r>
            <a:endParaRPr lang="en-US" dirty="0">
              <a:latin typeface="+mn-lt"/>
            </a:endParaRPr>
          </a:p>
        </p:txBody>
      </p:sp>
      <p:cxnSp>
        <p:nvCxnSpPr>
          <p:cNvPr id="268" name="Straight Connector 499"/>
          <p:cNvCxnSpPr/>
          <p:nvPr/>
        </p:nvCxnSpPr>
        <p:spPr>
          <a:xfrm>
            <a:off x="4621804" y="6540748"/>
            <a:ext cx="1143000" cy="1588"/>
          </a:xfrm>
          <a:prstGeom prst="line">
            <a:avLst/>
          </a:prstGeom>
          <a:ln>
            <a:solidFill>
              <a:schemeClr val="accent1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500"/>
          <p:cNvCxnSpPr/>
          <p:nvPr/>
        </p:nvCxnSpPr>
        <p:spPr>
          <a:xfrm>
            <a:off x="2209800" y="6553200"/>
            <a:ext cx="1143000" cy="1588"/>
          </a:xfrm>
          <a:prstGeom prst="line">
            <a:avLst/>
          </a:prstGeom>
          <a:ln>
            <a:solidFill>
              <a:schemeClr val="accent1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1" name="Slide Number Placeholder 28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82" name="TextBox 281"/>
          <p:cNvSpPr txBox="1"/>
          <p:nvPr/>
        </p:nvSpPr>
        <p:spPr>
          <a:xfrm>
            <a:off x="5943600" y="152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1" name="Straight Connector 290"/>
          <p:cNvCxnSpPr>
            <a:endCxn id="251" idx="3"/>
          </p:cNvCxnSpPr>
          <p:nvPr/>
        </p:nvCxnSpPr>
        <p:spPr>
          <a:xfrm rot="5400000">
            <a:off x="6059714" y="4192814"/>
            <a:ext cx="1333500" cy="5678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>
            <a:endCxn id="205" idx="3"/>
          </p:cNvCxnSpPr>
          <p:nvPr/>
        </p:nvCxnSpPr>
        <p:spPr>
          <a:xfrm rot="16200000" flipV="1">
            <a:off x="5983514" y="2402114"/>
            <a:ext cx="1485900" cy="5678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7" name="Straight Connector 286"/>
          <p:cNvCxnSpPr/>
          <p:nvPr/>
        </p:nvCxnSpPr>
        <p:spPr>
          <a:xfrm>
            <a:off x="4191000" y="5029200"/>
            <a:ext cx="76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/>
          <p:cNvCxnSpPr/>
          <p:nvPr/>
        </p:nvCxnSpPr>
        <p:spPr>
          <a:xfrm>
            <a:off x="4191000" y="1981200"/>
            <a:ext cx="76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1905000" y="3505200"/>
            <a:ext cx="5181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4" name="Rounded Rectangle 183"/>
          <p:cNvSpPr/>
          <p:nvPr/>
        </p:nvSpPr>
        <p:spPr>
          <a:xfrm>
            <a:off x="2715986" y="1219200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sdf</a:t>
            </a:r>
            <a:endParaRPr lang="en-US" dirty="0"/>
          </a:p>
        </p:txBody>
      </p:sp>
      <p:grpSp>
        <p:nvGrpSpPr>
          <p:cNvPr id="2" name="Group 3"/>
          <p:cNvGrpSpPr/>
          <p:nvPr/>
        </p:nvGrpSpPr>
        <p:grpSpPr>
          <a:xfrm>
            <a:off x="1219200" y="3055396"/>
            <a:ext cx="990600" cy="990600"/>
            <a:chOff x="381000" y="1962150"/>
            <a:chExt cx="990600" cy="990600"/>
          </a:xfrm>
        </p:grpSpPr>
        <p:sp>
          <p:nvSpPr>
            <p:cNvPr id="5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5" descr="MC900439836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grpSp>
        <p:nvGrpSpPr>
          <p:cNvPr id="3" name="Group 6"/>
          <p:cNvGrpSpPr/>
          <p:nvPr/>
        </p:nvGrpSpPr>
        <p:grpSpPr>
          <a:xfrm>
            <a:off x="3025775" y="1665718"/>
            <a:ext cx="1000125" cy="990600"/>
            <a:chOff x="7315200" y="3886200"/>
            <a:chExt cx="1000125" cy="990600"/>
          </a:xfrm>
        </p:grpSpPr>
        <p:sp>
          <p:nvSpPr>
            <p:cNvPr id="8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7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1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1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2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5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6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7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24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5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6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7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8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9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0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5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8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9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0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1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22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0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6" name="Group 38"/>
          <p:cNvGrpSpPr/>
          <p:nvPr/>
        </p:nvGrpSpPr>
        <p:grpSpPr>
          <a:xfrm>
            <a:off x="3025775" y="4351768"/>
            <a:ext cx="1000125" cy="990600"/>
            <a:chOff x="7315200" y="3886200"/>
            <a:chExt cx="1000125" cy="990600"/>
          </a:xfrm>
        </p:grpSpPr>
        <p:sp>
          <p:nvSpPr>
            <p:cNvPr id="11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3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4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14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14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13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4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1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12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3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2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2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21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3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2" name="Group 40"/>
          <p:cNvGrpSpPr/>
          <p:nvPr/>
        </p:nvGrpSpPr>
        <p:grpSpPr>
          <a:xfrm>
            <a:off x="6961853" y="3069387"/>
            <a:ext cx="990600" cy="990600"/>
            <a:chOff x="5257800" y="4419600"/>
            <a:chExt cx="990600" cy="990600"/>
          </a:xfrm>
        </p:grpSpPr>
        <p:sp>
          <p:nvSpPr>
            <p:cNvPr id="49" name="Rounded Rectangle 48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3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44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0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1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2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5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94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5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6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9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0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1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47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3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48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0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0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2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4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53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57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8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9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54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4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6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1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3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51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p:oleObj spid="_x0000_s3074" name="Clip" r:id="rId5" imgW="5757415" imgH="3221332" progId="">
                <p:embed/>
              </p:oleObj>
            </a:graphicData>
          </a:graphic>
        </p:graphicFrame>
        <p:sp>
          <p:nvSpPr>
            <p:cNvPr id="52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grpSp>
        <p:nvGrpSpPr>
          <p:cNvPr id="55" name="Group 158"/>
          <p:cNvGrpSpPr>
            <a:grpSpLocks noChangeAspect="1"/>
          </p:cNvGrpSpPr>
          <p:nvPr/>
        </p:nvGrpSpPr>
        <p:grpSpPr bwMode="auto">
          <a:xfrm flipH="1">
            <a:off x="3416299" y="3429641"/>
            <a:ext cx="411161" cy="494972"/>
            <a:chOff x="5" y="2480"/>
            <a:chExt cx="237" cy="430"/>
          </a:xfrm>
        </p:grpSpPr>
        <p:grpSp>
          <p:nvGrpSpPr>
            <p:cNvPr id="56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60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71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177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8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79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0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1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2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183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170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1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2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3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4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5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76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82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164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5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6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7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68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163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158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9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0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6" name="Rectangle 187"/>
          <p:cNvSpPr>
            <a:spLocks noChangeArrowheads="1"/>
          </p:cNvSpPr>
          <p:nvPr/>
        </p:nvSpPr>
        <p:spPr bwMode="auto">
          <a:xfrm>
            <a:off x="3094037" y="3132568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5" name="TextBox 184"/>
          <p:cNvSpPr txBox="1"/>
          <p:nvPr/>
        </p:nvSpPr>
        <p:spPr>
          <a:xfrm>
            <a:off x="2759529" y="5455544"/>
            <a:ext cx="1598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Network Operator</a:t>
            </a:r>
            <a:endParaRPr lang="en-US" sz="1200" b="1" dirty="0"/>
          </a:p>
        </p:txBody>
      </p:sp>
      <p:sp>
        <p:nvSpPr>
          <p:cNvPr id="247" name="Title 246"/>
          <p:cNvSpPr>
            <a:spLocks noGrp="1"/>
          </p:cNvSpPr>
          <p:nvPr>
            <p:ph type="title"/>
          </p:nvPr>
        </p:nvSpPr>
        <p:spPr>
          <a:xfrm>
            <a:off x="154546" y="294046"/>
            <a:ext cx="8731877" cy="616976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OmniRAN</a:t>
            </a:r>
            <a:r>
              <a:rPr lang="en-US" sz="2800" dirty="0" smtClean="0"/>
              <a:t> Architecture with multiple Cores</a:t>
            </a:r>
            <a:endParaRPr lang="en-US" sz="2800" dirty="0"/>
          </a:p>
        </p:txBody>
      </p:sp>
      <p:grpSp>
        <p:nvGrpSpPr>
          <p:cNvPr id="93" name="Group 6"/>
          <p:cNvGrpSpPr/>
          <p:nvPr/>
        </p:nvGrpSpPr>
        <p:grpSpPr>
          <a:xfrm>
            <a:off x="3038475" y="3048000"/>
            <a:ext cx="1000125" cy="990600"/>
            <a:chOff x="7315200" y="3886200"/>
            <a:chExt cx="1000125" cy="990600"/>
          </a:xfrm>
        </p:grpSpPr>
        <p:sp>
          <p:nvSpPr>
            <p:cNvPr id="316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01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102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103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104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39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0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1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2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3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4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45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332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3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4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5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6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7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8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105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26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7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9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0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25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20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1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22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18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2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05" name="Rounded Rectangle 204"/>
          <p:cNvSpPr/>
          <p:nvPr/>
        </p:nvSpPr>
        <p:spPr>
          <a:xfrm>
            <a:off x="4800600" y="1219200"/>
            <a:ext cx="1641928" cy="1447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6" name="TextBox 205"/>
          <p:cNvSpPr txBox="1"/>
          <p:nvPr/>
        </p:nvSpPr>
        <p:spPr>
          <a:xfrm>
            <a:off x="4822371" y="2362200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Core Operator A</a:t>
            </a:r>
            <a:endParaRPr lang="en-US" sz="1200" b="1" dirty="0"/>
          </a:p>
        </p:txBody>
      </p:sp>
      <p:grpSp>
        <p:nvGrpSpPr>
          <p:cNvPr id="106" name="Group 255"/>
          <p:cNvGrpSpPr/>
          <p:nvPr/>
        </p:nvGrpSpPr>
        <p:grpSpPr>
          <a:xfrm>
            <a:off x="5155725" y="1371600"/>
            <a:ext cx="990600" cy="997003"/>
            <a:chOff x="5245100" y="2133600"/>
            <a:chExt cx="990600" cy="997003"/>
          </a:xfrm>
        </p:grpSpPr>
        <p:sp>
          <p:nvSpPr>
            <p:cNvPr id="208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09" name="Picture 157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10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</p:txBody>
        </p:sp>
        <p:grpSp>
          <p:nvGrpSpPr>
            <p:cNvPr id="107" name="Group 191"/>
            <p:cNvGrpSpPr/>
            <p:nvPr/>
          </p:nvGrpSpPr>
          <p:grpSpPr>
            <a:xfrm>
              <a:off x="5450788" y="2438393"/>
              <a:ext cx="569016" cy="801461"/>
              <a:chOff x="7481888" y="3079211"/>
              <a:chExt cx="595341" cy="951264"/>
            </a:xfrm>
          </p:grpSpPr>
          <p:sp>
            <p:nvSpPr>
              <p:cNvPr id="212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13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08" name="Group 122"/>
              <p:cNvGrpSpPr>
                <a:grpSpLocks/>
              </p:cNvGrpSpPr>
              <p:nvPr/>
            </p:nvGrpSpPr>
            <p:grpSpPr bwMode="auto">
              <a:xfrm>
                <a:off x="7848778" y="3079211"/>
                <a:ext cx="228451" cy="951264"/>
                <a:chOff x="4120" y="2308"/>
                <a:chExt cx="305" cy="1013"/>
              </a:xfrm>
            </p:grpSpPr>
            <p:sp>
              <p:nvSpPr>
                <p:cNvPr id="215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6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7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09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3177"/>
                  <a:ext cx="152" cy="144"/>
                  <a:chOff x="3216" y="2784"/>
                  <a:chExt cx="192" cy="144"/>
                </a:xfrm>
              </p:grpSpPr>
              <p:sp>
                <p:nvSpPr>
                  <p:cNvPr id="222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3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4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19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0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1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26" name="Rounded Rectangle 225"/>
          <p:cNvSpPr/>
          <p:nvPr/>
        </p:nvSpPr>
        <p:spPr>
          <a:xfrm>
            <a:off x="4800600" y="2819400"/>
            <a:ext cx="1641928" cy="1447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7" name="TextBox 226"/>
          <p:cNvSpPr txBox="1"/>
          <p:nvPr/>
        </p:nvSpPr>
        <p:spPr>
          <a:xfrm>
            <a:off x="4822371" y="3962400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Core Operator B</a:t>
            </a:r>
            <a:endParaRPr lang="en-US" sz="1200" b="1" dirty="0"/>
          </a:p>
        </p:txBody>
      </p:sp>
      <p:grpSp>
        <p:nvGrpSpPr>
          <p:cNvPr id="110" name="Group 255"/>
          <p:cNvGrpSpPr/>
          <p:nvPr/>
        </p:nvGrpSpPr>
        <p:grpSpPr>
          <a:xfrm>
            <a:off x="5155725" y="2971800"/>
            <a:ext cx="990600" cy="997003"/>
            <a:chOff x="5245100" y="2133600"/>
            <a:chExt cx="990600" cy="997003"/>
          </a:xfrm>
        </p:grpSpPr>
        <p:sp>
          <p:nvSpPr>
            <p:cNvPr id="229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30" name="Picture 157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31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</p:txBody>
        </p:sp>
        <p:grpSp>
          <p:nvGrpSpPr>
            <p:cNvPr id="111" name="Group 191"/>
            <p:cNvGrpSpPr/>
            <p:nvPr/>
          </p:nvGrpSpPr>
          <p:grpSpPr>
            <a:xfrm>
              <a:off x="5450787" y="2438391"/>
              <a:ext cx="569016" cy="801460"/>
              <a:chOff x="7481888" y="3079212"/>
              <a:chExt cx="595341" cy="951264"/>
            </a:xfrm>
          </p:grpSpPr>
          <p:sp>
            <p:nvSpPr>
              <p:cNvPr id="234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35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12" name="Group 122"/>
              <p:cNvGrpSpPr>
                <a:grpSpLocks/>
              </p:cNvGrpSpPr>
              <p:nvPr/>
            </p:nvGrpSpPr>
            <p:grpSpPr bwMode="auto">
              <a:xfrm>
                <a:off x="7848778" y="3079212"/>
                <a:ext cx="228451" cy="951264"/>
                <a:chOff x="4120" y="2308"/>
                <a:chExt cx="305" cy="1013"/>
              </a:xfrm>
            </p:grpSpPr>
            <p:sp>
              <p:nvSpPr>
                <p:cNvPr id="237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8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9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3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3177"/>
                  <a:ext cx="152" cy="144"/>
                  <a:chOff x="3216" y="2784"/>
                  <a:chExt cx="192" cy="144"/>
                </a:xfrm>
              </p:grpSpPr>
              <p:sp>
                <p:nvSpPr>
                  <p:cNvPr id="246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8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49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50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42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3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5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51" name="Rounded Rectangle 250"/>
          <p:cNvSpPr/>
          <p:nvPr/>
        </p:nvSpPr>
        <p:spPr>
          <a:xfrm>
            <a:off x="4800600" y="4419600"/>
            <a:ext cx="1641928" cy="14478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2" name="TextBox 251"/>
          <p:cNvSpPr txBox="1"/>
          <p:nvPr/>
        </p:nvSpPr>
        <p:spPr>
          <a:xfrm>
            <a:off x="4822371" y="5562600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Core Operator  C</a:t>
            </a:r>
            <a:endParaRPr lang="en-US" sz="1200" b="1" dirty="0"/>
          </a:p>
        </p:txBody>
      </p:sp>
      <p:grpSp>
        <p:nvGrpSpPr>
          <p:cNvPr id="114" name="Group 255"/>
          <p:cNvGrpSpPr/>
          <p:nvPr/>
        </p:nvGrpSpPr>
        <p:grpSpPr>
          <a:xfrm>
            <a:off x="5155725" y="4572000"/>
            <a:ext cx="990600" cy="997003"/>
            <a:chOff x="5245100" y="2133600"/>
            <a:chExt cx="990600" cy="997003"/>
          </a:xfrm>
        </p:grpSpPr>
        <p:sp>
          <p:nvSpPr>
            <p:cNvPr id="254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55" name="Picture 157"/>
            <p:cNvPicPr>
              <a:picLocks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56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</p:txBody>
        </p:sp>
        <p:grpSp>
          <p:nvGrpSpPr>
            <p:cNvPr id="115" name="Group 191"/>
            <p:cNvGrpSpPr/>
            <p:nvPr/>
          </p:nvGrpSpPr>
          <p:grpSpPr>
            <a:xfrm>
              <a:off x="5450786" y="2438391"/>
              <a:ext cx="569016" cy="801460"/>
              <a:chOff x="7481888" y="3079213"/>
              <a:chExt cx="595341" cy="951264"/>
            </a:xfrm>
          </p:grpSpPr>
          <p:sp>
            <p:nvSpPr>
              <p:cNvPr id="263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67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16" name="Group 122"/>
              <p:cNvGrpSpPr>
                <a:grpSpLocks/>
              </p:cNvGrpSpPr>
              <p:nvPr/>
            </p:nvGrpSpPr>
            <p:grpSpPr bwMode="auto">
              <a:xfrm>
                <a:off x="7848778" y="3079213"/>
                <a:ext cx="228451" cy="951264"/>
                <a:chOff x="4120" y="2308"/>
                <a:chExt cx="305" cy="1013"/>
              </a:xfrm>
            </p:grpSpPr>
            <p:sp>
              <p:nvSpPr>
                <p:cNvPr id="276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7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8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17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3177"/>
                  <a:ext cx="152" cy="144"/>
                  <a:chOff x="3216" y="2784"/>
                  <a:chExt cx="192" cy="144"/>
                </a:xfrm>
              </p:grpSpPr>
              <p:sp>
                <p:nvSpPr>
                  <p:cNvPr id="28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4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86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0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1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2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57" name="Slide Number Placeholder 2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542CF-C8EC-46DD-9F9C-5D0F741E0D7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58" name="TextBox 257"/>
          <p:cNvSpPr txBox="1"/>
          <p:nvPr/>
        </p:nvSpPr>
        <p:spPr>
          <a:xfrm>
            <a:off x="5943600" y="1524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omniRAN-14-0002-00-ecsg</a:t>
            </a:r>
            <a:endParaRPr lang="en-US" b="1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1107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732</Words>
  <Application>Microsoft Office PowerPoint</Application>
  <PresentationFormat>On-screen Show (4:3)</PresentationFormat>
  <Paragraphs>277</Paragraphs>
  <Slides>13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Custom Design</vt:lpstr>
      <vt:lpstr>Clip</vt:lpstr>
      <vt:lpstr>Slide 1</vt:lpstr>
      <vt:lpstr>IEEE 802 OmniRAN Study Group: Control Plane and Data Plane Separation in OmniRAN Network Reference Model  </vt:lpstr>
      <vt:lpstr>Motivation</vt:lpstr>
      <vt:lpstr>Access Network Abstraction by OmniRAN</vt:lpstr>
      <vt:lpstr>SDN-based Access Network Abstraction</vt:lpstr>
      <vt:lpstr>SDN-based Control Plane and Data Plane Separation OmniRAN Use Case</vt:lpstr>
      <vt:lpstr>OmniRAN Architecture</vt:lpstr>
      <vt:lpstr>Control Plane and Data Plane Separation</vt:lpstr>
      <vt:lpstr>OmniRAN Architecture with multiple Cores</vt:lpstr>
      <vt:lpstr>Control Plane and Data Plane Separation</vt:lpstr>
      <vt:lpstr>Mapping to OmniRAN</vt:lpstr>
      <vt:lpstr>Control Plane and Data Plane Separation  Reference Point Mappings</vt:lpstr>
      <vt:lpstr>SDN-Based Network Reference Model Functional Requirements 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s73654</dc:creator>
  <cp:lastModifiedBy>s73654</cp:lastModifiedBy>
  <cp:revision>3</cp:revision>
  <dcterms:created xsi:type="dcterms:W3CDTF">2014-01-13T19:40:21Z</dcterms:created>
  <dcterms:modified xsi:type="dcterms:W3CDTF">2014-01-13T19:54:58Z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1389642843</vt:lpwstr>
  </property>
</Properties>
</file>