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71" r:id="rId3"/>
    <p:sldId id="273" r:id="rId4"/>
    <p:sldId id="274" r:id="rId5"/>
    <p:sldId id="26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119" d="100"/>
          <a:sy n="119" d="100"/>
        </p:scale>
        <p:origin x="-3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omniran-14</a:t>
            </a:r>
            <a:r>
              <a:rPr lang="en-US" sz="1400" b="1" dirty="0" smtClean="0"/>
              <a:t>-0003-00-ecsg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6-00-ecsg-approved-par-clean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mailto:ecsg-802-omniran@listserv.ieee.org" TargetMode="External"/><Relationship Id="rId5" Type="http://schemas.openxmlformats.org/officeDocument/2006/relationships/hyperlink" Target="http://grouper.ieee.org/groups/802/OmniRANsg/emai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eee802.org/OmniRANs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</a:t>
            </a:r>
            <a:br>
              <a:rPr lang="en-US" dirty="0"/>
            </a:br>
            <a:r>
              <a:rPr lang="en-US" dirty="0"/>
              <a:t>January 2014 Opening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</a:t>
            </a:r>
          </a:p>
          <a:p>
            <a:r>
              <a:rPr lang="en-US" dirty="0"/>
              <a:t>Max Riegel (NSN)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 SG </a:t>
            </a:r>
            <a:br>
              <a:rPr lang="en-US"/>
            </a:br>
            <a:r>
              <a:rPr lang="en-US"/>
              <a:t>Status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OmniRAN PAR proposal on IEEE 802.1CF Recommended Practice: ‘Network Reference Model and Functional Description of IEEE 802 Access Network’ was approved by IEEE 802 EC on November 15</a:t>
            </a:r>
            <a:r>
              <a:rPr lang="en-US" baseline="30000"/>
              <a:t>th</a:t>
            </a:r>
            <a:r>
              <a:rPr lang="en-US"/>
              <a:t>, 2013</a:t>
            </a:r>
          </a:p>
          <a:p>
            <a:pPr lvl="1"/>
            <a:r>
              <a:rPr lang="en-US">
                <a:hlinkClick r:id="rId2"/>
              </a:rPr>
              <a:t>https://mentor.ieee.org/omniran/dcn/13/omniran-13-0096-00-ecsg-approved-par-clean.pdf</a:t>
            </a:r>
            <a:endParaRPr lang="en-US"/>
          </a:p>
          <a:p>
            <a:r>
              <a:rPr lang="en-US"/>
              <a:t>IEEE 802.1 WG will become the home of this project</a:t>
            </a:r>
          </a:p>
          <a:p>
            <a:pPr lvl="1"/>
            <a:r>
              <a:rPr lang="en-US"/>
              <a:t>Initial thinking available on how the IEEE 802 WGs should be involved into this project.</a:t>
            </a:r>
          </a:p>
          <a:p>
            <a:r>
              <a:rPr lang="en-US"/>
              <a:t>The PAR is on the NesCom agenda for approval on March 26</a:t>
            </a:r>
            <a:r>
              <a:rPr lang="en-US" baseline="30000"/>
              <a:t>th</a:t>
            </a:r>
            <a:r>
              <a:rPr lang="en-US"/>
              <a:t>, 2014</a:t>
            </a:r>
          </a:p>
          <a:p>
            <a:pPr lvl="1"/>
            <a:r>
              <a:rPr lang="en-US"/>
              <a:t>IEEE 802.1CF project starts after NesCom approval</a:t>
            </a:r>
          </a:p>
          <a:p>
            <a:r>
              <a:rPr lang="en-US"/>
              <a:t>OmniRAN EC SG was extended until March 2014 to allow group to continue technical discussions and prepare for the project.</a:t>
            </a:r>
          </a:p>
          <a:p>
            <a:pPr lvl="1"/>
            <a:r>
              <a:rPr lang="en-US"/>
              <a:t>Provides possibilities for some ‘proof of concept’ work</a:t>
            </a:r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a</a:t>
            </a:r>
            <a:r>
              <a:rPr lang="en-US" dirty="0" smtClean="0"/>
              <a:t>genda for Jan 2014 F2F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Approval of minutes</a:t>
            </a:r>
          </a:p>
          <a:p>
            <a:r>
              <a:rPr lang="en-US" dirty="0" smtClean="0"/>
              <a:t>Reports</a:t>
            </a:r>
          </a:p>
          <a:p>
            <a:pPr lvl="1"/>
            <a:r>
              <a:rPr lang="en-US" dirty="0" smtClean="0"/>
              <a:t>Summary documentation </a:t>
            </a:r>
            <a:r>
              <a:rPr lang="en-US" smtClean="0"/>
              <a:t>of OmniRAN</a:t>
            </a:r>
            <a:endParaRPr lang="en-US" dirty="0" smtClean="0"/>
          </a:p>
          <a:p>
            <a:pPr lvl="1"/>
            <a:r>
              <a:rPr lang="en-US" dirty="0" smtClean="0"/>
              <a:t>Report on ONF status and activities</a:t>
            </a:r>
          </a:p>
          <a:p>
            <a:r>
              <a:rPr lang="en-US" dirty="0" smtClean="0"/>
              <a:t>Outline of the intended specification</a:t>
            </a:r>
          </a:p>
          <a:p>
            <a:pPr lvl="1"/>
            <a:r>
              <a:rPr lang="en-US" dirty="0" smtClean="0"/>
              <a:t>Intentions and tentative </a:t>
            </a:r>
            <a:r>
              <a:rPr lang="en-US" dirty="0" err="1" smtClean="0"/>
              <a:t>ToC</a:t>
            </a:r>
            <a:endParaRPr lang="en-US" dirty="0" smtClean="0"/>
          </a:p>
          <a:p>
            <a:pPr lvl="1"/>
            <a:r>
              <a:rPr lang="en-US" dirty="0" smtClean="0"/>
              <a:t>Technical contributions</a:t>
            </a:r>
          </a:p>
          <a:p>
            <a:pPr lvl="1"/>
            <a:r>
              <a:rPr lang="en-US" dirty="0" smtClean="0"/>
              <a:t>Tenets of IEEE 802 Access Network</a:t>
            </a:r>
          </a:p>
          <a:p>
            <a:r>
              <a:rPr lang="en-US" dirty="0" smtClean="0"/>
              <a:t>Organization of the work</a:t>
            </a:r>
          </a:p>
          <a:p>
            <a:pPr lvl="1"/>
            <a:r>
              <a:rPr lang="en-US" dirty="0" smtClean="0"/>
              <a:t>Cooperation with the other IEEE 802 WGs</a:t>
            </a:r>
          </a:p>
          <a:p>
            <a:pPr lvl="2"/>
            <a:r>
              <a:rPr lang="en-US" dirty="0" smtClean="0"/>
              <a:t>Liaisons, inbound and outbound</a:t>
            </a:r>
          </a:p>
          <a:p>
            <a:pPr lvl="1"/>
            <a:r>
              <a:rPr lang="en-US" dirty="0" smtClean="0"/>
              <a:t>Operation within IEEE 802.1</a:t>
            </a:r>
          </a:p>
          <a:p>
            <a:r>
              <a:rPr lang="en-US" dirty="0" smtClean="0"/>
              <a:t>Conference calls until March 2014 session</a:t>
            </a:r>
          </a:p>
          <a:p>
            <a:r>
              <a:rPr lang="en-US" dirty="0" smtClean="0"/>
              <a:t>Liaison report to IEEE 802 WGs</a:t>
            </a:r>
          </a:p>
          <a:p>
            <a:r>
              <a:rPr lang="en-US" dirty="0" smtClean="0"/>
              <a:t>AOB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ECSG schedules during the week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892312"/>
              </p:ext>
            </p:extLst>
          </p:nvPr>
        </p:nvGraphicFramePr>
        <p:xfrm>
          <a:off x="521549" y="1088740"/>
          <a:ext cx="8170783" cy="274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68"/>
                <a:gridCol w="1506143"/>
                <a:gridCol w="1506143"/>
                <a:gridCol w="1506143"/>
                <a:gridCol w="1506143"/>
                <a:gridCol w="1506143"/>
              </a:tblGrid>
              <a:tr h="23494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Mon 1/20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Tue 1/21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Wed 1/22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Thu 1/23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Fri 1/24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4176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08:00</a:t>
                      </a:r>
                    </a:p>
                    <a:p>
                      <a:pPr algn="ctr"/>
                      <a:r>
                        <a:rPr lang="en-US" sz="1600" dirty="0" smtClean="0"/>
                        <a:t>10:00</a:t>
                      </a:r>
                      <a:endParaRPr lang="en-U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Wireless SDN BOF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113875">
                <a:tc>
                  <a:txBody>
                    <a:bodyPr/>
                    <a:lstStyle/>
                    <a:p>
                      <a:pPr algn="ctr"/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4736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10:30</a:t>
                      </a:r>
                    </a:p>
                    <a:p>
                      <a:pPr algn="ctr"/>
                      <a:r>
                        <a:rPr lang="en-US" sz="1600" dirty="0" smtClean="0"/>
                        <a:t>12:30</a:t>
                      </a:r>
                      <a:endParaRPr lang="en-U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 indent="-82550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-82550">
                        <a:buFont typeface="Arial" pitchFamily="34" charset="0"/>
                        <a:buNone/>
                      </a:pPr>
                      <a:r>
                        <a:rPr lang="en-US" sz="1200" dirty="0" smtClean="0"/>
                        <a:t>	OmniRAN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Opening Meeting</a:t>
                      </a:r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None/>
                      </a:pPr>
                      <a:r>
                        <a:rPr lang="en-US" sz="1200" dirty="0" smtClean="0"/>
                        <a:t>	OmniRAN Closing Meeting</a:t>
                      </a:r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Char char="•"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21829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4176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13:30</a:t>
                      </a:r>
                    </a:p>
                    <a:p>
                      <a:pPr algn="ctr"/>
                      <a:r>
                        <a:rPr lang="en-US" sz="1600" dirty="0" smtClean="0"/>
                        <a:t>15:30</a:t>
                      </a:r>
                      <a:endParaRPr lang="en-U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113875">
                <a:tc>
                  <a:txBody>
                    <a:bodyPr/>
                    <a:lstStyle/>
                    <a:p>
                      <a:pPr algn="ctr"/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4176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16:00</a:t>
                      </a:r>
                    </a:p>
                    <a:p>
                      <a:pPr algn="ctr"/>
                      <a:r>
                        <a:rPr lang="en-US" sz="1600" dirty="0" smtClean="0"/>
                        <a:t>18:00</a:t>
                      </a:r>
                      <a:endParaRPr lang="en-U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969060"/>
            <a:ext cx="8229600" cy="252028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2"/>
            <a:r>
              <a:rPr lang="en-GB" dirty="0" smtClean="0"/>
              <a:t>Tuesday</a:t>
            </a:r>
            <a:r>
              <a:rPr lang="en-GB" dirty="0"/>
              <a:t>, </a:t>
            </a:r>
            <a:r>
              <a:rPr lang="en-GB" dirty="0" smtClean="0"/>
              <a:t>Jan 21</a:t>
            </a:r>
            <a:r>
              <a:rPr lang="en-GB" baseline="30000" dirty="0" smtClean="0"/>
              <a:t>st</a:t>
            </a:r>
            <a:r>
              <a:rPr lang="en-GB" dirty="0" smtClean="0"/>
              <a:t>, 		10:30 </a:t>
            </a:r>
            <a:r>
              <a:rPr lang="en-GB" dirty="0"/>
              <a:t>– </a:t>
            </a:r>
            <a:r>
              <a:rPr lang="en-GB" dirty="0" smtClean="0"/>
              <a:t>12:30</a:t>
            </a:r>
            <a:endParaRPr lang="en-GB" dirty="0"/>
          </a:p>
          <a:p>
            <a:pPr lvl="2"/>
            <a:r>
              <a:rPr lang="en-GB" dirty="0" smtClean="0"/>
              <a:t>Tuesday, Jan 21</a:t>
            </a:r>
            <a:r>
              <a:rPr lang="en-GB" baseline="30000" dirty="0" smtClean="0"/>
              <a:t>st</a:t>
            </a:r>
            <a:r>
              <a:rPr lang="en-GB" dirty="0" smtClean="0"/>
              <a:t>, 		13:30 – 15:30</a:t>
            </a:r>
          </a:p>
          <a:p>
            <a:pPr lvl="2"/>
            <a:r>
              <a:rPr lang="en-GB" dirty="0" smtClean="0"/>
              <a:t>Wednesday, Jan 22</a:t>
            </a:r>
            <a:r>
              <a:rPr lang="en-GB" baseline="30000" dirty="0" smtClean="0"/>
              <a:t>nd</a:t>
            </a:r>
            <a:r>
              <a:rPr lang="en-GB" dirty="0" smtClean="0"/>
              <a:t>, 	13:30 – 15:30</a:t>
            </a:r>
          </a:p>
          <a:p>
            <a:pPr lvl="2"/>
            <a:r>
              <a:rPr lang="en-GB" dirty="0" smtClean="0"/>
              <a:t>Thursday, Jan 23</a:t>
            </a:r>
            <a:r>
              <a:rPr lang="en-GB" baseline="30000" dirty="0" smtClean="0"/>
              <a:t>rd</a:t>
            </a:r>
            <a:r>
              <a:rPr lang="en-GB" dirty="0" smtClean="0"/>
              <a:t>, 		10:30 – 12:30</a:t>
            </a:r>
            <a:endParaRPr lang="en-GB" dirty="0"/>
          </a:p>
          <a:p>
            <a:pPr marL="0" indent="0">
              <a:buFontTx/>
              <a:buNone/>
            </a:pPr>
            <a:r>
              <a:rPr lang="en-GB" dirty="0"/>
              <a:t>Meeting Room:</a:t>
            </a:r>
          </a:p>
          <a:p>
            <a:r>
              <a:rPr lang="en-GB" dirty="0" err="1"/>
              <a:t>South Mezzanine / Directors 1+2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77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ECSG</a:t>
            </a:r>
            <a:br>
              <a:rPr lang="en-US"/>
            </a:br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Website:</a:t>
            </a:r>
            <a:br>
              <a:rPr lang="en-US"/>
            </a:br>
            <a:r>
              <a:rPr lang="en-US">
                <a:hlinkClick r:id="rId2"/>
              </a:rPr>
              <a:t>http://www.ieee802.org/OmniRANsg/</a:t>
            </a:r>
            <a:endParaRPr lang="en-US"/>
          </a:p>
          <a:p>
            <a:r>
              <a:rPr lang="en-US"/>
              <a:t>Document Archive on mentor: </a:t>
            </a:r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Email reflector: </a:t>
            </a:r>
            <a:br>
              <a:rPr lang="en-US"/>
            </a:br>
            <a:r>
              <a:rPr lang="en-US">
                <a:hlinkClick r:id="rId4"/>
              </a:rPr>
              <a:t>ecsg-802-omniran@listserv.ieee.org</a:t>
            </a:r>
            <a:endParaRPr lang="en-US"/>
          </a:p>
          <a:p>
            <a:r>
              <a:rPr lang="en-US"/>
              <a:t>Email archive: </a:t>
            </a:r>
            <a:r>
              <a:rPr lang="en-US">
                <a:hlinkClick r:id="rId5"/>
              </a:rPr>
              <a:t>http://grouper.ieee.org/groups/802/OmniRANsg/email/</a:t>
            </a:r>
            <a:endParaRPr lang="en-US"/>
          </a:p>
          <a:p>
            <a:r>
              <a:rPr lang="en-US"/>
              <a:t>Attendance:</a:t>
            </a:r>
            <a:br>
              <a:rPr lang="en-US"/>
            </a:br>
            <a:r>
              <a:rPr lang="en-US"/>
              <a:t>Paper list (normative) + IMAT</a:t>
            </a:r>
          </a:p>
          <a:p>
            <a:pPr lvl="1"/>
            <a:r>
              <a:rPr lang="en-US"/>
              <a:t>IMAT mandatory for participants seeking attendence credits</a:t>
            </a:r>
          </a:p>
          <a:p>
            <a:pPr lvl="1"/>
            <a:r>
              <a:rPr lang="en-US"/>
              <a:t>Reciprocal rights for most WGs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</TotalTime>
  <Words>283</Words>
  <Application>Microsoft Macintosh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omniran_usecase_template</vt:lpstr>
      <vt:lpstr>OmniRAN EC SG January 2014 Opening Report</vt:lpstr>
      <vt:lpstr>OmniRAN EC SG  Status and Objectives</vt:lpstr>
      <vt:lpstr>Draft agenda for Jan 2014 F2F</vt:lpstr>
      <vt:lpstr>OmniRAN ECSG schedules during the week</vt:lpstr>
      <vt:lpstr>OmniRAN ECSG Resources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35</cp:revision>
  <cp:lastPrinted>1998-02-10T13:28:06Z</cp:lastPrinted>
  <dcterms:created xsi:type="dcterms:W3CDTF">2013-03-11T14:14:17Z</dcterms:created>
  <dcterms:modified xsi:type="dcterms:W3CDTF">2014-01-20T16:08:00Z</dcterms:modified>
</cp:coreProperties>
</file>