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311" r:id="rId3"/>
    <p:sldId id="323" r:id="rId4"/>
    <p:sldId id="340" r:id="rId5"/>
    <p:sldId id="343" r:id="rId6"/>
    <p:sldId id="341" r:id="rId7"/>
    <p:sldId id="304" r:id="rId8"/>
    <p:sldId id="322" r:id="rId9"/>
    <p:sldId id="348" r:id="rId10"/>
    <p:sldId id="349" r:id="rId11"/>
    <p:sldId id="339" r:id="rId12"/>
    <p:sldId id="338" r:id="rId13"/>
    <p:sldId id="347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CC"/>
    <a:srgbClr val="A50021"/>
    <a:srgbClr val="9900FF"/>
    <a:srgbClr val="7600A0"/>
    <a:srgbClr val="6600CC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65" d="100"/>
          <a:sy n="65" d="100"/>
        </p:scale>
        <p:origin x="-90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7969" y="76200"/>
            <a:ext cx="2087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OmniRAN-14-0004-0000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9667526"/>
              </p:ext>
            </p:extLst>
          </p:nvPr>
        </p:nvGraphicFramePr>
        <p:xfrm>
          <a:off x="533400" y="483090"/>
          <a:ext cx="8077201" cy="348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</a:t>
                      </a:r>
                      <a:r>
                        <a:rPr lang="en-US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Recommended Practice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ToC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Proposal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2013-09-16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Yonggang</a:t>
                      </a:r>
                      <a:r>
                        <a:rPr lang="en-US" sz="1200" baseline="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ZTE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 Sun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ZhiQiang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han.zhiqiang@zte.com.cn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proposes </a:t>
            </a:r>
            <a:r>
              <a:rPr lang="en-US" sz="1600" dirty="0" err="1" smtClean="0">
                <a:latin typeface="+mn-lt"/>
              </a:rPr>
              <a:t>ToC</a:t>
            </a:r>
            <a:r>
              <a:rPr lang="en-US" sz="1600" dirty="0" smtClean="0">
                <a:latin typeface="+mn-lt"/>
              </a:rPr>
              <a:t> for Recommended Practice document of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.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 Stacks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07000" y="4149000"/>
            <a:ext cx="8640000" cy="40500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rgbClr val="0070C0"/>
                </a:solidFill>
              </a:rPr>
              <a:t>OmniRAN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smtClean="0">
                <a:solidFill>
                  <a:srgbClr val="0070C0"/>
                </a:solidFill>
              </a:rPr>
              <a:t>Management Plane Protocol Stack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251520" y="4734000"/>
            <a:ext cx="8640960" cy="17219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296694"/>
            <a:ext cx="2147977" cy="10230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7000" y="6310802"/>
            <a:ext cx="1890000" cy="881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29866" y="5409000"/>
            <a:ext cx="70853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29867" y="600790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0614" y="5409000"/>
            <a:ext cx="54430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0614" y="6007904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994918" y="5708621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994915" y="6005846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6030948" y="5415512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24737" y="6303071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305129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382471" y="572328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382471" y="601201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926775" y="5723282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926772" y="6009962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035699" y="572439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6035699" y="601312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580003" y="5409000"/>
            <a:ext cx="542082" cy="597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580000" y="6011071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972000" y="6392001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STA</a:t>
            </a:r>
            <a:endParaRPr lang="en-US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2787150" y="63920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4658461" y="6392001"/>
            <a:ext cx="577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WAM</a:t>
            </a:r>
            <a:endParaRPr lang="en-US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6300935" y="6392001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MNGR</a:t>
            </a:r>
            <a:endParaRPr lang="en-US" b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7616133" y="6392001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APP-</a:t>
            </a:r>
            <a:r>
              <a:rPr lang="en-US" b="1" dirty="0" err="1" smtClean="0"/>
              <a:t>SVR</a:t>
            </a:r>
            <a:endParaRPr lang="en-US" b="1" dirty="0"/>
          </a:p>
        </p:txBody>
      </p:sp>
      <p:sp>
        <p:nvSpPr>
          <p:cNvPr id="183" name="Rectangle 182"/>
          <p:cNvSpPr/>
          <p:nvPr/>
        </p:nvSpPr>
        <p:spPr bwMode="auto">
          <a:xfrm>
            <a:off x="4918018" y="5412007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Arial Narrow" panose="020B0606020202030204" pitchFamily="34" charset="0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371935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Oval 292"/>
          <p:cNvSpPr/>
          <p:nvPr/>
        </p:nvSpPr>
        <p:spPr bwMode="auto">
          <a:xfrm>
            <a:off x="3920257" y="31488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3777382" y="28440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5" name="Straight Connector 294"/>
          <p:cNvCxnSpPr/>
          <p:nvPr/>
        </p:nvCxnSpPr>
        <p:spPr bwMode="auto">
          <a:xfrm flipV="1">
            <a:off x="1476664" y="3204000"/>
            <a:ext cx="4895336" cy="1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" name="Group 95"/>
          <p:cNvGrpSpPr/>
          <p:nvPr/>
        </p:nvGrpSpPr>
        <p:grpSpPr>
          <a:xfrm>
            <a:off x="1693884" y="3376800"/>
            <a:ext cx="445956" cy="426422"/>
            <a:chOff x="1524000" y="2209800"/>
            <a:chExt cx="445956" cy="426422"/>
          </a:xfrm>
        </p:grpSpPr>
        <p:sp>
          <p:nvSpPr>
            <p:cNvPr id="308" name="Oval 3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98" name="Straight Connector 297"/>
          <p:cNvCxnSpPr/>
          <p:nvPr/>
        </p:nvCxnSpPr>
        <p:spPr bwMode="auto">
          <a:xfrm>
            <a:off x="3537000" y="3474000"/>
            <a:ext cx="2835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9" name="Straight Connector 298"/>
          <p:cNvCxnSpPr>
            <a:stCxn id="291" idx="3"/>
            <a:endCxn id="292" idx="1"/>
          </p:cNvCxnSpPr>
          <p:nvPr/>
        </p:nvCxnSpPr>
        <p:spPr bwMode="auto">
          <a:xfrm>
            <a:off x="6957000" y="3354464"/>
            <a:ext cx="771894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" name="Group 95"/>
          <p:cNvGrpSpPr/>
          <p:nvPr/>
        </p:nvGrpSpPr>
        <p:grpSpPr>
          <a:xfrm>
            <a:off x="3762000" y="3368647"/>
            <a:ext cx="445956" cy="426422"/>
            <a:chOff x="1524000" y="2209800"/>
            <a:chExt cx="445956" cy="426422"/>
          </a:xfrm>
        </p:grpSpPr>
        <p:sp>
          <p:nvSpPr>
            <p:cNvPr id="306" name="Oval 30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302" name="Rectangle 301"/>
          <p:cNvSpPr/>
          <p:nvPr/>
        </p:nvSpPr>
        <p:spPr bwMode="auto">
          <a:xfrm>
            <a:off x="2232000" y="3072103"/>
            <a:ext cx="135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AP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03" name="Straight Connector 302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4" name="Rectangle 30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4527000" y="3069000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SDN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3641010" y="5409000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tunnel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4387697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?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997000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486010" y="5409000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tunnel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023468" y="5113833"/>
            <a:ext cx="573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967000" y="5113833"/>
            <a:ext cx="708532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M-Signal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4403468" y="5113833"/>
            <a:ext cx="106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47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M-Signal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997000" y="5113833"/>
            <a:ext cx="52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682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M-Signal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420" name="TextBox 419"/>
          <p:cNvSpPr txBox="1"/>
          <p:nvPr/>
        </p:nvSpPr>
        <p:spPr>
          <a:xfrm>
            <a:off x="4887000" y="540900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GTP-?</a:t>
            </a:r>
            <a:endParaRPr lang="en-US" dirty="0"/>
          </a:p>
        </p:txBody>
      </p:sp>
      <p:sp>
        <p:nvSpPr>
          <p:cNvPr id="421" name="TextBox 420"/>
          <p:cNvSpPr txBox="1"/>
          <p:nvPr/>
        </p:nvSpPr>
        <p:spPr>
          <a:xfrm>
            <a:off x="6012000" y="5447001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GTP-?</a:t>
            </a:r>
            <a:endParaRPr lang="en-US" dirty="0"/>
          </a:p>
        </p:txBody>
      </p:sp>
      <p:sp>
        <p:nvSpPr>
          <p:cNvPr id="186" name="Rectangle 185"/>
          <p:cNvSpPr/>
          <p:nvPr/>
        </p:nvSpPr>
        <p:spPr bwMode="auto">
          <a:xfrm>
            <a:off x="4887000" y="5409000"/>
            <a:ext cx="1710000" cy="31500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997000" y="5409000"/>
            <a:ext cx="1935000" cy="315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56" name="Group 155"/>
          <p:cNvGrpSpPr/>
          <p:nvPr/>
        </p:nvGrpSpPr>
        <p:grpSpPr>
          <a:xfrm>
            <a:off x="746575" y="1539001"/>
            <a:ext cx="7650076" cy="891684"/>
            <a:chOff x="746575" y="1539001"/>
            <a:chExt cx="7650076" cy="891684"/>
          </a:xfrm>
        </p:grpSpPr>
        <p:grpSp>
          <p:nvGrpSpPr>
            <p:cNvPr id="157" name="Group 92"/>
            <p:cNvGrpSpPr>
              <a:grpSpLocks/>
            </p:cNvGrpSpPr>
            <p:nvPr/>
          </p:nvGrpSpPr>
          <p:grpSpPr bwMode="auto">
            <a:xfrm>
              <a:off x="2228762" y="1539001"/>
              <a:ext cx="1758238" cy="855000"/>
              <a:chOff x="2124075" y="4445726"/>
              <a:chExt cx="1000125" cy="990600"/>
            </a:xfrm>
          </p:grpSpPr>
          <p:sp>
            <p:nvSpPr>
              <p:cNvPr id="324" name="AutoShape 154"/>
              <p:cNvSpPr>
                <a:spLocks noChangeArrowheads="1"/>
              </p:cNvSpPr>
              <p:nvPr/>
            </p:nvSpPr>
            <p:spPr bwMode="auto">
              <a:xfrm>
                <a:off x="2124075" y="4445726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anchor="ctr"/>
              <a:lstStyle/>
              <a:p>
                <a:endParaRPr lang="en-US" sz="1600">
                  <a:cs typeface="Arial" pitchFamily="34" charset="0"/>
                </a:endParaRPr>
              </a:p>
            </p:txBody>
          </p:sp>
          <p:sp>
            <p:nvSpPr>
              <p:cNvPr id="325" name="Rectangle 187"/>
              <p:cNvSpPr>
                <a:spLocks noChangeArrowheads="1"/>
              </p:cNvSpPr>
              <p:nvPr/>
            </p:nvSpPr>
            <p:spPr bwMode="auto">
              <a:xfrm>
                <a:off x="2182812" y="44958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de-DE" sz="1600" dirty="0" smtClean="0">
                    <a:cs typeface="Arial" pitchFamily="34" charset="0"/>
                  </a:rPr>
                  <a:t>WLAN</a:t>
                </a:r>
                <a:endParaRPr lang="en-US" sz="1600" dirty="0">
                  <a:cs typeface="Arial" pitchFamily="34" charset="0"/>
                </a:endParaRPr>
              </a:p>
            </p:txBody>
          </p:sp>
          <p:pic>
            <p:nvPicPr>
              <p:cNvPr id="326" name="Picture 95" descr="Wireless Gateway.png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411760" y="4710893"/>
                <a:ext cx="180020" cy="158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" name="Picture 96" descr="Wireless Gateway.png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726795" y="4824155"/>
                <a:ext cx="270030" cy="237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8" name="Picture 97" descr="Wireless Gateway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86735" y="4869160"/>
                <a:ext cx="512022" cy="450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8" name="Rounded Rectangle 257"/>
            <p:cNvSpPr/>
            <p:nvPr/>
          </p:nvSpPr>
          <p:spPr bwMode="auto">
            <a:xfrm>
              <a:off x="7569069" y="1585005"/>
              <a:ext cx="827582" cy="785730"/>
            </a:xfrm>
            <a:prstGeom prst="roundRect">
              <a:avLst>
                <a:gd name="adj" fmla="val 12403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9" name="AutoShape 11"/>
            <p:cNvSpPr>
              <a:spLocks noChangeArrowheads="1"/>
            </p:cNvSpPr>
            <p:nvPr/>
          </p:nvSpPr>
          <p:spPr bwMode="auto">
            <a:xfrm>
              <a:off x="746575" y="1585006"/>
              <a:ext cx="881834" cy="78573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dirty="0"/>
            </a:p>
          </p:txBody>
        </p:sp>
        <p:sp>
          <p:nvSpPr>
            <p:cNvPr id="160" name="AutoShape 13"/>
            <p:cNvSpPr>
              <a:spLocks noChangeArrowheads="1"/>
            </p:cNvSpPr>
            <p:nvPr/>
          </p:nvSpPr>
          <p:spPr bwMode="auto">
            <a:xfrm>
              <a:off x="5247000" y="1585005"/>
              <a:ext cx="1665000" cy="78573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dirty="0"/>
            </a:p>
          </p:txBody>
        </p:sp>
        <p:sp>
          <p:nvSpPr>
            <p:cNvPr id="161" name="Freeform 14"/>
            <p:cNvSpPr>
              <a:spLocks/>
            </p:cNvSpPr>
            <p:nvPr/>
          </p:nvSpPr>
          <p:spPr bwMode="auto">
            <a:xfrm>
              <a:off x="5823848" y="1988865"/>
              <a:ext cx="560632" cy="1479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 dirty="0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flipV="1">
              <a:off x="3762000" y="2194885"/>
              <a:ext cx="4026179" cy="191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3" name="AutoShape 22"/>
            <p:cNvSpPr>
              <a:spLocks noChangeArrowheads="1"/>
            </p:cNvSpPr>
            <p:nvPr/>
          </p:nvSpPr>
          <p:spPr bwMode="auto">
            <a:xfrm>
              <a:off x="5630371" y="1776848"/>
              <a:ext cx="360362" cy="260331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 dirty="0">
                <a:ea typeface="ＭＳ Ｐゴシック" pitchFamily="34" charset="-128"/>
              </a:endParaRPr>
            </a:p>
          </p:txBody>
        </p:sp>
        <p:pic>
          <p:nvPicPr>
            <p:cNvPr id="164" name="Picture 23" descr="x_big_image2"/>
            <p:cNvPicPr>
              <a:picLocks noChangeAspect="1" noChangeArrowheads="1"/>
            </p:cNvPicPr>
            <p:nvPr/>
          </p:nvPicPr>
          <p:blipFill>
            <a:blip r:embed="rId5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849023" y="1806295"/>
              <a:ext cx="548641" cy="584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5" name="Group 85"/>
            <p:cNvGrpSpPr>
              <a:grpSpLocks/>
            </p:cNvGrpSpPr>
            <p:nvPr/>
          </p:nvGrpSpPr>
          <p:grpSpPr bwMode="auto">
            <a:xfrm>
              <a:off x="7749244" y="1784444"/>
              <a:ext cx="269875" cy="460375"/>
              <a:chOff x="4120" y="2308"/>
              <a:chExt cx="305" cy="415"/>
            </a:xfrm>
          </p:grpSpPr>
          <p:sp>
            <p:nvSpPr>
              <p:cNvPr id="290" name="Freeform 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1" name="Rectangle 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2" name="Oval 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313" name="Group 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20" name="Line 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1" name="Line 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2" name="Line 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3" name="Line 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16" name="Freeform 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7" name="Oval 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19" name="Oval 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66" name="Group 109"/>
            <p:cNvGrpSpPr>
              <a:grpSpLocks/>
            </p:cNvGrpSpPr>
            <p:nvPr/>
          </p:nvGrpSpPr>
          <p:grpSpPr bwMode="auto">
            <a:xfrm>
              <a:off x="7974114" y="1857159"/>
              <a:ext cx="269875" cy="460375"/>
              <a:chOff x="4120" y="2308"/>
              <a:chExt cx="305" cy="415"/>
            </a:xfrm>
          </p:grpSpPr>
          <p:sp>
            <p:nvSpPr>
              <p:cNvPr id="269" name="Freeform 11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1" name="Rectangle 11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2" name="Oval 11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276" name="Group 11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86" name="Line 11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7" name="Line 11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8" name="Line 11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9" name="Line 11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77" name="Freeform 11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8" name="Oval 11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1" name="Oval 12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67" name="Group 122"/>
            <p:cNvGrpSpPr>
              <a:grpSpLocks/>
            </p:cNvGrpSpPr>
            <p:nvPr/>
          </p:nvGrpSpPr>
          <p:grpSpPr bwMode="auto">
            <a:xfrm>
              <a:off x="6264420" y="1722144"/>
              <a:ext cx="269875" cy="390062"/>
              <a:chOff x="4120" y="2308"/>
              <a:chExt cx="305" cy="415"/>
            </a:xfrm>
          </p:grpSpPr>
          <p:sp>
            <p:nvSpPr>
              <p:cNvPr id="197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8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9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200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58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59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62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67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01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pic>
          <p:nvPicPr>
            <p:cNvPr id="168" name="Picture 29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68816" y="2076750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69" name="Text Box 82"/>
            <p:cNvSpPr txBox="1">
              <a:spLocks noChangeArrowheads="1"/>
            </p:cNvSpPr>
            <p:nvPr/>
          </p:nvSpPr>
          <p:spPr bwMode="auto">
            <a:xfrm>
              <a:off x="1016963" y="1584930"/>
              <a:ext cx="34573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STA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70" name="Picture 372" descr="switch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312000" y="2054506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171" name="Text Box 82"/>
            <p:cNvSpPr txBox="1">
              <a:spLocks noChangeArrowheads="1"/>
            </p:cNvSpPr>
            <p:nvPr/>
          </p:nvSpPr>
          <p:spPr bwMode="auto">
            <a:xfrm>
              <a:off x="5855654" y="1584125"/>
              <a:ext cx="40876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Text Box 82"/>
            <p:cNvSpPr txBox="1">
              <a:spLocks noChangeArrowheads="1"/>
            </p:cNvSpPr>
            <p:nvPr/>
          </p:nvSpPr>
          <p:spPr bwMode="auto">
            <a:xfrm>
              <a:off x="7663733" y="1584000"/>
              <a:ext cx="63799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Service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3" name="Group 136"/>
            <p:cNvGrpSpPr>
              <a:grpSpLocks/>
            </p:cNvGrpSpPr>
            <p:nvPr/>
          </p:nvGrpSpPr>
          <p:grpSpPr bwMode="auto">
            <a:xfrm rot="7624109" flipV="1">
              <a:off x="1637518" y="1859958"/>
              <a:ext cx="603964" cy="276909"/>
              <a:chOff x="2870" y="2211"/>
              <a:chExt cx="690" cy="728"/>
            </a:xfrm>
          </p:grpSpPr>
          <p:sp>
            <p:nvSpPr>
              <p:cNvPr id="195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6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74" name="Group 136"/>
            <p:cNvGrpSpPr>
              <a:grpSpLocks/>
            </p:cNvGrpSpPr>
            <p:nvPr/>
          </p:nvGrpSpPr>
          <p:grpSpPr bwMode="auto">
            <a:xfrm rot="7624109" flipV="1">
              <a:off x="1655314" y="1971906"/>
              <a:ext cx="523369" cy="394189"/>
              <a:chOff x="2870" y="2211"/>
              <a:chExt cx="690" cy="728"/>
            </a:xfrm>
          </p:grpSpPr>
          <p:sp>
            <p:nvSpPr>
              <p:cNvPr id="175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6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800"/>
          </a:xfrm>
        </p:spPr>
        <p:txBody>
          <a:bodyPr>
            <a:normAutofit fontScale="775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omniran-13-0096-00-ecsg-approved-par-clean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omniran-13-0099-00-0000-brief-introduction-into-omniran-p802-1cf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omniran-13-0067-00-0000-omniran-architecture-suggestions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omniran-13-0032-05-0000-ieee-802-scope-of-omniran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-13-0019-02-0000-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wi-fi</a:t>
            </a:r>
            <a:r>
              <a:rPr lang="en-US" dirty="0" smtClean="0">
                <a:solidFill>
                  <a:srgbClr val="0070C0"/>
                </a:solidFill>
              </a:rPr>
              <a:t>-hotspot-use-case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-13-0029-01-0000-</a:t>
            </a:r>
            <a:r>
              <a:rPr lang="en-US" dirty="0" err="1" smtClean="0">
                <a:solidFill>
                  <a:srgbClr val="0070C0"/>
                </a:solidFill>
              </a:rPr>
              <a:t>sdn</a:t>
            </a:r>
            <a:r>
              <a:rPr lang="en-US" dirty="0" smtClean="0">
                <a:solidFill>
                  <a:srgbClr val="0070C0"/>
                </a:solidFill>
              </a:rPr>
              <a:t>-use-case-requirements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-13-0042-00-0000-orchestration-of-son-features-for-</a:t>
            </a:r>
            <a:r>
              <a:rPr lang="en-US" dirty="0" err="1" smtClean="0">
                <a:solidFill>
                  <a:srgbClr val="0070C0"/>
                </a:solidFill>
              </a:rPr>
              <a:t>wifi</a:t>
            </a:r>
            <a:r>
              <a:rPr lang="en-US" dirty="0" smtClean="0">
                <a:solidFill>
                  <a:srgbClr val="0070C0"/>
                </a:solidFill>
              </a:rPr>
              <a:t>-offloading-using-network-empowerment-mechanisms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-13-0048-04-0000-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ecsg</a:t>
            </a:r>
            <a:r>
              <a:rPr lang="en-US" dirty="0" smtClean="0">
                <a:solidFill>
                  <a:srgbClr val="0070C0"/>
                </a:solidFill>
              </a:rPr>
              <a:t>-results-and-outlook</a:t>
            </a: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9000"/>
            <a:ext cx="8382000" cy="1143000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2000" y="1269000"/>
            <a:ext cx="8229600" cy="52380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3GPP</a:t>
            </a:r>
            <a:r>
              <a:rPr lang="en-US" dirty="0" smtClean="0">
                <a:solidFill>
                  <a:srgbClr val="0070C0"/>
                </a:solidFill>
              </a:rPr>
              <a:t> 23.402 Interworking Protocol Stack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17000" y="2214000"/>
          <a:ext cx="8896425" cy="3825000"/>
        </p:xfrm>
        <a:graphic>
          <a:graphicData uri="http://schemas.openxmlformats.org/presentationml/2006/ole">
            <p:oleObj spid="_x0000_s33794" name="Picture" r:id="rId3" imgW="6098308" imgH="2615083" progId="Word.Picture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Practice </a:t>
            </a:r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</a:t>
            </a:r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000"/>
            <a:ext cx="8229600" cy="517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Recommended Practice 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 project was approved to develop a Recommended Practice document [1]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Draft </a:t>
            </a:r>
            <a:r>
              <a:rPr lang="en-US" dirty="0" err="1" smtClean="0">
                <a:solidFill>
                  <a:srgbClr val="0070C0"/>
                </a:solidFill>
              </a:rPr>
              <a:t>ToC</a:t>
            </a:r>
            <a:r>
              <a:rPr lang="en-US" dirty="0" smtClean="0">
                <a:solidFill>
                  <a:srgbClr val="0070C0"/>
                </a:solidFill>
              </a:rPr>
              <a:t> of the Recommended Practice was proposed in [2]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[3] suggests 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 architecture model to cover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Cellular offload in hotspot [4] [5]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SDN used to manage backhaul network to multiple service networks in access network sharing [6]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SDR used to self-configure and optimize radio access network such as  [7]</a:t>
            </a:r>
          </a:p>
          <a:p>
            <a:pPr lvl="3"/>
            <a:r>
              <a:rPr lang="en-US" dirty="0" err="1" smtClean="0">
                <a:solidFill>
                  <a:srgbClr val="0070C0"/>
                </a:solidFill>
              </a:rPr>
              <a:t>ZigBee</a:t>
            </a:r>
            <a:r>
              <a:rPr lang="en-US" dirty="0" smtClean="0">
                <a:solidFill>
                  <a:srgbClr val="0070C0"/>
                </a:solidFill>
              </a:rPr>
              <a:t> SEP2 networks</a:t>
            </a:r>
          </a:p>
          <a:p>
            <a:pPr lvl="3"/>
            <a:r>
              <a:rPr lang="en-US" dirty="0" smtClean="0">
                <a:solidFill>
                  <a:srgbClr val="0070C0"/>
                </a:solidFill>
              </a:rPr>
              <a:t>WLAN </a:t>
            </a:r>
          </a:p>
          <a:p>
            <a:pPr lvl="3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his contribution proposes </a:t>
            </a:r>
            <a:r>
              <a:rPr lang="en-US" dirty="0" smtClean="0">
                <a:solidFill>
                  <a:srgbClr val="0070C0"/>
                </a:solidFill>
              </a:rPr>
              <a:t>updated </a:t>
            </a:r>
            <a:r>
              <a:rPr lang="en-US" dirty="0" err="1" smtClean="0">
                <a:solidFill>
                  <a:srgbClr val="0070C0"/>
                </a:solidFill>
              </a:rPr>
              <a:t>ToC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 lvl="2"/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Recommended Practice </a:t>
            </a:r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000"/>
            <a:ext cx="8229600" cy="5265000"/>
          </a:xfrm>
        </p:spPr>
        <p:txBody>
          <a:bodyPr>
            <a:noAutofit/>
          </a:bodyPr>
          <a:lstStyle/>
          <a:p>
            <a:r>
              <a:rPr lang="en-US" sz="1600" dirty="0" smtClean="0"/>
              <a:t>Introduction and Scope</a:t>
            </a:r>
          </a:p>
          <a:p>
            <a:r>
              <a:rPr lang="en-US" sz="1600" dirty="0" smtClean="0"/>
              <a:t>Abbreviations, Acronyms, Definitions, and Conventions</a:t>
            </a:r>
          </a:p>
          <a:p>
            <a:r>
              <a:rPr lang="en-US" sz="1600" dirty="0" smtClean="0"/>
              <a:t>References</a:t>
            </a:r>
          </a:p>
          <a:p>
            <a:r>
              <a:rPr lang="en-US" sz="1600" dirty="0" smtClean="0"/>
              <a:t>Identifiers</a:t>
            </a:r>
          </a:p>
          <a:p>
            <a:r>
              <a:rPr lang="en-US" sz="1600" dirty="0" smtClean="0"/>
              <a:t>Tenets for IEEE 802 </a:t>
            </a:r>
            <a:r>
              <a:rPr lang="en-US" sz="1600" dirty="0" err="1" smtClean="0"/>
              <a:t>OmniRAN</a:t>
            </a:r>
            <a:r>
              <a:rPr lang="en-US" sz="1600" dirty="0" smtClean="0"/>
              <a:t> Systems</a:t>
            </a:r>
          </a:p>
          <a:p>
            <a:r>
              <a:rPr lang="en-US" sz="1600" dirty="0" smtClean="0"/>
              <a:t>Network Reference Model</a:t>
            </a:r>
          </a:p>
          <a:p>
            <a:pPr lvl="1"/>
            <a:r>
              <a:rPr lang="en-US" sz="1400" dirty="0" smtClean="0"/>
              <a:t>Overview</a:t>
            </a:r>
          </a:p>
          <a:p>
            <a:pPr lvl="1"/>
            <a:r>
              <a:rPr lang="en-US" sz="1400" dirty="0" err="1" smtClean="0"/>
              <a:t>OmniRAN</a:t>
            </a:r>
            <a:r>
              <a:rPr lang="en-US" sz="1400" dirty="0" smtClean="0"/>
              <a:t> Architecture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Network Entity Descriptions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Reference Points</a:t>
            </a:r>
          </a:p>
          <a:p>
            <a:r>
              <a:rPr lang="en-US" sz="1600" dirty="0" smtClean="0"/>
              <a:t>Functional Design and Decomposition</a:t>
            </a:r>
          </a:p>
          <a:p>
            <a:pPr lvl="1"/>
            <a:r>
              <a:rPr lang="en-US" sz="1400" dirty="0" err="1" smtClean="0">
                <a:solidFill>
                  <a:srgbClr val="FF0000"/>
                </a:solidFill>
              </a:rPr>
              <a:t>OmniRAN</a:t>
            </a:r>
            <a:r>
              <a:rPr lang="en-US" sz="1400" dirty="0" smtClean="0">
                <a:solidFill>
                  <a:srgbClr val="FF0000"/>
                </a:solidFill>
              </a:rPr>
              <a:t> Initialization</a:t>
            </a:r>
          </a:p>
          <a:p>
            <a:pPr lvl="1"/>
            <a:r>
              <a:rPr lang="en-US" sz="1400" dirty="0" err="1" smtClean="0">
                <a:solidFill>
                  <a:srgbClr val="FF0000"/>
                </a:solidFill>
              </a:rPr>
              <a:t>OmniRAN</a:t>
            </a:r>
            <a:r>
              <a:rPr lang="en-US" sz="1400" dirty="0" smtClean="0">
                <a:solidFill>
                  <a:srgbClr val="FF0000"/>
                </a:solidFill>
              </a:rPr>
              <a:t> Admission Control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Connection Establishment</a:t>
            </a:r>
          </a:p>
          <a:p>
            <a:pPr lvl="2"/>
            <a:r>
              <a:rPr lang="en-US" sz="1200" dirty="0" smtClean="0"/>
              <a:t>Network Discovery and Selection</a:t>
            </a:r>
          </a:p>
          <a:p>
            <a:pPr lvl="2"/>
            <a:r>
              <a:rPr lang="en-US" sz="1200" dirty="0" smtClean="0"/>
              <a:t>Association and De-association</a:t>
            </a:r>
          </a:p>
          <a:p>
            <a:pPr lvl="2"/>
            <a:r>
              <a:rPr lang="en-US" sz="1200" dirty="0" smtClean="0"/>
              <a:t>Authentication and Authorization</a:t>
            </a:r>
          </a:p>
          <a:p>
            <a:pPr lvl="2"/>
            <a:r>
              <a:rPr lang="en-US" sz="1200" dirty="0" err="1" smtClean="0"/>
              <a:t>Datapath</a:t>
            </a:r>
            <a:r>
              <a:rPr lang="en-US" sz="1200" dirty="0" smtClean="0"/>
              <a:t> establishment, </a:t>
            </a:r>
            <a:r>
              <a:rPr lang="en-US" sz="1200" dirty="0" smtClean="0">
                <a:solidFill>
                  <a:srgbClr val="FF0000"/>
                </a:solidFill>
              </a:rPr>
              <a:t>switching</a:t>
            </a:r>
            <a:r>
              <a:rPr lang="en-US" sz="1200" dirty="0" smtClean="0"/>
              <a:t>, and teardown</a:t>
            </a:r>
          </a:p>
          <a:p>
            <a:pPr lvl="2"/>
            <a:r>
              <a:rPr lang="en-US" sz="1200" dirty="0" err="1" smtClean="0"/>
              <a:t>QoS</a:t>
            </a:r>
            <a:r>
              <a:rPr lang="en-US" sz="1200" dirty="0" smtClean="0"/>
              <a:t> and policy control</a:t>
            </a:r>
            <a:endParaRPr lang="en-US" sz="1000" dirty="0" smtClean="0"/>
          </a:p>
          <a:p>
            <a:pPr lvl="1"/>
            <a:r>
              <a:rPr lang="en-US" sz="1400" dirty="0" smtClean="0"/>
              <a:t>Accounting</a:t>
            </a:r>
            <a:endParaRPr lang="en-US" sz="1100" dirty="0" smtClean="0"/>
          </a:p>
          <a:p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9000"/>
            <a:ext cx="8229600" cy="5310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Separate planes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Data Plane Functionalities: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carrying, sequencing, tunneling, forwarding the user data traffic between the Core network, AN and Stations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Control Plane Functionalities: 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service management, user traffic connection setup, mobility management, accounting management, etc.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Management Plane Functionalities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carrying signals used for authenticating, controlling and managing the </a:t>
            </a:r>
            <a:r>
              <a:rPr lang="en-US" sz="2200" dirty="0" err="1" smtClean="0">
                <a:solidFill>
                  <a:srgbClr val="0070C0"/>
                </a:solidFill>
              </a:rPr>
              <a:t>OmniRAN</a:t>
            </a:r>
            <a:r>
              <a:rPr lang="en-US" sz="2200" dirty="0" smtClean="0">
                <a:solidFill>
                  <a:srgbClr val="0070C0"/>
                </a:solidFill>
              </a:rPr>
              <a:t> infrastructure (AP); and support configuration for SDR/SDN. </a:t>
            </a:r>
          </a:p>
          <a:p>
            <a:pPr lvl="2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Why need separate planes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Different plane ends at different network entity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R3-D is the Reference Point between AP and SDN (backhaul), 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R3-C is the Reference Point between AP and SDN controller.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Different plane may have different protocol stacks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R3-D is mapped to GTP-U in the cellular offload use case</a:t>
            </a:r>
          </a:p>
          <a:p>
            <a:pPr lvl="2"/>
            <a:r>
              <a:rPr lang="en-US" sz="2200" dirty="0" smtClean="0">
                <a:solidFill>
                  <a:srgbClr val="0070C0"/>
                </a:solidFill>
              </a:rPr>
              <a:t>R3-C is mapped to GTP-C in the cellular offload use case</a:t>
            </a:r>
          </a:p>
          <a:p>
            <a:pPr lvl="2"/>
            <a:endParaRPr lang="en-US" sz="2200" dirty="0" smtClean="0">
              <a:solidFill>
                <a:srgbClr val="0070C0"/>
              </a:solidFill>
            </a:endParaRPr>
          </a:p>
          <a:p>
            <a:pPr lvl="2"/>
            <a:endParaRPr lang="en-US" sz="22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673272" y="1496350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 rot="16200000" flipV="1">
            <a:off x="6515102" y="46481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58" idx="1"/>
          </p:cNvCxnSpPr>
          <p:nvPr/>
        </p:nvCxnSpPr>
        <p:spPr>
          <a:xfrm>
            <a:off x="7202750" y="3504163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1557000" y="1449000"/>
            <a:ext cx="3706461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3"/>
          <p:cNvGrpSpPr/>
          <p:nvPr/>
        </p:nvGrpSpPr>
        <p:grpSpPr>
          <a:xfrm>
            <a:off x="50800" y="3416300"/>
            <a:ext cx="990600" cy="990600"/>
            <a:chOff x="381000" y="1962150"/>
            <a:chExt cx="990600" cy="990600"/>
          </a:xfrm>
        </p:grpSpPr>
        <p:sp>
          <p:nvSpPr>
            <p:cNvPr id="54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Station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5" name="Picture 54" descr="MC90043983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56" name="Straight Connector 55"/>
          <p:cNvCxnSpPr/>
          <p:nvPr/>
        </p:nvCxnSpPr>
        <p:spPr>
          <a:xfrm rot="16200000" flipV="1">
            <a:off x="6515102" y="33527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7" name="Group 40"/>
          <p:cNvGrpSpPr/>
          <p:nvPr/>
        </p:nvGrpSpPr>
        <p:grpSpPr>
          <a:xfrm>
            <a:off x="7696200" y="3015208"/>
            <a:ext cx="990600" cy="990600"/>
            <a:chOff x="5257800" y="4419600"/>
            <a:chExt cx="990600" cy="990600"/>
          </a:xfrm>
        </p:grpSpPr>
        <p:sp>
          <p:nvSpPr>
            <p:cNvPr id="58" name="Rounded Rectangle 57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9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62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9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00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01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02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06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7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8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9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03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04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05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3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88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9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0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91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7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2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3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4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4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77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8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9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0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5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6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1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2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3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5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66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7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8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69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3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4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5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0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1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2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60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1028" name="Clip" r:id="rId4" imgW="5757415" imgH="3221332" progId="">
                <p:embed/>
              </p:oleObj>
            </a:graphicData>
          </a:graphic>
        </p:graphicFrame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695043" y="5904000"/>
            <a:ext cx="159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Core Network(s)</a:t>
            </a:r>
            <a:endParaRPr lang="en-US" sz="1400" b="1" dirty="0"/>
          </a:p>
        </p:txBody>
      </p:sp>
      <p:grpSp>
        <p:nvGrpSpPr>
          <p:cNvPr id="112" name="Group 274"/>
          <p:cNvGrpSpPr/>
          <p:nvPr/>
        </p:nvGrpSpPr>
        <p:grpSpPr>
          <a:xfrm>
            <a:off x="6056050" y="4870397"/>
            <a:ext cx="990600" cy="997003"/>
            <a:chOff x="5245100" y="2133600"/>
            <a:chExt cx="990600" cy="997003"/>
          </a:xfrm>
        </p:grpSpPr>
        <p:sp>
          <p:nvSpPr>
            <p:cNvPr id="113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C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5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117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8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19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20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23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27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0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4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116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sp>
        <p:nvSpPr>
          <p:cNvPr id="131" name="TextBox 130"/>
          <p:cNvSpPr txBox="1"/>
          <p:nvPr/>
        </p:nvSpPr>
        <p:spPr>
          <a:xfrm>
            <a:off x="3368898" y="5956223"/>
            <a:ext cx="1660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RAN</a:t>
            </a:r>
            <a:endParaRPr lang="en-US" sz="1400" b="1" dirty="0"/>
          </a:p>
        </p:txBody>
      </p:sp>
      <p:sp>
        <p:nvSpPr>
          <p:cNvPr id="133" name="AutoShape 154"/>
          <p:cNvSpPr>
            <a:spLocks noChangeArrowheads="1"/>
          </p:cNvSpPr>
          <p:nvPr/>
        </p:nvSpPr>
        <p:spPr bwMode="auto">
          <a:xfrm>
            <a:off x="3963716" y="2362200"/>
            <a:ext cx="1000125" cy="1111800"/>
          </a:xfrm>
          <a:prstGeom prst="flowChartAlternateProcess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187"/>
          <p:cNvSpPr>
            <a:spLocks noChangeArrowheads="1"/>
          </p:cNvSpPr>
          <p:nvPr/>
        </p:nvSpPr>
        <p:spPr bwMode="auto">
          <a:xfrm>
            <a:off x="4022453" y="2455985"/>
            <a:ext cx="863600" cy="103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SDN</a:t>
            </a:r>
          </a:p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(backhaul)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5" name="Group 328"/>
          <p:cNvGrpSpPr/>
          <p:nvPr/>
        </p:nvGrpSpPr>
        <p:grpSpPr>
          <a:xfrm>
            <a:off x="3979305" y="3048000"/>
            <a:ext cx="938479" cy="343703"/>
            <a:chOff x="173867" y="4114800"/>
            <a:chExt cx="938479" cy="343703"/>
          </a:xfrm>
        </p:grpSpPr>
        <p:sp>
          <p:nvSpPr>
            <p:cNvPr id="136" name="Oval 135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138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140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141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4" name="Straight Connector 143"/>
            <p:cNvCxnSpPr>
              <a:stCxn id="139" idx="7"/>
              <a:endCxn id="136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36" idx="6"/>
              <a:endCxn id="137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endCxn id="143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3" idx="3"/>
              <a:endCxn id="142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2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41" idx="2"/>
              <a:endCxn id="140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40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7" idx="3"/>
              <a:endCxn id="139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42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142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40" idx="1"/>
              <a:endCxn id="136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42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141" idx="1"/>
              <a:endCxn id="137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40" idx="7"/>
              <a:endCxn id="137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40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41" idx="0"/>
              <a:endCxn id="138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42" idx="1"/>
              <a:endCxn id="138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43" idx="2"/>
              <a:endCxn id="137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43" idx="3"/>
              <a:endCxn id="140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endCxn id="141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endCxn id="139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6" name="Straight Connector 165"/>
          <p:cNvCxnSpPr/>
          <p:nvPr/>
        </p:nvCxnSpPr>
        <p:spPr>
          <a:xfrm>
            <a:off x="3135600" y="2390820"/>
            <a:ext cx="828116" cy="768539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 flipH="1" flipV="1">
            <a:off x="2494738" y="3788822"/>
            <a:ext cx="2098440" cy="839516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8" name="Group 363"/>
          <p:cNvGrpSpPr/>
          <p:nvPr/>
        </p:nvGrpSpPr>
        <p:grpSpPr>
          <a:xfrm>
            <a:off x="3963716" y="4581926"/>
            <a:ext cx="1000125" cy="990600"/>
            <a:chOff x="7315200" y="3886200"/>
            <a:chExt cx="1000125" cy="990600"/>
          </a:xfrm>
          <a:noFill/>
        </p:grpSpPr>
        <p:sp>
          <p:nvSpPr>
            <p:cNvPr id="16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187"/>
            <p:cNvSpPr>
              <a:spLocks noChangeArrowheads="1"/>
            </p:cNvSpPr>
            <p:nvPr/>
          </p:nvSpPr>
          <p:spPr bwMode="auto">
            <a:xfrm>
              <a:off x="7373937" y="4218274"/>
              <a:ext cx="863600" cy="360000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72" name="Straight Connector 171"/>
          <p:cNvCxnSpPr/>
          <p:nvPr/>
        </p:nvCxnSpPr>
        <p:spPr>
          <a:xfrm rot="16200000" flipV="1">
            <a:off x="2268465" y="3381974"/>
            <a:ext cx="2561425" cy="829079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761969" y="6400800"/>
            <a:ext cx="1957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Control/Management path</a:t>
            </a:r>
            <a:endParaRPr lang="en-US" dirty="0">
              <a:latin typeface="+mn-lt"/>
            </a:endParaRPr>
          </a:p>
        </p:txBody>
      </p:sp>
      <p:sp>
        <p:nvSpPr>
          <p:cNvPr id="205" name="Rounded Rectangle 204"/>
          <p:cNvSpPr/>
          <p:nvPr/>
        </p:nvSpPr>
        <p:spPr>
          <a:xfrm rot="16200000">
            <a:off x="2474117" y="241432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06" name="Rounded Rectangle 205"/>
          <p:cNvSpPr/>
          <p:nvPr/>
        </p:nvSpPr>
        <p:spPr>
          <a:xfrm rot="16200000">
            <a:off x="2474117" y="528967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207" name="Straight Connector 206"/>
          <p:cNvCxnSpPr/>
          <p:nvPr/>
        </p:nvCxnSpPr>
        <p:spPr>
          <a:xfrm>
            <a:off x="1295400" y="3886001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0" name="TextBox 209"/>
          <p:cNvSpPr txBox="1"/>
          <p:nvPr/>
        </p:nvSpPr>
        <p:spPr>
          <a:xfrm>
            <a:off x="1320801" y="3572933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/>
              </a:rPr>
              <a:t>R1</a:t>
            </a:r>
            <a:endParaRPr lang="en-US" b="1" dirty="0">
              <a:solidFill>
                <a:srgbClr val="FF0000"/>
              </a:solidFill>
              <a:latin typeface="Arial"/>
            </a:endParaRPr>
          </a:p>
        </p:txBody>
      </p:sp>
      <p:cxnSp>
        <p:nvCxnSpPr>
          <p:cNvPr id="211" name="Straight Connector 210"/>
          <p:cNvCxnSpPr/>
          <p:nvPr/>
        </p:nvCxnSpPr>
        <p:spPr>
          <a:xfrm rot="16200000" flipV="1">
            <a:off x="2895600" y="4038600"/>
            <a:ext cx="1295400" cy="838200"/>
          </a:xfrm>
          <a:prstGeom prst="line">
            <a:avLst/>
          </a:prstGeom>
          <a:ln>
            <a:solidFill>
              <a:srgbClr val="9900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 flipH="1" flipV="1">
            <a:off x="4000146" y="4107572"/>
            <a:ext cx="927267" cy="1588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V="1">
            <a:off x="3145125" y="3159000"/>
            <a:ext cx="841875" cy="548012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3357000" y="3062001"/>
            <a:ext cx="54213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/>
              </a:rPr>
              <a:t>R3-D</a:t>
            </a:r>
            <a:endParaRPr lang="en-US" b="1" dirty="0">
              <a:solidFill>
                <a:srgbClr val="0000FF"/>
              </a:solidFill>
              <a:latin typeface="Arial"/>
            </a:endParaRPr>
          </a:p>
        </p:txBody>
      </p:sp>
      <p:grpSp>
        <p:nvGrpSpPr>
          <p:cNvPr id="223" name="Group 255"/>
          <p:cNvGrpSpPr/>
          <p:nvPr/>
        </p:nvGrpSpPr>
        <p:grpSpPr>
          <a:xfrm>
            <a:off x="6028397" y="3574997"/>
            <a:ext cx="990600" cy="997003"/>
            <a:chOff x="5245100" y="2133600"/>
            <a:chExt cx="990600" cy="997003"/>
          </a:xfrm>
        </p:grpSpPr>
        <p:sp>
          <p:nvSpPr>
            <p:cNvPr id="224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25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26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B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7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28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29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3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3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34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38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9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0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1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5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42" name="Oval 241"/>
          <p:cNvSpPr/>
          <p:nvPr/>
        </p:nvSpPr>
        <p:spPr>
          <a:xfrm>
            <a:off x="3564600" y="3294000"/>
            <a:ext cx="152400" cy="152400"/>
          </a:xfrm>
          <a:prstGeom prst="ellipse">
            <a:avLst/>
          </a:prstGeom>
          <a:solidFill>
            <a:srgbClr val="00C0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3" name="Group 44"/>
          <p:cNvGrpSpPr/>
          <p:nvPr/>
        </p:nvGrpSpPr>
        <p:grpSpPr>
          <a:xfrm>
            <a:off x="6015697" y="2286000"/>
            <a:ext cx="990600" cy="997003"/>
            <a:chOff x="5245100" y="2133600"/>
            <a:chExt cx="990600" cy="997003"/>
          </a:xfrm>
        </p:grpSpPr>
        <p:sp>
          <p:nvSpPr>
            <p:cNvPr id="244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5" name="Picture 157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46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7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48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49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5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5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54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58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9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0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1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5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62" name="Oval 261"/>
          <p:cNvSpPr/>
          <p:nvPr/>
        </p:nvSpPr>
        <p:spPr>
          <a:xfrm>
            <a:off x="1447800" y="3810000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16200000">
            <a:off x="663695" y="3775195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264" name="Straight Connector 263"/>
          <p:cNvCxnSpPr/>
          <p:nvPr/>
        </p:nvCxnSpPr>
        <p:spPr>
          <a:xfrm rot="16200000" flipV="1">
            <a:off x="1981202" y="320039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2323716" y="3124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FF"/>
                </a:solidFill>
                <a:latin typeface="Arial"/>
              </a:rPr>
              <a:t>R4-D</a:t>
            </a:r>
            <a:endParaRPr lang="en-US" b="1" dirty="0">
              <a:solidFill>
                <a:srgbClr val="9900FF"/>
              </a:solidFill>
              <a:latin typeface="Arial"/>
            </a:endParaRPr>
          </a:p>
        </p:txBody>
      </p:sp>
      <p:sp>
        <p:nvSpPr>
          <p:cNvPr id="328" name="Oval 327"/>
          <p:cNvSpPr/>
          <p:nvPr/>
        </p:nvSpPr>
        <p:spPr>
          <a:xfrm>
            <a:off x="2209800" y="31590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9" name="Straight Connector 328"/>
          <p:cNvCxnSpPr>
            <a:endCxn id="244" idx="1"/>
          </p:cNvCxnSpPr>
          <p:nvPr/>
        </p:nvCxnSpPr>
        <p:spPr>
          <a:xfrm flipV="1">
            <a:off x="4977000" y="2787703"/>
            <a:ext cx="1038697" cy="101297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6857616" y="32766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332" name="Oval 331"/>
          <p:cNvSpPr/>
          <p:nvPr/>
        </p:nvSpPr>
        <p:spPr>
          <a:xfrm>
            <a:off x="6743700" y="3340100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TextBox 332"/>
          <p:cNvSpPr txBox="1"/>
          <p:nvPr/>
        </p:nvSpPr>
        <p:spPr>
          <a:xfrm>
            <a:off x="6857616" y="4599801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334" name="Oval 333"/>
          <p:cNvSpPr/>
          <p:nvPr/>
        </p:nvSpPr>
        <p:spPr>
          <a:xfrm>
            <a:off x="6743700" y="4663301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7" name="Rounded Rectangle 336"/>
          <p:cNvSpPr/>
          <p:nvPr/>
        </p:nvSpPr>
        <p:spPr>
          <a:xfrm rot="16200000">
            <a:off x="2474117" y="3785921"/>
            <a:ext cx="1000125" cy="28868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38" name="Rounded Rectangle 296"/>
          <p:cNvSpPr/>
          <p:nvPr/>
        </p:nvSpPr>
        <p:spPr>
          <a:xfrm>
            <a:off x="3952875" y="34740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Backhaul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grpSp>
        <p:nvGrpSpPr>
          <p:cNvPr id="340" name="Group 92"/>
          <p:cNvGrpSpPr>
            <a:grpSpLocks/>
          </p:cNvGrpSpPr>
          <p:nvPr/>
        </p:nvGrpSpPr>
        <p:grpSpPr bwMode="auto">
          <a:xfrm>
            <a:off x="1692000" y="2034000"/>
            <a:ext cx="1125000" cy="1035000"/>
            <a:chOff x="2124075" y="4445726"/>
            <a:chExt cx="1000125" cy="990600"/>
          </a:xfrm>
          <a:noFill/>
        </p:grpSpPr>
        <p:sp>
          <p:nvSpPr>
            <p:cNvPr id="341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342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AP1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343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344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345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346" name="Group 92"/>
          <p:cNvGrpSpPr>
            <a:grpSpLocks/>
          </p:cNvGrpSpPr>
          <p:nvPr/>
        </p:nvGrpSpPr>
        <p:grpSpPr bwMode="auto">
          <a:xfrm>
            <a:off x="1692000" y="3384000"/>
            <a:ext cx="1125000" cy="1035000"/>
            <a:chOff x="2124075" y="4445726"/>
            <a:chExt cx="1000125" cy="990600"/>
          </a:xfrm>
          <a:noFill/>
        </p:grpSpPr>
        <p:sp>
          <p:nvSpPr>
            <p:cNvPr id="347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348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AP2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349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350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351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352" name="Group 92"/>
          <p:cNvGrpSpPr>
            <a:grpSpLocks/>
          </p:cNvGrpSpPr>
          <p:nvPr/>
        </p:nvGrpSpPr>
        <p:grpSpPr bwMode="auto">
          <a:xfrm>
            <a:off x="1692000" y="4914000"/>
            <a:ext cx="1125000" cy="1035000"/>
            <a:chOff x="2124075" y="4445726"/>
            <a:chExt cx="1000125" cy="990600"/>
          </a:xfrm>
          <a:noFill/>
        </p:grpSpPr>
        <p:sp>
          <p:nvSpPr>
            <p:cNvPr id="353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354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AP1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355" name="Picture 95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356" name="Picture 96" descr="Wireless Gateway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357" name="Picture 97" descr="Wireless Gateway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sp>
        <p:nvSpPr>
          <p:cNvPr id="359" name="Oval 358"/>
          <p:cNvSpPr/>
          <p:nvPr/>
        </p:nvSpPr>
        <p:spPr>
          <a:xfrm>
            <a:off x="3672000" y="4329000"/>
            <a:ext cx="152400" cy="152400"/>
          </a:xfrm>
          <a:prstGeom prst="ellipse">
            <a:avLst/>
          </a:prstGeom>
          <a:solidFill>
            <a:srgbClr val="00C0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TextBox 359"/>
          <p:cNvSpPr txBox="1"/>
          <p:nvPr/>
        </p:nvSpPr>
        <p:spPr>
          <a:xfrm>
            <a:off x="3791481" y="4277001"/>
            <a:ext cx="96051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/>
              </a:rPr>
              <a:t>R3-C/R3-M</a:t>
            </a:r>
            <a:endParaRPr lang="en-US" b="1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363" name="Straight Connector 362"/>
          <p:cNvCxnSpPr>
            <a:endCxn id="224" idx="1"/>
          </p:cNvCxnSpPr>
          <p:nvPr/>
        </p:nvCxnSpPr>
        <p:spPr>
          <a:xfrm>
            <a:off x="4977000" y="2889000"/>
            <a:ext cx="1051397" cy="1187700"/>
          </a:xfrm>
          <a:prstGeom prst="line">
            <a:avLst/>
          </a:prstGeom>
          <a:ln>
            <a:solidFill>
              <a:srgbClr val="99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>
            <a:endCxn id="244" idx="1"/>
          </p:cNvCxnSpPr>
          <p:nvPr/>
        </p:nvCxnSpPr>
        <p:spPr>
          <a:xfrm flipV="1">
            <a:off x="4977000" y="2787703"/>
            <a:ext cx="1038697" cy="2351297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>
            <a:stCxn id="169" idx="3"/>
            <a:endCxn id="224" idx="1"/>
          </p:cNvCxnSpPr>
          <p:nvPr/>
        </p:nvCxnSpPr>
        <p:spPr>
          <a:xfrm flipV="1">
            <a:off x="4963841" y="4076700"/>
            <a:ext cx="1064556" cy="1000526"/>
          </a:xfrm>
          <a:prstGeom prst="line">
            <a:avLst/>
          </a:prstGeom>
          <a:ln>
            <a:solidFill>
              <a:srgbClr val="9900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>
            <a:stCxn id="169" idx="1"/>
          </p:cNvCxnSpPr>
          <p:nvPr/>
        </p:nvCxnSpPr>
        <p:spPr>
          <a:xfrm flipH="1" flipV="1">
            <a:off x="1287000" y="4239000"/>
            <a:ext cx="2676716" cy="83822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 flipV="1">
            <a:off x="1917000" y="2934000"/>
            <a:ext cx="0" cy="450000"/>
          </a:xfrm>
          <a:prstGeom prst="line">
            <a:avLst/>
          </a:prstGeom>
          <a:ln>
            <a:solidFill>
              <a:srgbClr val="9900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7" name="TextBox 386"/>
          <p:cNvSpPr txBox="1"/>
          <p:nvPr/>
        </p:nvSpPr>
        <p:spPr>
          <a:xfrm>
            <a:off x="1329864" y="3114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FF"/>
                </a:solidFill>
                <a:latin typeface="Arial"/>
              </a:rPr>
              <a:t>R4-C</a:t>
            </a:r>
            <a:endParaRPr lang="en-US" b="1" dirty="0">
              <a:solidFill>
                <a:srgbClr val="9900FF"/>
              </a:solidFill>
              <a:latin typeface="Arial"/>
            </a:endParaRPr>
          </a:p>
        </p:txBody>
      </p:sp>
      <p:sp>
        <p:nvSpPr>
          <p:cNvPr id="388" name="Oval 387"/>
          <p:cNvSpPr/>
          <p:nvPr/>
        </p:nvSpPr>
        <p:spPr>
          <a:xfrm>
            <a:off x="1827000" y="31590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9" name="Straight Connector 388"/>
          <p:cNvCxnSpPr/>
          <p:nvPr/>
        </p:nvCxnSpPr>
        <p:spPr>
          <a:xfrm rot="10800000">
            <a:off x="1295402" y="4102411"/>
            <a:ext cx="4724398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0" name="Oval 389"/>
          <p:cNvSpPr/>
          <p:nvPr/>
        </p:nvSpPr>
        <p:spPr>
          <a:xfrm>
            <a:off x="3962400" y="4014000"/>
            <a:ext cx="152400" cy="152400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TextBox 390"/>
          <p:cNvSpPr txBox="1"/>
          <p:nvPr/>
        </p:nvSpPr>
        <p:spPr>
          <a:xfrm>
            <a:off x="3852000" y="3784600"/>
            <a:ext cx="3813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/>
              </a:rPr>
              <a:t>R2</a:t>
            </a:r>
            <a:endParaRPr lang="en-US" b="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Reference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000"/>
            <a:ext cx="8229600" cy="49021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Reference Points denote the interconnections between functional entities of access network, i.e.: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R1 between station and access network: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Access link, technology specific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Remote configuration/management mechanisms for 802 radio links, including station and access points;  User plane management of the multiple-interfaced stations;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R2 between station and core network: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User &amp; device authentication, subscription &amp; device management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R3 between the access network and the core network: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</a:rPr>
              <a:t>R3</a:t>
            </a:r>
            <a:r>
              <a:rPr lang="en-US" dirty="0" smtClean="0">
                <a:solidFill>
                  <a:srgbClr val="0070C0"/>
                </a:solidFill>
              </a:rPr>
              <a:t>-M:  support functions of access point authorization, configuration and </a:t>
            </a:r>
            <a:r>
              <a:rPr lang="en-US" dirty="0" err="1" smtClean="0">
                <a:solidFill>
                  <a:srgbClr val="0070C0"/>
                </a:solidFill>
              </a:rPr>
              <a:t>SDN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SDR</a:t>
            </a:r>
            <a:r>
              <a:rPr lang="en-US" dirty="0" smtClean="0">
                <a:solidFill>
                  <a:srgbClr val="0070C0"/>
                </a:solidFill>
              </a:rPr>
              <a:t> management.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</a:rPr>
              <a:t>R3</a:t>
            </a:r>
            <a:r>
              <a:rPr lang="en-US" dirty="0" smtClean="0">
                <a:solidFill>
                  <a:srgbClr val="0070C0"/>
                </a:solidFill>
              </a:rPr>
              <a:t>-C:  support control functions of service management,  user data connection setup and release, mobility management, accounting management, and location management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</a:rPr>
              <a:t>R3</a:t>
            </a:r>
            <a:r>
              <a:rPr lang="en-US" dirty="0" smtClean="0">
                <a:solidFill>
                  <a:srgbClr val="0070C0"/>
                </a:solidFill>
              </a:rPr>
              <a:t>-D:  support user data forwarding, encryption, tunneling etc.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R4 between access networks: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R4-D: support user data forwarding, bi-casting, encryption, etc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R4-C: Inter-access network coordination and cooperation, fast intra-technology or inter-technology handover.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R5 between core networks to enable co-use of access networks: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Inter-operator roaming control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 Stacks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07000" y="4149000"/>
            <a:ext cx="8640000" cy="40500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rgbClr val="0070C0"/>
                </a:solidFill>
              </a:rPr>
              <a:t>OmniRAN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smtClean="0">
                <a:solidFill>
                  <a:srgbClr val="0070C0"/>
                </a:solidFill>
              </a:rPr>
              <a:t>Data Plane Protocol Stack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251520" y="4734000"/>
            <a:ext cx="8640960" cy="17219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296694"/>
            <a:ext cx="2147977" cy="10230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7000" y="6310802"/>
            <a:ext cx="1890000" cy="881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29866" y="5409000"/>
            <a:ext cx="70853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29867" y="600790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29867" y="5122402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IPv4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/6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9867" y="4821886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Application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0614" y="5409000"/>
            <a:ext cx="54430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0614" y="6007904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994918" y="5708621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994915" y="6005846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7667162" y="6005846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7667162" y="5415511"/>
            <a:ext cx="708532" cy="57848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7667162" y="512034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IPv4</a:t>
            </a:r>
            <a:r>
              <a:rPr lang="en-US" dirty="0" smtClean="0">
                <a:latin typeface="+mn-lt"/>
              </a:rPr>
              <a:t>/6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7667162" y="4819828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Application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6030948" y="5415512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24737" y="6303071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305129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382471" y="572328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382471" y="601201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926775" y="5723282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926772" y="6009962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035699" y="572439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6035699" y="601312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580003" y="5409000"/>
            <a:ext cx="542082" cy="597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580000" y="6011071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972000" y="6392001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STA</a:t>
            </a:r>
            <a:endParaRPr lang="en-US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2787150" y="63920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4658461" y="63920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SDN</a:t>
            </a:r>
            <a:endParaRPr lang="en-US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6176133" y="6392001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PDN-GW</a:t>
            </a:r>
            <a:endParaRPr lang="en-US" b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7616133" y="6392001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APP-</a:t>
            </a:r>
            <a:r>
              <a:rPr lang="en-US" b="1" dirty="0" err="1" smtClean="0"/>
              <a:t>SVR</a:t>
            </a:r>
            <a:endParaRPr lang="en-US" b="1" dirty="0"/>
          </a:p>
        </p:txBody>
      </p:sp>
      <p:sp>
        <p:nvSpPr>
          <p:cNvPr id="183" name="Rectangle 182"/>
          <p:cNvSpPr/>
          <p:nvPr/>
        </p:nvSpPr>
        <p:spPr bwMode="auto">
          <a:xfrm>
            <a:off x="4918018" y="5412007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Arial Narrow" panose="020B0606020202030204" pitchFamily="34" charset="0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371935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Oval 292"/>
          <p:cNvSpPr/>
          <p:nvPr/>
        </p:nvSpPr>
        <p:spPr bwMode="auto">
          <a:xfrm>
            <a:off x="3920257" y="31488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3777382" y="28440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5" name="Straight Connector 294"/>
          <p:cNvCxnSpPr/>
          <p:nvPr/>
        </p:nvCxnSpPr>
        <p:spPr bwMode="auto">
          <a:xfrm flipV="1">
            <a:off x="1476664" y="3204000"/>
            <a:ext cx="4895336" cy="1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97" name="Group 95"/>
          <p:cNvGrpSpPr/>
          <p:nvPr/>
        </p:nvGrpSpPr>
        <p:grpSpPr>
          <a:xfrm>
            <a:off x="1693884" y="3376800"/>
            <a:ext cx="445956" cy="426422"/>
            <a:chOff x="1524000" y="2209800"/>
            <a:chExt cx="445956" cy="426422"/>
          </a:xfrm>
        </p:grpSpPr>
        <p:sp>
          <p:nvSpPr>
            <p:cNvPr id="308" name="Oval 3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98" name="Straight Connector 297"/>
          <p:cNvCxnSpPr/>
          <p:nvPr/>
        </p:nvCxnSpPr>
        <p:spPr bwMode="auto">
          <a:xfrm>
            <a:off x="3627000" y="3474000"/>
            <a:ext cx="2745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9" name="Straight Connector 298"/>
          <p:cNvCxnSpPr>
            <a:stCxn id="291" idx="3"/>
            <a:endCxn id="292" idx="1"/>
          </p:cNvCxnSpPr>
          <p:nvPr/>
        </p:nvCxnSpPr>
        <p:spPr bwMode="auto">
          <a:xfrm>
            <a:off x="6957000" y="3354464"/>
            <a:ext cx="771894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00" name="Group 95"/>
          <p:cNvGrpSpPr/>
          <p:nvPr/>
        </p:nvGrpSpPr>
        <p:grpSpPr>
          <a:xfrm>
            <a:off x="3762000" y="3368647"/>
            <a:ext cx="445956" cy="426422"/>
            <a:chOff x="1524000" y="2209800"/>
            <a:chExt cx="445956" cy="426422"/>
          </a:xfrm>
        </p:grpSpPr>
        <p:sp>
          <p:nvSpPr>
            <p:cNvPr id="306" name="Oval 30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302" name="Rectangle 301"/>
          <p:cNvSpPr/>
          <p:nvPr/>
        </p:nvSpPr>
        <p:spPr bwMode="auto">
          <a:xfrm>
            <a:off x="2232000" y="3072103"/>
            <a:ext cx="1395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AP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03" name="Straight Connector 302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4" name="Rectangle 30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4572000" y="3069000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SDN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3641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tunnel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4387697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997000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486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tunnel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997000" y="5409000"/>
            <a:ext cx="1935000" cy="315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56" name="Group 155"/>
          <p:cNvGrpSpPr/>
          <p:nvPr/>
        </p:nvGrpSpPr>
        <p:grpSpPr>
          <a:xfrm>
            <a:off x="746575" y="1539001"/>
            <a:ext cx="7650076" cy="891684"/>
            <a:chOff x="746575" y="1539001"/>
            <a:chExt cx="7650076" cy="891684"/>
          </a:xfrm>
        </p:grpSpPr>
        <p:grpSp>
          <p:nvGrpSpPr>
            <p:cNvPr id="433" name="Group 92"/>
            <p:cNvGrpSpPr>
              <a:grpSpLocks/>
            </p:cNvGrpSpPr>
            <p:nvPr/>
          </p:nvGrpSpPr>
          <p:grpSpPr bwMode="auto">
            <a:xfrm>
              <a:off x="2228762" y="1539001"/>
              <a:ext cx="1758238" cy="855000"/>
              <a:chOff x="2124075" y="4445726"/>
              <a:chExt cx="1000125" cy="990600"/>
            </a:xfrm>
          </p:grpSpPr>
          <p:sp>
            <p:nvSpPr>
              <p:cNvPr id="510" name="AutoShape 154"/>
              <p:cNvSpPr>
                <a:spLocks noChangeArrowheads="1"/>
              </p:cNvSpPr>
              <p:nvPr/>
            </p:nvSpPr>
            <p:spPr bwMode="auto">
              <a:xfrm>
                <a:off x="2124075" y="4445726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anchor="ctr"/>
              <a:lstStyle/>
              <a:p>
                <a:endParaRPr lang="en-US" sz="1600">
                  <a:cs typeface="Arial" pitchFamily="34" charset="0"/>
                </a:endParaRPr>
              </a:p>
            </p:txBody>
          </p:sp>
          <p:sp>
            <p:nvSpPr>
              <p:cNvPr id="511" name="Rectangle 187"/>
              <p:cNvSpPr>
                <a:spLocks noChangeArrowheads="1"/>
              </p:cNvSpPr>
              <p:nvPr/>
            </p:nvSpPr>
            <p:spPr bwMode="auto">
              <a:xfrm>
                <a:off x="2182812" y="44958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de-DE" sz="1600" dirty="0" smtClean="0">
                    <a:cs typeface="Arial" pitchFamily="34" charset="0"/>
                  </a:rPr>
                  <a:t>WLAN</a:t>
                </a:r>
                <a:endParaRPr lang="en-US" sz="1600" dirty="0">
                  <a:cs typeface="Arial" pitchFamily="34" charset="0"/>
                </a:endParaRPr>
              </a:p>
            </p:txBody>
          </p:sp>
          <p:pic>
            <p:nvPicPr>
              <p:cNvPr id="512" name="Picture 95" descr="Wireless Gateway.png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411760" y="4710893"/>
                <a:ext cx="180020" cy="158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3" name="Picture 96" descr="Wireless Gateway.png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726795" y="4824155"/>
                <a:ext cx="270030" cy="237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4" name="Picture 97" descr="Wireless Gateway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86735" y="4869160"/>
                <a:ext cx="512022" cy="450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34" name="Rounded Rectangle 257"/>
            <p:cNvSpPr/>
            <p:nvPr/>
          </p:nvSpPr>
          <p:spPr bwMode="auto">
            <a:xfrm>
              <a:off x="7569069" y="1585005"/>
              <a:ext cx="827582" cy="785730"/>
            </a:xfrm>
            <a:prstGeom prst="roundRect">
              <a:avLst>
                <a:gd name="adj" fmla="val 12403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5" name="AutoShape 11"/>
            <p:cNvSpPr>
              <a:spLocks noChangeArrowheads="1"/>
            </p:cNvSpPr>
            <p:nvPr/>
          </p:nvSpPr>
          <p:spPr bwMode="auto">
            <a:xfrm>
              <a:off x="746575" y="1585006"/>
              <a:ext cx="881834" cy="78573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dirty="0"/>
            </a:p>
          </p:txBody>
        </p:sp>
        <p:sp>
          <p:nvSpPr>
            <p:cNvPr id="436" name="AutoShape 13"/>
            <p:cNvSpPr>
              <a:spLocks noChangeArrowheads="1"/>
            </p:cNvSpPr>
            <p:nvPr/>
          </p:nvSpPr>
          <p:spPr bwMode="auto">
            <a:xfrm>
              <a:off x="5247000" y="1585005"/>
              <a:ext cx="1665000" cy="78573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dirty="0"/>
            </a:p>
          </p:txBody>
        </p:sp>
        <p:sp>
          <p:nvSpPr>
            <p:cNvPr id="437" name="Freeform 14"/>
            <p:cNvSpPr>
              <a:spLocks/>
            </p:cNvSpPr>
            <p:nvPr/>
          </p:nvSpPr>
          <p:spPr bwMode="auto">
            <a:xfrm>
              <a:off x="5823848" y="1988865"/>
              <a:ext cx="560632" cy="1479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 dirty="0"/>
            </a:p>
          </p:txBody>
        </p:sp>
        <p:sp>
          <p:nvSpPr>
            <p:cNvPr id="438" name="Line 20"/>
            <p:cNvSpPr>
              <a:spLocks noChangeShapeType="1"/>
            </p:cNvSpPr>
            <p:nvPr/>
          </p:nvSpPr>
          <p:spPr bwMode="auto">
            <a:xfrm flipV="1">
              <a:off x="3762000" y="2194885"/>
              <a:ext cx="4026179" cy="191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39" name="AutoShape 22"/>
            <p:cNvSpPr>
              <a:spLocks noChangeArrowheads="1"/>
            </p:cNvSpPr>
            <p:nvPr/>
          </p:nvSpPr>
          <p:spPr bwMode="auto">
            <a:xfrm>
              <a:off x="5630371" y="1776848"/>
              <a:ext cx="360362" cy="260331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 dirty="0">
                <a:ea typeface="ＭＳ Ｐゴシック" pitchFamily="34" charset="-128"/>
              </a:endParaRPr>
            </a:p>
          </p:txBody>
        </p:sp>
        <p:pic>
          <p:nvPicPr>
            <p:cNvPr id="440" name="Picture 23" descr="x_big_image2"/>
            <p:cNvPicPr>
              <a:picLocks noChangeAspect="1" noChangeArrowheads="1"/>
            </p:cNvPicPr>
            <p:nvPr/>
          </p:nvPicPr>
          <p:blipFill>
            <a:blip r:embed="rId5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849023" y="1806295"/>
              <a:ext cx="548641" cy="584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42" name="Group 85"/>
            <p:cNvGrpSpPr>
              <a:grpSpLocks/>
            </p:cNvGrpSpPr>
            <p:nvPr/>
          </p:nvGrpSpPr>
          <p:grpSpPr bwMode="auto">
            <a:xfrm>
              <a:off x="7749244" y="1784444"/>
              <a:ext cx="269875" cy="460375"/>
              <a:chOff x="4120" y="2308"/>
              <a:chExt cx="305" cy="415"/>
            </a:xfrm>
          </p:grpSpPr>
          <p:sp>
            <p:nvSpPr>
              <p:cNvPr id="472" name="Freeform 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3" name="Rectangle 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4" name="Oval 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475" name="Group 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79" name="Line 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0" name="Line 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1" name="Line 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2" name="Line 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76" name="Freeform 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7" name="Oval 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78" name="Oval 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43" name="Group 109"/>
            <p:cNvGrpSpPr>
              <a:grpSpLocks/>
            </p:cNvGrpSpPr>
            <p:nvPr/>
          </p:nvGrpSpPr>
          <p:grpSpPr bwMode="auto">
            <a:xfrm>
              <a:off x="7974114" y="1857159"/>
              <a:ext cx="269875" cy="460375"/>
              <a:chOff x="4120" y="2308"/>
              <a:chExt cx="305" cy="415"/>
            </a:xfrm>
          </p:grpSpPr>
          <p:sp>
            <p:nvSpPr>
              <p:cNvPr id="461" name="Freeform 11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2" name="Rectangle 11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3" name="Oval 11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464" name="Group 11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68" name="Line 11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9" name="Line 11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0" name="Line 11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1" name="Line 11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65" name="Freeform 11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6" name="Oval 11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67" name="Oval 12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44" name="Group 122"/>
            <p:cNvGrpSpPr>
              <a:grpSpLocks/>
            </p:cNvGrpSpPr>
            <p:nvPr/>
          </p:nvGrpSpPr>
          <p:grpSpPr bwMode="auto">
            <a:xfrm>
              <a:off x="6264420" y="1722144"/>
              <a:ext cx="269875" cy="390062"/>
              <a:chOff x="4120" y="2308"/>
              <a:chExt cx="305" cy="415"/>
            </a:xfrm>
          </p:grpSpPr>
          <p:sp>
            <p:nvSpPr>
              <p:cNvPr id="450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1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2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453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57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58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59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0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54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5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56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pic>
          <p:nvPicPr>
            <p:cNvPr id="445" name="Picture 29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68816" y="2076750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46" name="Text Box 82"/>
            <p:cNvSpPr txBox="1">
              <a:spLocks noChangeArrowheads="1"/>
            </p:cNvSpPr>
            <p:nvPr/>
          </p:nvSpPr>
          <p:spPr bwMode="auto">
            <a:xfrm>
              <a:off x="1016965" y="1584930"/>
              <a:ext cx="34573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STA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47" name="Picture 372" descr="switch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312000" y="2054506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448" name="Text Box 82"/>
            <p:cNvSpPr txBox="1">
              <a:spLocks noChangeArrowheads="1"/>
            </p:cNvSpPr>
            <p:nvPr/>
          </p:nvSpPr>
          <p:spPr bwMode="auto">
            <a:xfrm>
              <a:off x="5855654" y="1584125"/>
              <a:ext cx="40876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9" name="Text Box 82"/>
            <p:cNvSpPr txBox="1">
              <a:spLocks noChangeArrowheads="1"/>
            </p:cNvSpPr>
            <p:nvPr/>
          </p:nvSpPr>
          <p:spPr bwMode="auto">
            <a:xfrm>
              <a:off x="7663733" y="1584000"/>
              <a:ext cx="63799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Service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27" name="Group 136"/>
            <p:cNvGrpSpPr>
              <a:grpSpLocks/>
            </p:cNvGrpSpPr>
            <p:nvPr/>
          </p:nvGrpSpPr>
          <p:grpSpPr bwMode="auto">
            <a:xfrm rot="7624109" flipV="1">
              <a:off x="1637518" y="1859958"/>
              <a:ext cx="603964" cy="276909"/>
              <a:chOff x="2870" y="2211"/>
              <a:chExt cx="690" cy="728"/>
            </a:xfrm>
          </p:grpSpPr>
          <p:sp>
            <p:nvSpPr>
              <p:cNvPr id="431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2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28" name="Group 136"/>
            <p:cNvGrpSpPr>
              <a:grpSpLocks/>
            </p:cNvGrpSpPr>
            <p:nvPr/>
          </p:nvGrpSpPr>
          <p:grpSpPr bwMode="auto">
            <a:xfrm rot="7624109" flipV="1">
              <a:off x="1655314" y="1971906"/>
              <a:ext cx="523369" cy="394189"/>
              <a:chOff x="2870" y="2211"/>
              <a:chExt cx="690" cy="728"/>
            </a:xfrm>
          </p:grpSpPr>
          <p:sp>
            <p:nvSpPr>
              <p:cNvPr id="429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0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515" name="TextBox 514"/>
          <p:cNvSpPr txBox="1"/>
          <p:nvPr/>
        </p:nvSpPr>
        <p:spPr>
          <a:xfrm>
            <a:off x="6005287" y="5447001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GTP-U</a:t>
            </a:r>
            <a:endParaRPr lang="en-US" dirty="0"/>
          </a:p>
        </p:txBody>
      </p:sp>
      <p:sp>
        <p:nvSpPr>
          <p:cNvPr id="516" name="TextBox 515"/>
          <p:cNvSpPr txBox="1"/>
          <p:nvPr/>
        </p:nvSpPr>
        <p:spPr>
          <a:xfrm>
            <a:off x="4887000" y="5447001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GTP-U</a:t>
            </a:r>
            <a:endParaRPr lang="en-US" dirty="0"/>
          </a:p>
        </p:txBody>
      </p:sp>
      <p:sp>
        <p:nvSpPr>
          <p:cNvPr id="186" name="Rectangle 185"/>
          <p:cNvSpPr/>
          <p:nvPr/>
        </p:nvSpPr>
        <p:spPr bwMode="auto">
          <a:xfrm>
            <a:off x="4932000" y="5409000"/>
            <a:ext cx="1665000" cy="31500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7" name="TextBox 516"/>
          <p:cNvSpPr txBox="1"/>
          <p:nvPr/>
        </p:nvSpPr>
        <p:spPr>
          <a:xfrm>
            <a:off x="4532184" y="544700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18" name="TextBox 517"/>
          <p:cNvSpPr txBox="1"/>
          <p:nvPr/>
        </p:nvSpPr>
        <p:spPr>
          <a:xfrm>
            <a:off x="3122756" y="5454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 Stacks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07000" y="4149000"/>
            <a:ext cx="8640000" cy="40500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rgbClr val="0070C0"/>
                </a:solidFill>
              </a:rPr>
              <a:t>OmniRAN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smtClean="0">
                <a:solidFill>
                  <a:srgbClr val="0070C0"/>
                </a:solidFill>
              </a:rPr>
              <a:t>Control Plane Protocol Stack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251520" y="4734000"/>
            <a:ext cx="8640960" cy="17219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296694"/>
            <a:ext cx="2147977" cy="10230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7000" y="6310802"/>
            <a:ext cx="1890000" cy="881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29866" y="5409000"/>
            <a:ext cx="70853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29867" y="600790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29867" y="5122402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0614" y="5409000"/>
            <a:ext cx="54430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0614" y="6007904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994918" y="5708621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994915" y="6005846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6030948" y="5415512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24737" y="6303071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305129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382471" y="572328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382471" y="601201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926775" y="5723282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926772" y="6009962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035699" y="572439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6035699" y="601312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580003" y="5409000"/>
            <a:ext cx="542082" cy="597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580000" y="6011071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972000" y="6392001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STA</a:t>
            </a:r>
            <a:endParaRPr lang="en-US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2787150" y="63920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4302000" y="6392001"/>
            <a:ext cx="1220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SDN Controller</a:t>
            </a:r>
            <a:endParaRPr lang="en-US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6300935" y="6392001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CTRL</a:t>
            </a:r>
            <a:endParaRPr lang="en-US" b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7616133" y="6392001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APP-</a:t>
            </a:r>
            <a:r>
              <a:rPr lang="en-US" b="1" dirty="0" err="1" smtClean="0"/>
              <a:t>SVR</a:t>
            </a:r>
            <a:endParaRPr lang="en-US" b="1" dirty="0"/>
          </a:p>
        </p:txBody>
      </p:sp>
      <p:sp>
        <p:nvSpPr>
          <p:cNvPr id="183" name="Rectangle 182"/>
          <p:cNvSpPr/>
          <p:nvPr/>
        </p:nvSpPr>
        <p:spPr bwMode="auto">
          <a:xfrm>
            <a:off x="4918018" y="5412007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Arial Narrow" panose="020B0606020202030204" pitchFamily="34" charset="0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4932000" y="5409000"/>
            <a:ext cx="1620000" cy="31500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371935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Oval 292"/>
          <p:cNvSpPr/>
          <p:nvPr/>
        </p:nvSpPr>
        <p:spPr bwMode="auto">
          <a:xfrm>
            <a:off x="3920257" y="31488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3777382" y="28440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5" name="Straight Connector 294"/>
          <p:cNvCxnSpPr/>
          <p:nvPr/>
        </p:nvCxnSpPr>
        <p:spPr bwMode="auto">
          <a:xfrm flipV="1">
            <a:off x="1476664" y="3204000"/>
            <a:ext cx="4895336" cy="1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" name="Group 95"/>
          <p:cNvGrpSpPr/>
          <p:nvPr/>
        </p:nvGrpSpPr>
        <p:grpSpPr>
          <a:xfrm>
            <a:off x="1693884" y="3376800"/>
            <a:ext cx="445956" cy="426422"/>
            <a:chOff x="1524000" y="2209800"/>
            <a:chExt cx="445956" cy="426422"/>
          </a:xfrm>
        </p:grpSpPr>
        <p:sp>
          <p:nvSpPr>
            <p:cNvPr id="308" name="Oval 3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98" name="Straight Connector 297"/>
          <p:cNvCxnSpPr/>
          <p:nvPr/>
        </p:nvCxnSpPr>
        <p:spPr bwMode="auto">
          <a:xfrm>
            <a:off x="3582000" y="3474000"/>
            <a:ext cx="279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9" name="Straight Connector 298"/>
          <p:cNvCxnSpPr>
            <a:stCxn id="291" idx="3"/>
            <a:endCxn id="292" idx="1"/>
          </p:cNvCxnSpPr>
          <p:nvPr/>
        </p:nvCxnSpPr>
        <p:spPr bwMode="auto">
          <a:xfrm>
            <a:off x="6957000" y="3354464"/>
            <a:ext cx="771894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8" name="Group 95"/>
          <p:cNvGrpSpPr/>
          <p:nvPr/>
        </p:nvGrpSpPr>
        <p:grpSpPr>
          <a:xfrm>
            <a:off x="3762000" y="3368647"/>
            <a:ext cx="445956" cy="426422"/>
            <a:chOff x="1524000" y="2209800"/>
            <a:chExt cx="445956" cy="426422"/>
          </a:xfrm>
        </p:grpSpPr>
        <p:sp>
          <p:nvSpPr>
            <p:cNvPr id="306" name="Oval 30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302" name="Rectangle 301"/>
          <p:cNvSpPr/>
          <p:nvPr/>
        </p:nvSpPr>
        <p:spPr bwMode="auto">
          <a:xfrm>
            <a:off x="2232000" y="3072103"/>
            <a:ext cx="135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AP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03" name="Straight Connector 302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4" name="Rectangle 30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4526935" y="3069000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SDN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3641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tunnel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4387697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?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997000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486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tunnel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997000" y="5409000"/>
            <a:ext cx="1935000" cy="315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023468" y="5113833"/>
            <a:ext cx="573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967000" y="5113833"/>
            <a:ext cx="708532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4403468" y="5113833"/>
            <a:ext cx="106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47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457000" y="5113833"/>
            <a:ext cx="106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412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grpSp>
        <p:nvGrpSpPr>
          <p:cNvPr id="156" name="Group 155"/>
          <p:cNvGrpSpPr/>
          <p:nvPr/>
        </p:nvGrpSpPr>
        <p:grpSpPr>
          <a:xfrm>
            <a:off x="746575" y="1539001"/>
            <a:ext cx="7650076" cy="891684"/>
            <a:chOff x="746575" y="1539001"/>
            <a:chExt cx="7650076" cy="891684"/>
          </a:xfrm>
        </p:grpSpPr>
        <p:grpSp>
          <p:nvGrpSpPr>
            <p:cNvPr id="196" name="Group 92"/>
            <p:cNvGrpSpPr>
              <a:grpSpLocks/>
            </p:cNvGrpSpPr>
            <p:nvPr/>
          </p:nvGrpSpPr>
          <p:grpSpPr bwMode="auto">
            <a:xfrm>
              <a:off x="2228762" y="1539001"/>
              <a:ext cx="1758238" cy="855000"/>
              <a:chOff x="2124075" y="4445726"/>
              <a:chExt cx="1000125" cy="990600"/>
            </a:xfrm>
          </p:grpSpPr>
          <p:sp>
            <p:nvSpPr>
              <p:cNvPr id="387" name="AutoShape 154"/>
              <p:cNvSpPr>
                <a:spLocks noChangeArrowheads="1"/>
              </p:cNvSpPr>
              <p:nvPr/>
            </p:nvSpPr>
            <p:spPr bwMode="auto">
              <a:xfrm>
                <a:off x="2124075" y="4445726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anchor="ctr"/>
              <a:lstStyle/>
              <a:p>
                <a:endParaRPr lang="en-US" sz="1600">
                  <a:cs typeface="Arial" pitchFamily="34" charset="0"/>
                </a:endParaRPr>
              </a:p>
            </p:txBody>
          </p:sp>
          <p:sp>
            <p:nvSpPr>
              <p:cNvPr id="402" name="Rectangle 187"/>
              <p:cNvSpPr>
                <a:spLocks noChangeArrowheads="1"/>
              </p:cNvSpPr>
              <p:nvPr/>
            </p:nvSpPr>
            <p:spPr bwMode="auto">
              <a:xfrm>
                <a:off x="2182812" y="44958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de-DE" sz="1600" dirty="0" smtClean="0">
                    <a:cs typeface="Arial" pitchFamily="34" charset="0"/>
                  </a:rPr>
                  <a:t>WLAN</a:t>
                </a:r>
                <a:endParaRPr lang="en-US" sz="1600" dirty="0">
                  <a:cs typeface="Arial" pitchFamily="34" charset="0"/>
                </a:endParaRPr>
              </a:p>
            </p:txBody>
          </p:sp>
          <p:pic>
            <p:nvPicPr>
              <p:cNvPr id="403" name="Picture 95" descr="Wireless Gateway.png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411760" y="4710893"/>
                <a:ext cx="180020" cy="158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4" name="Picture 96" descr="Wireless Gateway.png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726795" y="4824155"/>
                <a:ext cx="270030" cy="237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5" name="Picture 97" descr="Wireless Gateway.png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86735" y="4869160"/>
                <a:ext cx="512022" cy="450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7" name="Rounded Rectangle 257"/>
            <p:cNvSpPr/>
            <p:nvPr/>
          </p:nvSpPr>
          <p:spPr bwMode="auto">
            <a:xfrm>
              <a:off x="7569069" y="1585005"/>
              <a:ext cx="827582" cy="785730"/>
            </a:xfrm>
            <a:prstGeom prst="roundRect">
              <a:avLst>
                <a:gd name="adj" fmla="val 12403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8" name="AutoShape 11"/>
            <p:cNvSpPr>
              <a:spLocks noChangeArrowheads="1"/>
            </p:cNvSpPr>
            <p:nvPr/>
          </p:nvSpPr>
          <p:spPr bwMode="auto">
            <a:xfrm>
              <a:off x="746575" y="1585006"/>
              <a:ext cx="881834" cy="78573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dirty="0"/>
            </a:p>
          </p:txBody>
        </p:sp>
        <p:sp>
          <p:nvSpPr>
            <p:cNvPr id="199" name="AutoShape 13"/>
            <p:cNvSpPr>
              <a:spLocks noChangeArrowheads="1"/>
            </p:cNvSpPr>
            <p:nvPr/>
          </p:nvSpPr>
          <p:spPr bwMode="auto">
            <a:xfrm>
              <a:off x="5247000" y="1585005"/>
              <a:ext cx="1665000" cy="78573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dirty="0"/>
            </a:p>
          </p:txBody>
        </p:sp>
        <p:sp>
          <p:nvSpPr>
            <p:cNvPr id="200" name="Freeform 14"/>
            <p:cNvSpPr>
              <a:spLocks/>
            </p:cNvSpPr>
            <p:nvPr/>
          </p:nvSpPr>
          <p:spPr bwMode="auto">
            <a:xfrm>
              <a:off x="5823848" y="1988865"/>
              <a:ext cx="560632" cy="1479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 dirty="0"/>
            </a:p>
          </p:txBody>
        </p:sp>
        <p:sp>
          <p:nvSpPr>
            <p:cNvPr id="201" name="Line 20"/>
            <p:cNvSpPr>
              <a:spLocks noChangeShapeType="1"/>
            </p:cNvSpPr>
            <p:nvPr/>
          </p:nvSpPr>
          <p:spPr bwMode="auto">
            <a:xfrm flipV="1">
              <a:off x="3762000" y="2194885"/>
              <a:ext cx="4026179" cy="191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2" name="AutoShape 22"/>
            <p:cNvSpPr>
              <a:spLocks noChangeArrowheads="1"/>
            </p:cNvSpPr>
            <p:nvPr/>
          </p:nvSpPr>
          <p:spPr bwMode="auto">
            <a:xfrm>
              <a:off x="5630371" y="1776848"/>
              <a:ext cx="360362" cy="260331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 dirty="0">
                <a:ea typeface="ＭＳ Ｐゴシック" pitchFamily="34" charset="-128"/>
              </a:endParaRPr>
            </a:p>
          </p:txBody>
        </p:sp>
        <p:pic>
          <p:nvPicPr>
            <p:cNvPr id="203" name="Picture 23" descr="x_big_image2"/>
            <p:cNvPicPr>
              <a:picLocks noChangeAspect="1" noChangeArrowheads="1"/>
            </p:cNvPicPr>
            <p:nvPr/>
          </p:nvPicPr>
          <p:blipFill>
            <a:blip r:embed="rId5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849023" y="1806295"/>
              <a:ext cx="548641" cy="584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" name="Group 85"/>
            <p:cNvGrpSpPr>
              <a:grpSpLocks/>
            </p:cNvGrpSpPr>
            <p:nvPr/>
          </p:nvGrpSpPr>
          <p:grpSpPr bwMode="auto">
            <a:xfrm>
              <a:off x="7749244" y="1784444"/>
              <a:ext cx="269875" cy="460375"/>
              <a:chOff x="4120" y="2308"/>
              <a:chExt cx="305" cy="415"/>
            </a:xfrm>
          </p:grpSpPr>
          <p:sp>
            <p:nvSpPr>
              <p:cNvPr id="242" name="Freeform 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3" name="Rectangle 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8" name="Oval 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254" name="Group 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60" name="Line 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61" name="Line 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63" name="Line 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64" name="Line 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55" name="Freeform 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6" name="Oval 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57" name="Oval 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06" name="Group 109"/>
            <p:cNvGrpSpPr>
              <a:grpSpLocks/>
            </p:cNvGrpSpPr>
            <p:nvPr/>
          </p:nvGrpSpPr>
          <p:grpSpPr bwMode="auto">
            <a:xfrm>
              <a:off x="7974114" y="1857159"/>
              <a:ext cx="269875" cy="460375"/>
              <a:chOff x="4120" y="2308"/>
              <a:chExt cx="305" cy="415"/>
            </a:xfrm>
          </p:grpSpPr>
          <p:sp>
            <p:nvSpPr>
              <p:cNvPr id="228" name="Freeform 11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9" name="Rectangle 11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0" name="Oval 11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231" name="Group 11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35" name="Line 11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36" name="Line 11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37" name="Line 11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38" name="Line 11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32" name="Freeform 11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3" name="Oval 11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4" name="Oval 12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07" name="Group 122"/>
            <p:cNvGrpSpPr>
              <a:grpSpLocks/>
            </p:cNvGrpSpPr>
            <p:nvPr/>
          </p:nvGrpSpPr>
          <p:grpSpPr bwMode="auto">
            <a:xfrm>
              <a:off x="6264420" y="1722144"/>
              <a:ext cx="269875" cy="390062"/>
              <a:chOff x="4120" y="2308"/>
              <a:chExt cx="305" cy="415"/>
            </a:xfrm>
          </p:grpSpPr>
          <p:sp>
            <p:nvSpPr>
              <p:cNvPr id="213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218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24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5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6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7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19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3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pic>
          <p:nvPicPr>
            <p:cNvPr id="208" name="Picture 29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68816" y="2076750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09" name="Text Box 82"/>
            <p:cNvSpPr txBox="1">
              <a:spLocks noChangeArrowheads="1"/>
            </p:cNvSpPr>
            <p:nvPr/>
          </p:nvSpPr>
          <p:spPr bwMode="auto">
            <a:xfrm>
              <a:off x="1016963" y="1584930"/>
              <a:ext cx="34573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STA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0" name="Picture 372" descr="switch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312000" y="2054506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211" name="Text Box 82"/>
            <p:cNvSpPr txBox="1">
              <a:spLocks noChangeArrowheads="1"/>
            </p:cNvSpPr>
            <p:nvPr/>
          </p:nvSpPr>
          <p:spPr bwMode="auto">
            <a:xfrm>
              <a:off x="5855654" y="1584125"/>
              <a:ext cx="40876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Text Box 82"/>
            <p:cNvSpPr txBox="1">
              <a:spLocks noChangeArrowheads="1"/>
            </p:cNvSpPr>
            <p:nvPr/>
          </p:nvSpPr>
          <p:spPr bwMode="auto">
            <a:xfrm>
              <a:off x="7663733" y="1584000"/>
              <a:ext cx="637996" cy="204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Service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" name="Group 136"/>
            <p:cNvGrpSpPr>
              <a:grpSpLocks/>
            </p:cNvGrpSpPr>
            <p:nvPr/>
          </p:nvGrpSpPr>
          <p:grpSpPr bwMode="auto">
            <a:xfrm rot="7624109" flipV="1">
              <a:off x="1637518" y="1859958"/>
              <a:ext cx="603964" cy="276909"/>
              <a:chOff x="2870" y="2211"/>
              <a:chExt cx="690" cy="728"/>
            </a:xfrm>
          </p:grpSpPr>
          <p:sp>
            <p:nvSpPr>
              <p:cNvPr id="311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2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" name="Group 136"/>
            <p:cNvGrpSpPr>
              <a:grpSpLocks/>
            </p:cNvGrpSpPr>
            <p:nvPr/>
          </p:nvGrpSpPr>
          <p:grpSpPr bwMode="auto">
            <a:xfrm rot="7624109" flipV="1">
              <a:off x="1655314" y="1971906"/>
              <a:ext cx="523369" cy="394189"/>
              <a:chOff x="2870" y="2211"/>
              <a:chExt cx="690" cy="728"/>
            </a:xfrm>
          </p:grpSpPr>
          <p:sp>
            <p:nvSpPr>
              <p:cNvPr id="215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407" name="TextBox 406"/>
          <p:cNvSpPr txBox="1"/>
          <p:nvPr/>
        </p:nvSpPr>
        <p:spPr>
          <a:xfrm>
            <a:off x="4888302" y="5447001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GTP-C</a:t>
            </a:r>
            <a:endParaRPr lang="en-US" dirty="0">
              <a:latin typeface="+mj-lt"/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6013302" y="5454000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GTP-C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3853</TotalTime>
  <Words>852</Words>
  <Application>Microsoft Office PowerPoint</Application>
  <PresentationFormat>On-screen Show (4:3)</PresentationFormat>
  <Paragraphs>287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omniran_usecase_template</vt:lpstr>
      <vt:lpstr>Clip</vt:lpstr>
      <vt:lpstr>Picture</vt:lpstr>
      <vt:lpstr>Slide 1</vt:lpstr>
      <vt:lpstr>Recommended Practice ToC</vt:lpstr>
      <vt:lpstr>Background</vt:lpstr>
      <vt:lpstr>OmniRAN Recommended Practice ToC</vt:lpstr>
      <vt:lpstr>OmniRAN Architecture</vt:lpstr>
      <vt:lpstr>OmniRAN Architecture</vt:lpstr>
      <vt:lpstr>OmniRAN Reference Points</vt:lpstr>
      <vt:lpstr>OmniRAN Protocol Stacks</vt:lpstr>
      <vt:lpstr>OmniRAN Protocol Stacks</vt:lpstr>
      <vt:lpstr>OmniRAN Protocol Stacks</vt:lpstr>
      <vt:lpstr>References</vt:lpstr>
      <vt:lpstr>Thanks</vt:lpstr>
      <vt:lpstr>Backup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</cp:lastModifiedBy>
  <cp:revision>456</cp:revision>
  <cp:lastPrinted>1998-02-10T13:28:06Z</cp:lastPrinted>
  <dcterms:created xsi:type="dcterms:W3CDTF">2013-03-11T14:14:17Z</dcterms:created>
  <dcterms:modified xsi:type="dcterms:W3CDTF">2014-01-20T22:25:36Z</dcterms:modified>
</cp:coreProperties>
</file>