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311" r:id="rId3"/>
    <p:sldId id="340" r:id="rId4"/>
    <p:sldId id="341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66" d="100"/>
          <a:sy n="66" d="100"/>
        </p:scale>
        <p:origin x="-5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69" y="76200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OmniRAN-14-0013-0000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9667526"/>
              </p:ext>
            </p:extLst>
          </p:nvPr>
        </p:nvGraphicFramePr>
        <p:xfrm>
          <a:off x="533400" y="483090"/>
          <a:ext cx="8077201" cy="3252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RAN Recommended Practice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ToC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2014-02-xx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Yonggang</a:t>
                      </a:r>
                      <a:r>
                        <a:rPr lang="en-US" sz="1200" baseline="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is to update </a:t>
            </a:r>
            <a:r>
              <a:rPr lang="en-US" sz="1600" dirty="0" err="1" smtClean="0">
                <a:latin typeface="+mn-lt"/>
              </a:rPr>
              <a:t>ToC</a:t>
            </a:r>
            <a:r>
              <a:rPr lang="en-US" sz="1600" dirty="0" smtClean="0">
                <a:latin typeface="+mn-lt"/>
              </a:rPr>
              <a:t> for IEEE 802 </a:t>
            </a:r>
            <a:r>
              <a:rPr lang="en-US" sz="1600" smtClean="0">
                <a:latin typeface="+mn-lt"/>
              </a:rPr>
              <a:t>based RAN Recommended </a:t>
            </a:r>
            <a:r>
              <a:rPr lang="en-US" sz="1600" dirty="0" smtClean="0">
                <a:latin typeface="+mn-lt"/>
              </a:rPr>
              <a:t>Practice.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based RAN Recommended Practice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ToC</a:t>
            </a:r>
            <a:r>
              <a:rPr lang="en-US" dirty="0" smtClean="0"/>
              <a:t> of Recommended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130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Introduction and Scope</a:t>
            </a:r>
          </a:p>
          <a:p>
            <a:r>
              <a:rPr lang="en-US" sz="1800" dirty="0" smtClean="0"/>
              <a:t>Abbreviations, Acronyms, Definitions, and Conventions</a:t>
            </a:r>
          </a:p>
          <a:p>
            <a:r>
              <a:rPr lang="en-US" sz="1800" dirty="0" smtClean="0"/>
              <a:t>References</a:t>
            </a:r>
          </a:p>
          <a:p>
            <a:r>
              <a:rPr lang="en-US" sz="1800" dirty="0" smtClean="0"/>
              <a:t>Identifiers</a:t>
            </a:r>
          </a:p>
          <a:p>
            <a:r>
              <a:rPr lang="en-US" sz="1800" dirty="0" smtClean="0"/>
              <a:t>Network Reference Model</a:t>
            </a:r>
          </a:p>
          <a:p>
            <a:pPr lvl="1"/>
            <a:r>
              <a:rPr lang="en-US" sz="1600" dirty="0" smtClean="0"/>
              <a:t>Overview</a:t>
            </a:r>
          </a:p>
          <a:p>
            <a:pPr lvl="1"/>
            <a:r>
              <a:rPr lang="en-US" sz="1600" dirty="0" smtClean="0"/>
              <a:t>Radio Access Network Architecture</a:t>
            </a:r>
          </a:p>
          <a:p>
            <a:pPr lvl="2"/>
            <a:r>
              <a:rPr lang="en-US" sz="1600" dirty="0" smtClean="0">
                <a:solidFill>
                  <a:srgbClr val="FF0000"/>
                </a:solidFill>
              </a:rPr>
              <a:t>Network Entity Descriptions</a:t>
            </a:r>
          </a:p>
          <a:p>
            <a:pPr lvl="2"/>
            <a:r>
              <a:rPr lang="en-US" sz="1600" dirty="0" smtClean="0">
                <a:solidFill>
                  <a:srgbClr val="FF0000"/>
                </a:solidFill>
              </a:rPr>
              <a:t>SDN Abstraction </a:t>
            </a:r>
          </a:p>
          <a:p>
            <a:pPr lvl="3"/>
            <a:r>
              <a:rPr lang="en-US" sz="1600" dirty="0" smtClean="0">
                <a:solidFill>
                  <a:srgbClr val="FF0000"/>
                </a:solidFill>
              </a:rPr>
              <a:t>Access</a:t>
            </a:r>
          </a:p>
          <a:p>
            <a:pPr lvl="3"/>
            <a:r>
              <a:rPr lang="en-US" sz="1600" dirty="0" smtClean="0">
                <a:solidFill>
                  <a:srgbClr val="FF0000"/>
                </a:solidFill>
              </a:rPr>
              <a:t>Backhaul</a:t>
            </a:r>
          </a:p>
          <a:p>
            <a:pPr lvl="3"/>
            <a:r>
              <a:rPr lang="en-US" sz="1600" dirty="0" smtClean="0">
                <a:solidFill>
                  <a:srgbClr val="FF0000"/>
                </a:solidFill>
              </a:rPr>
              <a:t>Terminal</a:t>
            </a:r>
          </a:p>
          <a:p>
            <a:pPr lvl="2"/>
            <a:r>
              <a:rPr lang="en-US" sz="1600" dirty="0" smtClean="0">
                <a:solidFill>
                  <a:srgbClr val="FF0000"/>
                </a:solidFill>
              </a:rPr>
              <a:t>Reference Points</a:t>
            </a:r>
          </a:p>
          <a:p>
            <a:pPr lvl="2"/>
            <a:endParaRPr lang="en-US" sz="1600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500" dirty="0" smtClean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ToC</a:t>
            </a:r>
            <a:r>
              <a:rPr lang="en-US" dirty="0" smtClean="0"/>
              <a:t> of Recommended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Functional Design and Decomposition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RAN Setup and Configuration </a:t>
            </a:r>
          </a:p>
          <a:p>
            <a:pPr lvl="2"/>
            <a:r>
              <a:rPr lang="en-US" sz="1600" dirty="0" smtClean="0">
                <a:solidFill>
                  <a:srgbClr val="FF0000"/>
                </a:solidFill>
              </a:rPr>
              <a:t>Operating in license-exempt bands</a:t>
            </a:r>
          </a:p>
          <a:p>
            <a:pPr lvl="2"/>
            <a:r>
              <a:rPr lang="en-US" sz="1600" dirty="0" smtClean="0">
                <a:solidFill>
                  <a:srgbClr val="FF0000"/>
                </a:solidFill>
              </a:rPr>
              <a:t>Operating in Shared Access bands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Connection Establishment</a:t>
            </a:r>
          </a:p>
          <a:p>
            <a:pPr lvl="2"/>
            <a:r>
              <a:rPr lang="en-US" sz="1800" dirty="0" smtClean="0"/>
              <a:t>Network Discovery and Selection</a:t>
            </a:r>
          </a:p>
          <a:p>
            <a:pPr lvl="2"/>
            <a:r>
              <a:rPr lang="en-US" sz="1800" dirty="0" smtClean="0">
                <a:solidFill>
                  <a:srgbClr val="FF0000"/>
                </a:solidFill>
              </a:rPr>
              <a:t>Admission Control</a:t>
            </a:r>
          </a:p>
          <a:p>
            <a:pPr lvl="2"/>
            <a:r>
              <a:rPr lang="en-US" sz="1800" dirty="0" smtClean="0"/>
              <a:t>Association and De-association</a:t>
            </a:r>
          </a:p>
          <a:p>
            <a:pPr lvl="2"/>
            <a:r>
              <a:rPr lang="en-US" sz="1800" dirty="0" smtClean="0"/>
              <a:t>Authentication and Authorization</a:t>
            </a:r>
          </a:p>
          <a:p>
            <a:pPr lvl="2"/>
            <a:r>
              <a:rPr lang="en-US" sz="1800" dirty="0" err="1" smtClean="0"/>
              <a:t>Datapath</a:t>
            </a:r>
            <a:r>
              <a:rPr lang="en-US" sz="1800" dirty="0" smtClean="0"/>
              <a:t> establishment, relocation, and teardown</a:t>
            </a:r>
          </a:p>
          <a:p>
            <a:pPr lvl="2"/>
            <a:r>
              <a:rPr lang="en-US" sz="1800" dirty="0" err="1" smtClean="0"/>
              <a:t>QoS</a:t>
            </a:r>
            <a:r>
              <a:rPr lang="en-US" sz="1800" dirty="0" smtClean="0"/>
              <a:t> and policy control</a:t>
            </a:r>
            <a:endParaRPr lang="en-US" sz="1200" dirty="0" smtClean="0"/>
          </a:p>
          <a:p>
            <a:pPr lvl="1"/>
            <a:r>
              <a:rPr lang="en-US" sz="1600" dirty="0" smtClean="0"/>
              <a:t>Accounting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Reference Points</a:t>
            </a:r>
          </a:p>
          <a:p>
            <a:pPr lvl="2"/>
            <a:r>
              <a:rPr lang="en-US" sz="1800" dirty="0" smtClean="0">
                <a:solidFill>
                  <a:srgbClr val="FF0000"/>
                </a:solidFill>
              </a:rPr>
              <a:t>Data Plane</a:t>
            </a:r>
          </a:p>
          <a:p>
            <a:pPr lvl="2"/>
            <a:r>
              <a:rPr lang="en-US" sz="1800" dirty="0" smtClean="0">
                <a:solidFill>
                  <a:srgbClr val="FF0000"/>
                </a:solidFill>
              </a:rPr>
              <a:t>Control Plane</a:t>
            </a:r>
          </a:p>
          <a:p>
            <a:pPr lvl="2"/>
            <a:r>
              <a:rPr lang="en-US" sz="1800" dirty="0" smtClean="0">
                <a:solidFill>
                  <a:srgbClr val="FF0000"/>
                </a:solidFill>
              </a:rPr>
              <a:t>Management Plane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Annex: Tenets for IEEE 802 Access Network Systems</a:t>
            </a: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3882</TotalTime>
  <Words>240</Words>
  <Application>Microsoft Office PowerPoint</Application>
  <PresentationFormat>On-screen Show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Slide 1</vt:lpstr>
      <vt:lpstr>Table of content</vt:lpstr>
      <vt:lpstr>ToC of Recommended Practice</vt:lpstr>
      <vt:lpstr>ToC of Recommended Practice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</cp:lastModifiedBy>
  <cp:revision>476</cp:revision>
  <cp:lastPrinted>1998-02-10T13:28:06Z</cp:lastPrinted>
  <dcterms:created xsi:type="dcterms:W3CDTF">2013-03-11T14:14:17Z</dcterms:created>
  <dcterms:modified xsi:type="dcterms:W3CDTF">2014-02-26T06:03:42Z</dcterms:modified>
</cp:coreProperties>
</file>