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2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39" d="100"/>
          <a:sy n="139" d="100"/>
        </p:scale>
        <p:origin x="-7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93931" y="76200"/>
            <a:ext cx="23214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omniran-14-0015-00-0000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Network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Detection and Selection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2014-02-25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overview and introduction into the text contribution on Network Selection and Detection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Selection Procedures</a:t>
            </a:r>
            <a:br>
              <a:rPr lang="en-US" dirty="0" smtClean="0"/>
            </a:br>
            <a:r>
              <a:rPr lang="en-US" sz="2400" dirty="0" smtClean="0"/>
              <a:t>A Station looking for attachment to a service performs: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Removing all AN_NAME groups, which do not offer the desired service.</a:t>
            </a:r>
          </a:p>
          <a:p>
            <a:r>
              <a:rPr lang="en-US" dirty="0" smtClean="0"/>
              <a:t>Removing all AN_NAME groups, for which no valid SUBSCRIPTION exists</a:t>
            </a:r>
          </a:p>
          <a:p>
            <a:pPr lvl="1"/>
            <a:r>
              <a:rPr lang="en-US" dirty="0" smtClean="0"/>
              <a:t>By filtering the entries according to the associated SP_NAMEs</a:t>
            </a:r>
          </a:p>
          <a:p>
            <a:r>
              <a:rPr lang="en-US" dirty="0" smtClean="0"/>
              <a:t>Executing a filtering algorithm across the remaining AN_NAMEs to determine the AN_NAME offering the desired service by the most preferred SUBSCRIPTION</a:t>
            </a:r>
          </a:p>
          <a:p>
            <a:pPr lvl="1"/>
            <a:r>
              <a:rPr lang="en-US" dirty="0" smtClean="0"/>
              <a:t>Taking the cost function associated with each of the SP_NAMEs into account</a:t>
            </a:r>
          </a:p>
          <a:p>
            <a:r>
              <a:rPr lang="en-US" dirty="0" smtClean="0"/>
              <a:t>Selection of the ANI of the determined AN_NAME Access Network providing the best link quality.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Initiation of the Access Network attachment procedure according to the particular IEEE 802 access technology.</a:t>
            </a: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NDS procedures listed on the previous two slides describe the most comprehensive approach.</a:t>
            </a:r>
          </a:p>
          <a:p>
            <a:r>
              <a:rPr lang="en-US" dirty="0" smtClean="0"/>
              <a:t>A-</a:t>
            </a:r>
            <a:r>
              <a:rPr lang="en-US" dirty="0" err="1" smtClean="0"/>
              <a:t>priori</a:t>
            </a:r>
            <a:r>
              <a:rPr lang="en-US" dirty="0" smtClean="0"/>
              <a:t> knowledge or decisions may lead to much shorter procedures, e.g.</a:t>
            </a:r>
          </a:p>
          <a:p>
            <a:pPr lvl="1"/>
            <a:r>
              <a:rPr lang="en-US" dirty="0" smtClean="0"/>
              <a:t>looking for just another ANI of the same AN_NAME access network</a:t>
            </a:r>
          </a:p>
          <a:p>
            <a:pPr lvl="1"/>
            <a:r>
              <a:rPr lang="en-US" dirty="0" smtClean="0"/>
              <a:t>attaching to a preconfigured ‘prioritized’ AN_NAME access network</a:t>
            </a:r>
          </a:p>
          <a:p>
            <a:r>
              <a:rPr lang="en-US" dirty="0" smtClean="0"/>
              <a:t>A ‘Stage 2’ description should provide not only the most comprehensive procedure but also descriptions of ‘simplifications’</a:t>
            </a:r>
          </a:p>
          <a:p>
            <a:pPr lvl="1"/>
            <a:r>
              <a:rPr lang="en-US" dirty="0" smtClean="0"/>
              <a:t>Not all IEEE 802 technologies may support all scenarios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this presentation comprehensive also for more complex roaming scenarios?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Detection and Selection Overview and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(NSN)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Detection and Selection denotes the process which allows a Station to learn about all accessible Access Networks and provides the means to the Station to attach to the most preferable Access Network Interface.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OmniRAN Access Scenario</a:t>
            </a:r>
            <a:endParaRPr lang="en-US" dirty="0"/>
          </a:p>
        </p:txBody>
      </p:sp>
      <p:grpSp>
        <p:nvGrpSpPr>
          <p:cNvPr id="3" name="Group 122"/>
          <p:cNvGrpSpPr/>
          <p:nvPr/>
        </p:nvGrpSpPr>
        <p:grpSpPr>
          <a:xfrm>
            <a:off x="5315145" y="1730955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1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12" name="Group 582"/>
          <p:cNvGrpSpPr/>
          <p:nvPr/>
        </p:nvGrpSpPr>
        <p:grpSpPr>
          <a:xfrm>
            <a:off x="6686745" y="1730955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3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14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1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1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1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1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20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21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p:oleObj spid="_x0000_s1026" name="Clip" r:id="rId4" imgW="5757415" imgH="3221332" progId="">
                <p:embed/>
              </p:oleObj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</p:cNvCxnSpPr>
          <p:nvPr/>
        </p:nvCxnSpPr>
        <p:spPr bwMode="auto">
          <a:xfrm>
            <a:off x="2800545" y="2282136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" name="Group 95"/>
          <p:cNvGrpSpPr/>
          <p:nvPr/>
        </p:nvGrpSpPr>
        <p:grpSpPr>
          <a:xfrm>
            <a:off x="2952945" y="2207205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endCxn id="6" idx="1"/>
          </p:cNvCxnSpPr>
          <p:nvPr/>
        </p:nvCxnSpPr>
        <p:spPr bwMode="auto">
          <a:xfrm>
            <a:off x="4553145" y="2226255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3" name="Group 40"/>
          <p:cNvGrpSpPr/>
          <p:nvPr/>
        </p:nvGrpSpPr>
        <p:grpSpPr>
          <a:xfrm>
            <a:off x="4705545" y="2154076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6305745" y="2226255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4" name="Group 294"/>
          <p:cNvGrpSpPr/>
          <p:nvPr/>
        </p:nvGrpSpPr>
        <p:grpSpPr>
          <a:xfrm>
            <a:off x="1809945" y="1730955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25" name="Group 4"/>
          <p:cNvGrpSpPr/>
          <p:nvPr/>
        </p:nvGrpSpPr>
        <p:grpSpPr>
          <a:xfrm>
            <a:off x="2800545" y="1673805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8" name="Group 212"/>
          <p:cNvGrpSpPr/>
          <p:nvPr/>
        </p:nvGrpSpPr>
        <p:grpSpPr>
          <a:xfrm>
            <a:off x="5315145" y="5001090"/>
            <a:ext cx="990600" cy="990600"/>
            <a:chOff x="7315200" y="2819400"/>
            <a:chExt cx="990600" cy="990600"/>
          </a:xfrm>
        </p:grpSpPr>
        <p:sp>
          <p:nvSpPr>
            <p:cNvPr id="214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5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6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216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218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219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2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3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28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29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0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25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6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7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32" name="Group 579"/>
          <p:cNvGrpSpPr/>
          <p:nvPr/>
        </p:nvGrpSpPr>
        <p:grpSpPr>
          <a:xfrm>
            <a:off x="6686745" y="5001090"/>
            <a:ext cx="990600" cy="990600"/>
            <a:chOff x="5257800" y="4419600"/>
            <a:chExt cx="990600" cy="990600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3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34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274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75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76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3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8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8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8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78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79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80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3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63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64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65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3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0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67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68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69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38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52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53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54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3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56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57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58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4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41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42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43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4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48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49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0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1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45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46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47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</p:grpSp>
        <p:graphicFrame>
          <p:nvGraphicFramePr>
            <p:cNvPr id="235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27" name="Clip" r:id="rId6" imgW="5757415" imgH="3221332" progId="">
                <p:embed/>
              </p:oleObj>
            </a:graphicData>
          </a:graphic>
        </p:graphicFrame>
        <p:sp>
          <p:nvSpPr>
            <p:cNvPr id="236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285" name="Straight Connector 284"/>
          <p:cNvCxnSpPr>
            <a:endCxn id="214" idx="1"/>
          </p:cNvCxnSpPr>
          <p:nvPr/>
        </p:nvCxnSpPr>
        <p:spPr bwMode="auto">
          <a:xfrm>
            <a:off x="4553145" y="549639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6" name="Oval 285"/>
          <p:cNvSpPr/>
          <p:nvPr/>
        </p:nvSpPr>
        <p:spPr bwMode="auto">
          <a:xfrm>
            <a:off x="4857945" y="5430984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4705545" y="512618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R3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8" name="Straight Connector 287"/>
          <p:cNvCxnSpPr>
            <a:stCxn id="214" idx="3"/>
            <a:endCxn id="233" idx="1"/>
          </p:cNvCxnSpPr>
          <p:nvPr/>
        </p:nvCxnSpPr>
        <p:spPr bwMode="auto">
          <a:xfrm>
            <a:off x="6305745" y="549639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9" name="Straight Connector 288"/>
          <p:cNvCxnSpPr>
            <a:stCxn id="6" idx="2"/>
            <a:endCxn id="214" idx="0"/>
          </p:cNvCxnSpPr>
          <p:nvPr/>
        </p:nvCxnSpPr>
        <p:spPr bwMode="auto">
          <a:xfrm>
            <a:off x="5810445" y="2721555"/>
            <a:ext cx="0" cy="22795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2" name="Oval 291"/>
          <p:cNvSpPr/>
          <p:nvPr/>
        </p:nvSpPr>
        <p:spPr bwMode="auto">
          <a:xfrm>
            <a:off x="5743556" y="40614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5315145" y="395623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R5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6" name="Straight Connector 305"/>
          <p:cNvCxnSpPr/>
          <p:nvPr/>
        </p:nvCxnSpPr>
        <p:spPr bwMode="auto">
          <a:xfrm flipV="1">
            <a:off x="4570800" y="2617374"/>
            <a:ext cx="753870" cy="121432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7" name="Oval 336"/>
          <p:cNvSpPr/>
          <p:nvPr/>
        </p:nvSpPr>
        <p:spPr bwMode="auto">
          <a:xfrm>
            <a:off x="4993450" y="2987043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4591490" y="288634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R3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0" name="Group 209"/>
          <p:cNvGrpSpPr/>
          <p:nvPr/>
        </p:nvGrpSpPr>
        <p:grpSpPr>
          <a:xfrm>
            <a:off x="3557028" y="1723039"/>
            <a:ext cx="1000125" cy="990600"/>
            <a:chOff x="7497325" y="3519010"/>
            <a:chExt cx="1000125" cy="990600"/>
          </a:xfrm>
        </p:grpSpPr>
        <p:sp>
          <p:nvSpPr>
            <p:cNvPr id="211" name="AutoShape 154"/>
            <p:cNvSpPr>
              <a:spLocks noChangeArrowheads="1"/>
            </p:cNvSpPr>
            <p:nvPr/>
          </p:nvSpPr>
          <p:spPr bwMode="auto">
            <a:xfrm>
              <a:off x="7497325" y="351901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tangle 187"/>
            <p:cNvSpPr>
              <a:spLocks noChangeArrowheads="1"/>
            </p:cNvSpPr>
            <p:nvPr/>
          </p:nvSpPr>
          <p:spPr bwMode="auto">
            <a:xfrm>
              <a:off x="7556062" y="359521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3" name="Picture 212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22350" y="3789040"/>
              <a:ext cx="180020" cy="158267"/>
            </a:xfrm>
            <a:prstGeom prst="rect">
              <a:avLst/>
            </a:prstGeom>
          </p:spPr>
        </p:pic>
        <p:pic>
          <p:nvPicPr>
            <p:cNvPr id="217" name="Picture 216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06028" y="3923565"/>
              <a:ext cx="270030" cy="237401"/>
            </a:xfrm>
            <a:prstGeom prst="rect">
              <a:avLst/>
            </a:prstGeom>
          </p:spPr>
        </p:pic>
        <p:pic>
          <p:nvPicPr>
            <p:cNvPr id="220" name="Picture 219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59985" y="3968570"/>
              <a:ext cx="512022" cy="450153"/>
            </a:xfrm>
            <a:prstGeom prst="rect">
              <a:avLst/>
            </a:prstGeom>
          </p:spPr>
        </p:pic>
        <p:sp>
          <p:nvSpPr>
            <p:cNvPr id="224" name="TextBox 223"/>
            <p:cNvSpPr txBox="1"/>
            <p:nvPr/>
          </p:nvSpPr>
          <p:spPr>
            <a:xfrm>
              <a:off x="7985254" y="4187116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ANI</a:t>
              </a:r>
              <a:endParaRPr lang="en-US" dirty="0">
                <a:latin typeface="+mn-lt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7820999" y="3812782"/>
              <a:ext cx="33374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n-lt"/>
                </a:rPr>
                <a:t>ANI</a:t>
              </a:r>
              <a:endParaRPr lang="en-US" sz="700" dirty="0">
                <a:latin typeface="+mn-lt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8288251" y="4041938"/>
              <a:ext cx="19236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>
                  <a:latin typeface="+mn-lt"/>
                </a:rPr>
                <a:t>ANI</a:t>
              </a:r>
              <a:endParaRPr lang="en-US" sz="900" dirty="0">
                <a:latin typeface="+mn-lt"/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3560661" y="3381400"/>
            <a:ext cx="1000125" cy="990600"/>
            <a:chOff x="7497325" y="3519010"/>
            <a:chExt cx="1000125" cy="990600"/>
          </a:xfrm>
        </p:grpSpPr>
        <p:sp>
          <p:nvSpPr>
            <p:cNvPr id="238" name="AutoShape 154"/>
            <p:cNvSpPr>
              <a:spLocks noChangeArrowheads="1"/>
            </p:cNvSpPr>
            <p:nvPr/>
          </p:nvSpPr>
          <p:spPr bwMode="auto">
            <a:xfrm>
              <a:off x="7497325" y="351901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Rectangle 187"/>
            <p:cNvSpPr>
              <a:spLocks noChangeArrowheads="1"/>
            </p:cNvSpPr>
            <p:nvPr/>
          </p:nvSpPr>
          <p:spPr bwMode="auto">
            <a:xfrm>
              <a:off x="7556062" y="359521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0" name="Picture 239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22350" y="3789040"/>
              <a:ext cx="180020" cy="158267"/>
            </a:xfrm>
            <a:prstGeom prst="rect">
              <a:avLst/>
            </a:prstGeom>
          </p:spPr>
        </p:pic>
        <p:pic>
          <p:nvPicPr>
            <p:cNvPr id="244" name="Picture 243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06028" y="3923565"/>
              <a:ext cx="270030" cy="237401"/>
            </a:xfrm>
            <a:prstGeom prst="rect">
              <a:avLst/>
            </a:prstGeom>
          </p:spPr>
        </p:pic>
        <p:pic>
          <p:nvPicPr>
            <p:cNvPr id="255" name="Picture 254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59985" y="3968570"/>
              <a:ext cx="512022" cy="450153"/>
            </a:xfrm>
            <a:prstGeom prst="rect">
              <a:avLst/>
            </a:prstGeom>
          </p:spPr>
        </p:pic>
        <p:sp>
          <p:nvSpPr>
            <p:cNvPr id="266" name="TextBox 265"/>
            <p:cNvSpPr txBox="1"/>
            <p:nvPr/>
          </p:nvSpPr>
          <p:spPr>
            <a:xfrm>
              <a:off x="7985254" y="4187116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ANI</a:t>
              </a:r>
              <a:endParaRPr lang="en-US" dirty="0">
                <a:latin typeface="+mn-lt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7820999" y="3812782"/>
              <a:ext cx="33374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n-lt"/>
                </a:rPr>
                <a:t>ANI</a:t>
              </a:r>
              <a:endParaRPr lang="en-US" sz="700" dirty="0">
                <a:latin typeface="+mn-lt"/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8288251" y="4041938"/>
              <a:ext cx="19236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>
                  <a:latin typeface="+mn-lt"/>
                </a:rPr>
                <a:t>ANI</a:t>
              </a:r>
              <a:endParaRPr lang="en-US" sz="900" dirty="0">
                <a:latin typeface="+mn-lt"/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3560661" y="5001090"/>
            <a:ext cx="1000125" cy="990600"/>
            <a:chOff x="7497325" y="3519010"/>
            <a:chExt cx="1000125" cy="990600"/>
          </a:xfrm>
        </p:grpSpPr>
        <p:sp>
          <p:nvSpPr>
            <p:cNvPr id="295" name="AutoShape 154"/>
            <p:cNvSpPr>
              <a:spLocks noChangeArrowheads="1"/>
            </p:cNvSpPr>
            <p:nvPr/>
          </p:nvSpPr>
          <p:spPr bwMode="auto">
            <a:xfrm>
              <a:off x="7497325" y="351901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" name="Rectangle 187"/>
            <p:cNvSpPr>
              <a:spLocks noChangeArrowheads="1"/>
            </p:cNvSpPr>
            <p:nvPr/>
          </p:nvSpPr>
          <p:spPr bwMode="auto">
            <a:xfrm>
              <a:off x="7556062" y="359521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7" name="Picture 296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22350" y="3789040"/>
              <a:ext cx="180020" cy="158267"/>
            </a:xfrm>
            <a:prstGeom prst="rect">
              <a:avLst/>
            </a:prstGeom>
          </p:spPr>
        </p:pic>
        <p:pic>
          <p:nvPicPr>
            <p:cNvPr id="298" name="Picture 297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06028" y="3923565"/>
              <a:ext cx="270030" cy="237401"/>
            </a:xfrm>
            <a:prstGeom prst="rect">
              <a:avLst/>
            </a:prstGeom>
          </p:spPr>
        </p:pic>
        <p:pic>
          <p:nvPicPr>
            <p:cNvPr id="299" name="Picture 298" descr="Wireless Gateway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59985" y="3968570"/>
              <a:ext cx="512022" cy="450153"/>
            </a:xfrm>
            <a:prstGeom prst="rect">
              <a:avLst/>
            </a:prstGeom>
          </p:spPr>
        </p:pic>
        <p:sp>
          <p:nvSpPr>
            <p:cNvPr id="300" name="TextBox 299"/>
            <p:cNvSpPr txBox="1"/>
            <p:nvPr/>
          </p:nvSpPr>
          <p:spPr>
            <a:xfrm>
              <a:off x="7985254" y="4187116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ANI</a:t>
              </a:r>
              <a:endParaRPr lang="en-US" dirty="0">
                <a:latin typeface="+mn-lt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7820999" y="3812782"/>
              <a:ext cx="33374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n-lt"/>
                </a:rPr>
                <a:t>ANI</a:t>
              </a:r>
              <a:endParaRPr lang="en-US" sz="700" dirty="0">
                <a:latin typeface="+mn-lt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8288251" y="4041938"/>
              <a:ext cx="19236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>
                  <a:latin typeface="+mn-lt"/>
                </a:rPr>
                <a:t>ANI</a:t>
              </a:r>
              <a:endParaRPr lang="en-US" sz="900" dirty="0">
                <a:latin typeface="+mn-lt"/>
              </a:endParaRPr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431540" y="5454225"/>
            <a:ext cx="2608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25475"/>
            <a:r>
              <a:rPr lang="en-US" dirty="0" smtClean="0">
                <a:latin typeface="+mn-lt"/>
              </a:rPr>
              <a:t>STA	Station</a:t>
            </a:r>
          </a:p>
          <a:p>
            <a:pPr defTabSz="625475"/>
            <a:r>
              <a:rPr lang="en-US" dirty="0" smtClean="0">
                <a:latin typeface="+mn-lt"/>
              </a:rPr>
              <a:t>AN	Access Network</a:t>
            </a:r>
          </a:p>
          <a:p>
            <a:pPr defTabSz="625475"/>
            <a:r>
              <a:rPr lang="en-US" dirty="0" smtClean="0">
                <a:latin typeface="+mn-lt"/>
              </a:rPr>
              <a:t>ANI	Access Network Interface</a:t>
            </a:r>
          </a:p>
          <a:p>
            <a:pPr defTabSz="625475"/>
            <a:r>
              <a:rPr lang="en-US" dirty="0" smtClean="0">
                <a:latin typeface="+mn-lt"/>
              </a:rPr>
              <a:t>CORE	</a:t>
            </a:r>
            <a:r>
              <a:rPr lang="en-US" dirty="0" err="1" smtClean="0">
                <a:latin typeface="+mn-lt"/>
              </a:rPr>
              <a:t>COntrol</a:t>
            </a:r>
            <a:r>
              <a:rPr lang="en-US" dirty="0" smtClean="0">
                <a:latin typeface="+mn-lt"/>
              </a:rPr>
              <a:t> and Router </a:t>
            </a:r>
            <a:r>
              <a:rPr lang="en-US" dirty="0" err="1" smtClean="0">
                <a:latin typeface="+mn-lt"/>
              </a:rPr>
              <a:t>Entitiy</a:t>
            </a:r>
            <a:endParaRPr lang="en-US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836585" y="2753894"/>
            <a:ext cx="7515835" cy="945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Current 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26596" y="3301328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56865" y="3301328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22150" y="3301328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of OmniRAN Reference Points to IEEE 802 Reference Model</a:t>
            </a:r>
            <a:endParaRPr lang="en-US" dirty="0"/>
          </a:p>
        </p:txBody>
      </p:sp>
      <p:sp>
        <p:nvSpPr>
          <p:cNvPr id="140" name="Content Placeholder 139"/>
          <p:cNvSpPr>
            <a:spLocks noGrp="1"/>
          </p:cNvSpPr>
          <p:nvPr>
            <p:ph idx="1"/>
          </p:nvPr>
        </p:nvSpPr>
        <p:spPr>
          <a:xfrm>
            <a:off x="457200" y="3789000"/>
            <a:ext cx="8229600" cy="2745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Reference Points can be mapped </a:t>
            </a:r>
            <a:r>
              <a:rPr lang="en-US" dirty="0"/>
              <a:t>o</a:t>
            </a:r>
            <a:r>
              <a:rPr lang="en-US" dirty="0" smtClean="0"/>
              <a:t>nto the IEEE 802 Reference Model</a:t>
            </a:r>
          </a:p>
          <a:p>
            <a:pPr lvl="1"/>
            <a:r>
              <a:rPr lang="en-US" dirty="0" smtClean="0"/>
              <a:t>R1 represents the PHY and MAC layer functions between terminal and base station</a:t>
            </a:r>
          </a:p>
          <a:p>
            <a:pPr lvl="2"/>
            <a:r>
              <a:rPr lang="en-US" dirty="0" smtClean="0"/>
              <a:t>Completely covered by IEEE 802 specifications</a:t>
            </a:r>
          </a:p>
          <a:p>
            <a:pPr lvl="1"/>
            <a:r>
              <a:rPr lang="en-US" dirty="0" smtClean="0"/>
              <a:t>R2 represents the L2 control protocol functions between terminal and central entities for control and AAA.</a:t>
            </a:r>
          </a:p>
          <a:p>
            <a:pPr lvl="1"/>
            <a:r>
              <a:rPr lang="en-US" dirty="0" smtClean="0"/>
              <a:t>R3 represents the L1 &amp; L2 control interface from a central control entity into the network elements</a:t>
            </a:r>
          </a:p>
          <a:p>
            <a:r>
              <a:rPr lang="en-US" dirty="0" smtClean="0"/>
              <a:t>‘R2’ and ‘R3’ cover IEEE 802 specific</a:t>
            </a:r>
            <a:r>
              <a:rPr lang="en-US" dirty="0"/>
              <a:t> </a:t>
            </a:r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However </a:t>
            </a:r>
            <a:r>
              <a:rPr lang="en-US" dirty="0"/>
              <a:t>IP based protocols are used to carry control information between network elements and </a:t>
            </a:r>
            <a:r>
              <a:rPr lang="en-US" dirty="0" smtClean="0"/>
              <a:t>access network control</a:t>
            </a:r>
            <a:endParaRPr lang="en-US" dirty="0"/>
          </a:p>
          <a:p>
            <a:pPr lvl="1"/>
            <a:r>
              <a:rPr lang="en-US" dirty="0"/>
              <a:t>Effectively each of IEEE 802 network elements contains an IP communication stack on top of the IEEE 802 data path for the exchange of the control information.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8159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8159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1591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5232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5232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3214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7704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704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97704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31186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1186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676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676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45676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8" name="Picture 67" descr="MC90043983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605" y="1906173"/>
            <a:ext cx="533400" cy="533400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 bwMode="auto">
          <a:xfrm>
            <a:off x="2816805" y="2266214"/>
            <a:ext cx="855095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472100" y="2266214"/>
            <a:ext cx="720080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452320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7345" y="2450883"/>
            <a:ext cx="405045" cy="2581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6" name="Group 122"/>
          <p:cNvGrpSpPr>
            <a:grpSpLocks/>
          </p:cNvGrpSpPr>
          <p:nvPr/>
        </p:nvGrpSpPr>
        <p:grpSpPr bwMode="auto">
          <a:xfrm>
            <a:off x="7767355" y="2135848"/>
            <a:ext cx="190728" cy="325360"/>
            <a:chOff x="4120" y="2308"/>
            <a:chExt cx="305" cy="415"/>
          </a:xfrm>
        </p:grpSpPr>
        <p:sp>
          <p:nvSpPr>
            <p:cNvPr id="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8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1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5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7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7677345" y="1775808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574213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92215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3266855" y="2663884"/>
            <a:ext cx="0" cy="46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335686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5663402" y="2481712"/>
            <a:ext cx="3485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R3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772000" y="2481712"/>
            <a:ext cx="736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R2      R3 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Freeform 135"/>
          <p:cNvSpPr/>
          <p:nvPr/>
        </p:nvSpPr>
        <p:spPr bwMode="auto">
          <a:xfrm>
            <a:off x="1628776" y="2663885"/>
            <a:ext cx="1278040" cy="144541"/>
          </a:xfrm>
          <a:custGeom>
            <a:avLst/>
            <a:gdLst>
              <a:gd name="connsiteX0" fmla="*/ 0 w 1395413"/>
              <a:gd name="connsiteY0" fmla="*/ 133350 h 138112"/>
              <a:gd name="connsiteX1" fmla="*/ 1395413 w 1395413"/>
              <a:gd name="connsiteY1" fmla="*/ 138112 h 138112"/>
              <a:gd name="connsiteX2" fmla="*/ 1395413 w 1395413"/>
              <a:gd name="connsiteY2" fmla="*/ 0 h 13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413" h="138112">
                <a:moveTo>
                  <a:pt x="0" y="133350"/>
                </a:moveTo>
                <a:lnTo>
                  <a:pt x="1395413" y="138112"/>
                </a:lnTo>
                <a:lnTo>
                  <a:pt x="1395413" y="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Left-Right Arrow 54"/>
          <p:cNvSpPr/>
          <p:nvPr/>
        </p:nvSpPr>
        <p:spPr bwMode="auto">
          <a:xfrm>
            <a:off x="1736685" y="2898436"/>
            <a:ext cx="720080" cy="270030"/>
          </a:xfrm>
          <a:prstGeom prst="leftRightArrow">
            <a:avLst>
              <a:gd name="adj1" fmla="val 64830"/>
              <a:gd name="adj2" fmla="val 361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R1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58" name="Straight Arrow Connector 57"/>
          <p:cNvCxnSpPr>
            <a:endCxn id="29" idx="0"/>
          </p:cNvCxnSpPr>
          <p:nvPr/>
        </p:nvCxnSpPr>
        <p:spPr bwMode="auto">
          <a:xfrm flipH="1">
            <a:off x="5824770" y="2663885"/>
            <a:ext cx="7370" cy="180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317684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446875" y="2663885"/>
            <a:ext cx="0" cy="180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Freeform 6"/>
          <p:cNvSpPr/>
          <p:nvPr/>
        </p:nvSpPr>
        <p:spPr>
          <a:xfrm>
            <a:off x="3670417" y="1952472"/>
            <a:ext cx="3798592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6192000" y="1944000"/>
            <a:ext cx="1260000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entities related to 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 (Station)</a:t>
            </a:r>
            <a:br>
              <a:rPr lang="en-US" dirty="0" smtClean="0"/>
            </a:br>
            <a:r>
              <a:rPr lang="en-US" dirty="0" smtClean="0"/>
              <a:t>Terminal of a communication service</a:t>
            </a:r>
          </a:p>
          <a:p>
            <a:pPr lvl="1"/>
            <a:r>
              <a:rPr lang="en-US" dirty="0" smtClean="0"/>
              <a:t>STA is identified by a hardware identifier</a:t>
            </a:r>
          </a:p>
          <a:p>
            <a:pPr lvl="2"/>
            <a:r>
              <a:rPr lang="en-US" dirty="0" smtClean="0"/>
              <a:t>Usually a MAC address in IEEE 802</a:t>
            </a:r>
          </a:p>
          <a:p>
            <a:pPr lvl="1"/>
            <a:r>
              <a:rPr lang="en-US" dirty="0" smtClean="0"/>
              <a:t>May have single or multiple SUBSCRIPTIONs</a:t>
            </a:r>
          </a:p>
          <a:p>
            <a:pPr lvl="2"/>
            <a:r>
              <a:rPr lang="en-US" dirty="0" smtClean="0"/>
              <a:t>SUBSCRIPTION is a trust relationship with a CORE</a:t>
            </a:r>
          </a:p>
          <a:p>
            <a:pPr lvl="3"/>
            <a:r>
              <a:rPr lang="en-US" dirty="0" smtClean="0"/>
              <a:t>May be identified by username/shared secret, certificate or smartcard</a:t>
            </a:r>
          </a:p>
          <a:p>
            <a:pPr lvl="3"/>
            <a:r>
              <a:rPr lang="en-US" dirty="0" smtClean="0"/>
              <a:t>Comprises set of permissions (authorization) to make use of one or more Access Networks</a:t>
            </a:r>
          </a:p>
          <a:p>
            <a:pPr lvl="4"/>
            <a:r>
              <a:rPr lang="en-US" dirty="0" smtClean="0"/>
              <a:t>Access Networks may be attached to other COREs</a:t>
            </a:r>
          </a:p>
          <a:p>
            <a:pPr lvl="5"/>
            <a:r>
              <a:rPr lang="en-US" dirty="0" smtClean="0"/>
              <a:t>Usually denoted as ‘roaming’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entities related to NDS,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 (Access Network)</a:t>
            </a:r>
            <a:br>
              <a:rPr lang="en-US" dirty="0" smtClean="0"/>
            </a:br>
            <a:r>
              <a:rPr lang="en-US" dirty="0" smtClean="0"/>
              <a:t>Infrastructure providing IEEE 802 connectivity from STA to CORE</a:t>
            </a:r>
          </a:p>
          <a:p>
            <a:pPr lvl="1"/>
            <a:r>
              <a:rPr lang="en-US" dirty="0" smtClean="0"/>
              <a:t>Access Networks expose an AN_NAME, potentially amended by information about ownership, about relation to one or more COREs and about the kind of communication service provided.</a:t>
            </a:r>
          </a:p>
          <a:p>
            <a:pPr lvl="2"/>
            <a:r>
              <a:rPr lang="en-US" dirty="0" smtClean="0"/>
              <a:t>Multiple Access Networks may expose the same AN_NAME</a:t>
            </a:r>
          </a:p>
          <a:p>
            <a:pPr lvl="2"/>
            <a:r>
              <a:rPr lang="en-US" dirty="0" smtClean="0"/>
              <a:t>To support more complex deployment scenarios, the Access Network may provide a special protocol to query AN-related information (ANQP)</a:t>
            </a:r>
          </a:p>
          <a:p>
            <a:pPr lvl="1"/>
            <a:r>
              <a:rPr lang="en-US" dirty="0" smtClean="0"/>
              <a:t>Access Network comprises single or multiple Access Network Interfaces (ANIs)</a:t>
            </a:r>
          </a:p>
          <a:p>
            <a:pPr lvl="2"/>
            <a:r>
              <a:rPr lang="en-US" dirty="0" smtClean="0"/>
              <a:t>An ANI represents a single instance of Access Point (AP) or Base Station (BS)</a:t>
            </a:r>
          </a:p>
          <a:p>
            <a:pPr lvl="1"/>
            <a:r>
              <a:rPr lang="en-US" dirty="0" smtClean="0"/>
              <a:t>ANIs have unique identifiers</a:t>
            </a:r>
          </a:p>
          <a:p>
            <a:pPr lvl="2"/>
            <a:r>
              <a:rPr lang="en-US" dirty="0" smtClean="0"/>
              <a:t>In IEEE 802 usually a MAC address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entities related to NDS,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CORE (</a:t>
            </a:r>
            <a:r>
              <a:rPr lang="en-US" dirty="0" err="1" smtClean="0"/>
              <a:t>COntrol</a:t>
            </a:r>
            <a:r>
              <a:rPr lang="en-US" dirty="0" smtClean="0"/>
              <a:t> and Routing Entity)</a:t>
            </a:r>
            <a:br>
              <a:rPr lang="en-US" dirty="0" smtClean="0"/>
            </a:br>
            <a:r>
              <a:rPr lang="en-US" dirty="0" smtClean="0"/>
              <a:t>Control entity for operation of Access Network comprising the access router(s) for forwarding user traffic</a:t>
            </a:r>
          </a:p>
          <a:p>
            <a:pPr lvl="1"/>
            <a:r>
              <a:rPr lang="en-US" dirty="0" smtClean="0"/>
              <a:t>A CORE is identified by a SP_NAME</a:t>
            </a:r>
          </a:p>
          <a:p>
            <a:pPr lvl="2"/>
            <a:r>
              <a:rPr lang="en-US" dirty="0" smtClean="0"/>
              <a:t>Often derived from or comprising a FQDN</a:t>
            </a:r>
          </a:p>
          <a:p>
            <a:pPr lvl="1"/>
            <a:r>
              <a:rPr lang="en-US" dirty="0" smtClean="0"/>
              <a:t>CORE is the instance establishing and maintaining SUBSCRIPTIONs</a:t>
            </a:r>
          </a:p>
          <a:p>
            <a:pPr lvl="1"/>
            <a:r>
              <a:rPr lang="en-US" dirty="0" smtClean="0"/>
              <a:t>A SP_NAME is an unique identifier</a:t>
            </a:r>
          </a:p>
          <a:p>
            <a:pPr lvl="1"/>
            <a:r>
              <a:rPr lang="en-US" dirty="0" smtClean="0"/>
              <a:t>A CORE may be implemented in a distributed manner to enable effective control of multiple Access Networks</a:t>
            </a:r>
          </a:p>
          <a:p>
            <a:pPr lvl="2"/>
            <a:r>
              <a:rPr lang="en-US" dirty="0" smtClean="0"/>
              <a:t>Supporting a single SUBSCRIPTION across all its attached Access Networks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Detection Procedures</a:t>
            </a:r>
            <a:br>
              <a:rPr lang="en-US" dirty="0" smtClean="0"/>
            </a:br>
            <a:r>
              <a:rPr lang="en-US" sz="2400" dirty="0" smtClean="0"/>
              <a:t>A Station looking for attachment to a service performs: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Scanning the environment for all reachable Access Network Interfaces (ANIs)</a:t>
            </a:r>
          </a:p>
          <a:p>
            <a:pPr lvl="1"/>
            <a:r>
              <a:rPr lang="en-US" dirty="0" smtClean="0"/>
              <a:t>‘point of attachments’</a:t>
            </a:r>
          </a:p>
          <a:p>
            <a:r>
              <a:rPr lang="en-US" dirty="0" smtClean="0"/>
              <a:t>Grouping the ANIs according to their AN_NAME sorted by link quality</a:t>
            </a:r>
          </a:p>
          <a:p>
            <a:r>
              <a:rPr lang="en-US" dirty="0" smtClean="0"/>
              <a:t>Amending each of the AN_NAME groups by the connected COREs represented by SP_NAMEs</a:t>
            </a:r>
          </a:p>
          <a:p>
            <a:pPr lvl="1"/>
            <a:r>
              <a:rPr lang="en-US" dirty="0" smtClean="0"/>
              <a:t>An AN_NAME may be associated with multiple SP_NAMEs</a:t>
            </a:r>
          </a:p>
          <a:p>
            <a:pPr lvl="1"/>
            <a:r>
              <a:rPr lang="en-US" dirty="0" smtClean="0"/>
              <a:t>Each of the SP_NAMEs may be associated with a cost function</a:t>
            </a:r>
          </a:p>
          <a:p>
            <a:r>
              <a:rPr lang="en-US" dirty="0" smtClean="0"/>
              <a:t>Potentially collecting additional information:</a:t>
            </a:r>
          </a:p>
          <a:p>
            <a:pPr lvl="1"/>
            <a:r>
              <a:rPr lang="en-US" dirty="0" smtClean="0"/>
              <a:t>e.g. roaming relationship, ownership, offered service profiles, network capacity</a:t>
            </a:r>
          </a:p>
          <a:p>
            <a:pPr lvl="1"/>
            <a:r>
              <a:rPr lang="en-US" dirty="0" smtClean="0"/>
              <a:t>Potentially deploying ANQP to retrieve more detailed information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0</TotalTime>
  <Words>685</Words>
  <Application>Microsoft Office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omniran_template</vt:lpstr>
      <vt:lpstr>Clip</vt:lpstr>
      <vt:lpstr>Slide 1</vt:lpstr>
      <vt:lpstr>Network Detection and Selection Overview and Introduction</vt:lpstr>
      <vt:lpstr>Topic</vt:lpstr>
      <vt:lpstr>OmniRAN Access Scenario</vt:lpstr>
      <vt:lpstr>Mapping of OmniRAN Reference Points to IEEE 802 Reference Model</vt:lpstr>
      <vt:lpstr>Functional entities related to NDS</vt:lpstr>
      <vt:lpstr>Functional entities related to NDS, cont.</vt:lpstr>
      <vt:lpstr>Functional entities related to NDS, cont.</vt:lpstr>
      <vt:lpstr>Network Detection Procedures A Station looking for attachment to a service performs:</vt:lpstr>
      <vt:lpstr>Network Selection Procedures A Station looking for attachment to a service performs:</vt:lpstr>
      <vt:lpstr>How to proceed?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</cp:revision>
  <cp:lastPrinted>1998-02-10T13:28:06Z</cp:lastPrinted>
  <dcterms:created xsi:type="dcterms:W3CDTF">2014-02-26T07:36:58Z</dcterms:created>
  <dcterms:modified xsi:type="dcterms:W3CDTF">2014-02-26T14:27:30Z</dcterms:modified>
</cp:coreProperties>
</file>