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2" r:id="rId2"/>
    <p:sldId id="271" r:id="rId3"/>
    <p:sldId id="277" r:id="rId4"/>
    <p:sldId id="276" r:id="rId5"/>
    <p:sldId id="275" r:id="rId6"/>
    <p:sldId id="267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1" autoAdjust="0"/>
    <p:restoredTop sz="99233" autoAdjust="0"/>
  </p:normalViewPr>
  <p:slideViewPr>
    <p:cSldViewPr>
      <p:cViewPr varScale="1">
        <p:scale>
          <a:sx n="120" d="100"/>
          <a:sy n="120" d="100"/>
        </p:scale>
        <p:origin x="-45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94307" y="76200"/>
            <a:ext cx="21210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err="1" smtClean="0"/>
              <a:t>omniran-14</a:t>
            </a:r>
            <a:r>
              <a:rPr lang="en-US" sz="1400" b="1" dirty="0" smtClean="0"/>
              <a:t>-0021-00-ecsg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dcn/13/omniran-13-0096-00-ecsg-approved-par-clean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ocuments" TargetMode="External"/><Relationship Id="rId4" Type="http://schemas.openxmlformats.org/officeDocument/2006/relationships/hyperlink" Target="mailto:ecsg-802-omniran@listserv.ieee.org" TargetMode="External"/><Relationship Id="rId5" Type="http://schemas.openxmlformats.org/officeDocument/2006/relationships/hyperlink" Target="http://grouper.ieee.org/groups/802/OmniRANsg/email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eee802.org/OmniRANs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OmniRAN EC SG </a:t>
            </a:r>
            <a:br>
              <a:rPr lang="en-US" dirty="0"/>
            </a:br>
            <a:r>
              <a:rPr lang="en-US" dirty="0"/>
              <a:t>March 2014 Opening Report to 802.1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EC SG Chair:</a:t>
            </a:r>
          </a:p>
          <a:p>
            <a:r>
              <a:rPr lang="en-US" dirty="0"/>
              <a:t>Max Riegel (NSN)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OmniRAN EC SG </a:t>
            </a:r>
            <a:br>
              <a:rPr lang="en-US"/>
            </a:br>
            <a:r>
              <a:rPr lang="en-US"/>
              <a:t>Status and Outlook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4126"/>
          </a:xfrm>
        </p:spPr>
        <p:txBody>
          <a:bodyPr>
            <a:normAutofit fontScale="70000" lnSpcReduction="20000"/>
          </a:bodyPr>
          <a:lstStyle/>
          <a:p>
            <a:r>
              <a:rPr lang="en-US"/>
              <a:t>OmniRAN PAR proposal on IEEE 802.1CF Recommended Practice: ‘Network Reference Model and Functional Description of IEEE 802 Access Network’ was approved by IEEE 802 EC on November 15</a:t>
            </a:r>
            <a:r>
              <a:rPr lang="en-US" baseline="30000"/>
              <a:t>th</a:t>
            </a:r>
            <a:r>
              <a:rPr lang="en-US"/>
              <a:t>, 2013</a:t>
            </a:r>
          </a:p>
          <a:p>
            <a:pPr lvl="1"/>
            <a:r>
              <a:rPr lang="en-US">
                <a:hlinkClick r:id="rId2"/>
              </a:rPr>
              <a:t>https://mentor.ieee.org/omniran/dcn/13/omniran-13-0096-00-ecsg-approved-par-clean.pdf</a:t>
            </a:r>
            <a:endParaRPr lang="en-US"/>
          </a:p>
          <a:p>
            <a:r>
              <a:rPr lang="en-US"/>
              <a:t>The PAR is on the NesCom agenda for approval on March 26</a:t>
            </a:r>
            <a:r>
              <a:rPr lang="en-US" baseline="30000"/>
              <a:t>th</a:t>
            </a:r>
            <a:r>
              <a:rPr lang="en-US"/>
              <a:t>, 2014</a:t>
            </a:r>
          </a:p>
          <a:p>
            <a:pPr lvl="1"/>
            <a:r>
              <a:rPr lang="en-US"/>
              <a:t>IEEE 802.1CF project starts after NesCom approval</a:t>
            </a:r>
          </a:p>
          <a:p>
            <a:r>
              <a:rPr lang="en-US"/>
              <a:t>OmniRAN EC SG was extended in November 2013 until March 2014 to take care of the PAR approval by NesCom.</a:t>
            </a:r>
          </a:p>
          <a:p>
            <a:r>
              <a:rPr lang="en-US"/>
              <a:t>OmniRAN EC SG will ask for another extension in the EC closing plenary, just for the case that NesCom asks for additional input.</a:t>
            </a:r>
          </a:p>
          <a:p>
            <a:pPr lvl="1"/>
            <a:r>
              <a:rPr lang="en-US"/>
              <a:t>BTW: </a:t>
            </a:r>
            <a:r>
              <a:rPr lang="en-US" i="1">
                <a:solidFill>
                  <a:schemeClr val="accent2"/>
                </a:solidFill>
              </a:rPr>
              <a:t>A Study Group is disbanded upon approval of the PAR by the IEEE-SA Standards Board.</a:t>
            </a:r>
          </a:p>
        </p:txBody>
      </p:sp>
    </p:spTree>
    <p:extLst>
      <p:ext uri="{BB962C8B-B14F-4D97-AF65-F5344CB8AC3E}">
        <p14:creationId xmlns:p14="http://schemas.microsoft.com/office/powerpoint/2010/main" val="3300612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OmniRAN after the approval of the P802.1CF PAR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785"/>
            <a:ext cx="8229600" cy="4905545"/>
          </a:xfrm>
        </p:spPr>
        <p:txBody>
          <a:bodyPr>
            <a:normAutofit fontScale="70000" lnSpcReduction="20000"/>
          </a:bodyPr>
          <a:lstStyle/>
          <a:p>
            <a:r>
              <a:rPr lang="en-US"/>
              <a:t>The Executive Committee Study Group is disbanded by the NesCom approval of the PAR.</a:t>
            </a:r>
          </a:p>
          <a:p>
            <a:r>
              <a:rPr lang="en-US"/>
              <a:t>The OmniRAN group of people likes to avoid ‘hibernation’ between March 26 and the July 2014 IEEE 802 plenary and seeks to continue the work on the following topics:</a:t>
            </a:r>
          </a:p>
          <a:p>
            <a:pPr lvl="1"/>
            <a:r>
              <a:rPr lang="en-US"/>
              <a:t>Network Detection and Selection</a:t>
            </a:r>
          </a:p>
          <a:p>
            <a:pPr lvl="2"/>
            <a:r>
              <a:rPr lang="en-US"/>
              <a:t>Discussions with 802.1 Sec TG, 802.3, 802.11 and 802.15</a:t>
            </a:r>
          </a:p>
          <a:p>
            <a:pPr lvl="1"/>
            <a:r>
              <a:rPr lang="en-US"/>
              <a:t>Point-to-point links across bridged infrastructures</a:t>
            </a:r>
          </a:p>
          <a:p>
            <a:pPr lvl="2"/>
            <a:r>
              <a:rPr lang="en-US"/>
              <a:t>P802.1AEcg: Ethernet Data Encryption devices (Mick Seaman)</a:t>
            </a:r>
          </a:p>
          <a:p>
            <a:pPr lvl="2"/>
            <a:r>
              <a:rPr lang="en-US"/>
              <a:t>Using PBB-TE (with and without MiM) w/ OpenFlow or SNMP for control (Paul Bottorff)</a:t>
            </a:r>
          </a:p>
          <a:p>
            <a:pPr lvl="1"/>
            <a:r>
              <a:rPr lang="en-US"/>
              <a:t>Scope of specification work on SDN in P802.1CF</a:t>
            </a:r>
          </a:p>
          <a:p>
            <a:r>
              <a:rPr lang="en-US"/>
              <a:t>How to enable continuation of the work in IEEE 802.1?</a:t>
            </a:r>
          </a:p>
          <a:p>
            <a:pPr lvl="1"/>
            <a:r>
              <a:rPr lang="en-US"/>
              <a:t>Can the chair of 802.1 establish</a:t>
            </a:r>
            <a:r>
              <a:rPr lang="en-US"/>
              <a:t> the P802.1CF project and appoint an interim chair, when the PAR is approved?</a:t>
            </a:r>
          </a:p>
          <a:p>
            <a:pPr lvl="1"/>
            <a:r>
              <a:rPr lang="en-US"/>
              <a:t>Should we come up with some motion in the 802.1 closing plenary on Thursday?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344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for March 2014 Session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Approval of minutes</a:t>
            </a:r>
          </a:p>
          <a:p>
            <a:r>
              <a:rPr lang="en-US" dirty="0" smtClean="0"/>
              <a:t>Reports</a:t>
            </a:r>
          </a:p>
          <a:p>
            <a:r>
              <a:rPr lang="en-US" dirty="0" smtClean="0"/>
              <a:t>Example contributions to the intended specification</a:t>
            </a:r>
          </a:p>
          <a:p>
            <a:r>
              <a:rPr lang="en-US" dirty="0" smtClean="0"/>
              <a:t>Outline of the intended specification</a:t>
            </a:r>
          </a:p>
          <a:p>
            <a:r>
              <a:rPr lang="en-US" dirty="0" smtClean="0"/>
              <a:t>Organization of the work</a:t>
            </a:r>
          </a:p>
          <a:p>
            <a:pPr lvl="1"/>
            <a:r>
              <a:rPr lang="en-US" dirty="0" smtClean="0"/>
              <a:t>Cooperation with the other IEEE 802 WGs</a:t>
            </a:r>
          </a:p>
          <a:p>
            <a:r>
              <a:rPr lang="en-US" dirty="0" smtClean="0"/>
              <a:t>Operation within IEEE 802.1</a:t>
            </a:r>
          </a:p>
          <a:p>
            <a:r>
              <a:rPr lang="en-US" dirty="0" smtClean="0"/>
              <a:t>Location of May 2014 session</a:t>
            </a:r>
          </a:p>
          <a:p>
            <a:r>
              <a:rPr lang="en-US" dirty="0" smtClean="0"/>
              <a:t>Conference calls until May 2014 session</a:t>
            </a:r>
          </a:p>
          <a:p>
            <a:r>
              <a:rPr lang="en-US" dirty="0" smtClean="0"/>
              <a:t>Motion to extend the ECSG until July 2014</a:t>
            </a:r>
          </a:p>
          <a:p>
            <a:r>
              <a:rPr lang="en-US" dirty="0" smtClean="0"/>
              <a:t>Liaison report to IEEE 802 WGs</a:t>
            </a:r>
          </a:p>
          <a:p>
            <a:r>
              <a:rPr lang="en-US" dirty="0" smtClean="0"/>
              <a:t>AOB</a:t>
            </a:r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 2014 Agenda Graphics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112861"/>
              </p:ext>
            </p:extLst>
          </p:nvPr>
        </p:nvGraphicFramePr>
        <p:xfrm>
          <a:off x="381001" y="1219200"/>
          <a:ext cx="8305800" cy="50766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0645"/>
                <a:gridCol w="1531031"/>
                <a:gridCol w="1531031"/>
                <a:gridCol w="1531031"/>
                <a:gridCol w="1531031"/>
                <a:gridCol w="1531031"/>
              </a:tblGrid>
              <a:tr h="22859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Mon 3/17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Tue 3/18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Wed 3/19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Thu 3/20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Fri 3/21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</a:tr>
              <a:tr h="487680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08:00</a:t>
                      </a:r>
                    </a:p>
                    <a:p>
                      <a:pPr algn="ctr"/>
                      <a:endParaRPr lang="en-US" sz="1600" dirty="0" smtClean="0"/>
                    </a:p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10:00</a:t>
                      </a:r>
                      <a:endParaRPr lang="en-US" sz="1600" dirty="0"/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r>
                        <a:rPr lang="en-US" sz="1200" dirty="0" smtClean="0"/>
                        <a:t>EC Opening Plenary</a:t>
                      </a:r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802.11 ARC</a:t>
                      </a:r>
                    </a:p>
                  </a:txBody>
                  <a:tcPr marL="36000" marR="36000" marT="36000" marB="36000">
                    <a:solidFill>
                      <a:srgbClr val="C4BD9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85725" indent="-85725">
                        <a:buFont typeface="Arial" panose="020B0604020202020204" pitchFamily="34" charset="0"/>
                        <a:buNone/>
                      </a:pPr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200" dirty="0"/>
                        <a:t>Wireless SDN BoF</a:t>
                      </a:r>
                    </a:p>
                  </a:txBody>
                  <a:tcPr marL="36000" marR="36000" marT="36000" marB="36000">
                    <a:solidFill>
                      <a:schemeClr val="bg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</a:tr>
              <a:tr h="4876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OmniRAN</a:t>
                      </a:r>
                      <a:r>
                        <a:rPr lang="en-US" sz="1200" baseline="0" dirty="0"/>
                        <a:t> Opening Meeting</a:t>
                      </a:r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6032"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36000" marR="36000" marT="36000" marB="3600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</a:tr>
              <a:tr h="243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10:30</a:t>
                      </a:r>
                      <a:br>
                        <a:rPr lang="en-US" sz="1600" dirty="0" smtClean="0"/>
                      </a:br>
                      <a:endParaRPr lang="en-US" sz="1600" dirty="0" smtClean="0"/>
                    </a:p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12:30</a:t>
                      </a:r>
                      <a:endParaRPr lang="en-US" sz="16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550" indent="-82550">
                        <a:buFont typeface="Arial" panose="020B0604020202020204" pitchFamily="34" charset="0"/>
                        <a:buNone/>
                      </a:pPr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82550" indent="-82550">
                        <a:buFont typeface="Arial" pitchFamily="34" charset="0"/>
                        <a:buNone/>
                      </a:pPr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200" dirty="0" smtClean="0"/>
                        <a:t>802.11/802.15 </a:t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>Mid-week Plenaries</a:t>
                      </a:r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85725" indent="-85725">
                        <a:buFont typeface="Arial" pitchFamily="34" charset="0"/>
                        <a:buNone/>
                      </a:pPr>
                      <a:r>
                        <a:rPr lang="en-US" sz="1200" dirty="0"/>
                        <a:t>OmniRAN Closing Meeting</a:t>
                      </a:r>
                    </a:p>
                  </a:txBody>
                  <a:tcPr marL="36000" marR="36000" marT="36000" marB="3600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85725" indent="-85725">
                        <a:buFont typeface="Arial" pitchFamily="34" charset="0"/>
                        <a:buChar char="•"/>
                      </a:pPr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</a:tr>
              <a:tr h="7315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dirty="0" smtClean="0"/>
                        <a:t>802.1</a:t>
                      </a:r>
                      <a:r>
                        <a:rPr lang="en-US" sz="1200" baseline="0" dirty="0" smtClean="0"/>
                        <a:t> Opening Plenary</a:t>
                      </a:r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4465">
                <a:tc rowSpan="3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40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200" dirty="0" smtClean="0"/>
                        <a:t>EC Closing</a:t>
                      </a:r>
                      <a:r>
                        <a:rPr lang="en-US" sz="1200" baseline="0" dirty="0" smtClean="0"/>
                        <a:t> Plenary</a:t>
                      </a:r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93619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13:30</a:t>
                      </a:r>
                    </a:p>
                    <a:p>
                      <a:pPr algn="ctr"/>
                      <a:endParaRPr lang="en-US" sz="1600" dirty="0" smtClean="0"/>
                    </a:p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15:30</a:t>
                      </a:r>
                      <a:endParaRPr lang="en-US" sz="1600" dirty="0"/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-85725">
                        <a:buFont typeface="Arial" panose="020B0604020202020204" pitchFamily="34" charset="0"/>
                        <a:buNone/>
                      </a:pPr>
                      <a:endParaRPr lang="en-US" sz="1200" dirty="0"/>
                    </a:p>
                  </a:txBody>
                  <a:tcPr marL="36000" marR="36000" marT="36000" marB="36000">
                    <a:noFill/>
                  </a:tcPr>
                </a:tc>
                <a:tc>
                  <a:txBody>
                    <a:bodyPr/>
                    <a:lstStyle/>
                    <a:p>
                      <a:pPr marL="85725" indent="-85725">
                        <a:buFont typeface="Arial" panose="020B0604020202020204" pitchFamily="34" charset="0"/>
                        <a:buNone/>
                      </a:pPr>
                      <a:endParaRPr lang="en-US" sz="1200" dirty="0"/>
                    </a:p>
                  </a:txBody>
                  <a:tcPr marL="36000" marR="36000" marT="36000" marB="36000">
                    <a:noFill/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sz="1200" dirty="0" smtClean="0"/>
                        <a:t>802.1 Closing Plenary</a:t>
                      </a:r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56032">
                <a:tc>
                  <a:txBody>
                    <a:bodyPr/>
                    <a:lstStyle/>
                    <a:p>
                      <a:pPr algn="ctr"/>
                      <a:endParaRPr lang="en-US" sz="4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36000" marR="36000" marT="36000" marB="3600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36000" marR="36000" marT="36000" marB="36000"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36000" marR="36000" marT="36000" marB="3600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93619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16:00</a:t>
                      </a:r>
                    </a:p>
                    <a:p>
                      <a:pPr algn="ctr"/>
                      <a:endParaRPr lang="en-US" sz="1600" dirty="0" smtClean="0"/>
                    </a:p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18:00</a:t>
                      </a:r>
                      <a:endParaRPr lang="en-US" sz="1600" dirty="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85725" indent="-85725">
                        <a:buFont typeface="Arial" panose="020B0604020202020204" pitchFamily="34" charset="0"/>
                        <a:buNone/>
                      </a:pPr>
                      <a:endParaRPr lang="en-US" sz="1400" dirty="0"/>
                    </a:p>
                  </a:txBody>
                  <a:tcPr marL="36000" marR="36000" marT="36000" marB="36000"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85725" indent="-85725">
                        <a:buFont typeface="Arial" panose="020B0604020202020204" pitchFamily="34" charset="0"/>
                        <a:buNone/>
                      </a:pPr>
                      <a:endParaRPr lang="en-US" sz="1400" dirty="0"/>
                    </a:p>
                  </a:txBody>
                  <a:tcPr marL="36000" marR="36000" marT="36000" marB="3600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8770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OmniRAN ECSG</a:t>
            </a:r>
            <a:br>
              <a:rPr lang="en-US"/>
            </a:br>
            <a:r>
              <a:rPr lang="en-US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/>
              <a:t>Website:</a:t>
            </a:r>
            <a:br>
              <a:rPr lang="en-US"/>
            </a:br>
            <a:r>
              <a:rPr lang="en-US">
                <a:hlinkClick r:id="rId2"/>
              </a:rPr>
              <a:t>http://www.ieee802.org/OmniRANsg/</a:t>
            </a:r>
            <a:endParaRPr lang="en-US"/>
          </a:p>
          <a:p>
            <a:r>
              <a:rPr lang="en-US"/>
              <a:t>Document Archive on mentor: </a:t>
            </a:r>
            <a:r>
              <a:rPr lang="en-US">
                <a:hlinkClick r:id="rId3"/>
              </a:rPr>
              <a:t>https://mentor.ieee.org/omniran/documents</a:t>
            </a:r>
            <a:endParaRPr lang="en-US"/>
          </a:p>
          <a:p>
            <a:r>
              <a:rPr lang="en-US"/>
              <a:t>Email reflector: </a:t>
            </a:r>
            <a:br>
              <a:rPr lang="en-US"/>
            </a:br>
            <a:r>
              <a:rPr lang="en-US">
                <a:hlinkClick r:id="rId4"/>
              </a:rPr>
              <a:t>ecsg-802-omniran@listserv.ieee.org</a:t>
            </a:r>
            <a:endParaRPr lang="en-US"/>
          </a:p>
          <a:p>
            <a:r>
              <a:rPr lang="en-US"/>
              <a:t>Email archive: </a:t>
            </a:r>
            <a:r>
              <a:rPr lang="en-US">
                <a:hlinkClick r:id="rId5"/>
              </a:rPr>
              <a:t>http://grouper.ieee.org/groups/802/OmniRANsg/email/</a:t>
            </a:r>
            <a:endParaRPr lang="en-US"/>
          </a:p>
          <a:p>
            <a:r>
              <a:rPr lang="en-US"/>
              <a:t>Attendance:</a:t>
            </a:r>
            <a:br>
              <a:rPr lang="en-US"/>
            </a:br>
            <a:r>
              <a:rPr lang="en-US"/>
              <a:t>Paper list (normative) + IMAT</a:t>
            </a:r>
          </a:p>
          <a:p>
            <a:pPr lvl="1"/>
            <a:r>
              <a:rPr lang="en-US"/>
              <a:t>IMAT mandatory for participants seeking attendence credits</a:t>
            </a:r>
          </a:p>
          <a:p>
            <a:pPr lvl="1"/>
            <a:r>
              <a:rPr lang="en-US"/>
              <a:t>Reciprocal rights for most WGs</a:t>
            </a:r>
          </a:p>
          <a:p>
            <a:pPr lvl="1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482</TotalTime>
  <Words>463</Words>
  <Application>Microsoft Macintosh PowerPoint</Application>
  <PresentationFormat>On-screen Show (4:3)</PresentationFormat>
  <Paragraphs>74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omniran_usecase_template</vt:lpstr>
      <vt:lpstr>OmniRAN EC SG  March 2014 Opening Report to 802.1</vt:lpstr>
      <vt:lpstr>OmniRAN EC SG  Status and Outlook</vt:lpstr>
      <vt:lpstr>OmniRAN after the approval of the P802.1CF PAR</vt:lpstr>
      <vt:lpstr>Agenda for March 2014 Session</vt:lpstr>
      <vt:lpstr>Mar 2014 Agenda Graphics</vt:lpstr>
      <vt:lpstr>OmniRAN ECSG Resources</vt:lpstr>
    </vt:vector>
  </TitlesOfParts>
  <Company>Nokia Siemens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50</cp:revision>
  <cp:lastPrinted>1998-02-10T13:28:06Z</cp:lastPrinted>
  <dcterms:created xsi:type="dcterms:W3CDTF">2013-03-11T14:14:17Z</dcterms:created>
  <dcterms:modified xsi:type="dcterms:W3CDTF">2014-03-16T11:52:50Z</dcterms:modified>
</cp:coreProperties>
</file>