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4" r:id="rId2"/>
    <p:sldId id="262" r:id="rId3"/>
    <p:sldId id="279" r:id="rId4"/>
    <p:sldId id="280" r:id="rId5"/>
    <p:sldId id="281" r:id="rId6"/>
    <p:sldId id="276" r:id="rId7"/>
    <p:sldId id="277" r:id="rId8"/>
    <p:sldId id="278" r:id="rId9"/>
    <p:sldId id="274" r:id="rId10"/>
    <p:sldId id="263" r:id="rId11"/>
    <p:sldId id="275" r:id="rId12"/>
    <p:sldId id="282" r:id="rId13"/>
    <p:sldId id="273"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10" d="100"/>
          <a:sy n="110" d="100"/>
        </p:scale>
        <p:origin x="-50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45005" cy="45005"/>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585152" y="76200"/>
            <a:ext cx="2330248" cy="307777"/>
          </a:xfrm>
          <a:prstGeom prst="rect">
            <a:avLst/>
          </a:prstGeom>
        </p:spPr>
        <p:txBody>
          <a:bodyPr wrap="none">
            <a:spAutoFit/>
          </a:bodyPr>
          <a:lstStyle/>
          <a:p>
            <a:pPr algn="r"/>
            <a:r>
              <a:rPr lang="en-US" sz="1400" b="1" dirty="0" smtClean="0">
                <a:latin typeface="+mn-lt"/>
              </a:rPr>
              <a:t>omniran-14-0023-00-0000</a:t>
            </a:r>
            <a:endParaRPr lang="en-US" sz="1400" b="1" dirty="0">
              <a:latin typeface="+mn-lt"/>
            </a:endParaRPr>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oleObject" Target="../embeddings/oleObject1.bin"/><Relationship Id="rId5" Type="http://schemas.openxmlformats.org/officeDocument/2006/relationships/image" Target="../media/image4.wmf"/><Relationship Id="rId6" Type="http://schemas.openxmlformats.org/officeDocument/2006/relationships/image" Target="../media/image2.png"/><Relationship Id="rId7" Type="http://schemas.openxmlformats.org/officeDocument/2006/relationships/oleObject" Target="../embeddings/oleObject2.bin"/><Relationship Id="rId8" Type="http://schemas.openxmlformats.org/officeDocument/2006/relationships/image" Target="../media/image5.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emf"/><Relationship Id="rId1" Type="http://schemas.openxmlformats.org/officeDocument/2006/relationships/slideLayout" Target="../slideLayouts/slideLayout6.xml"/><Relationship Id="rId2"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wmf"/><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wmf"/><Relationship Id="rId7" Type="http://schemas.openxmlformats.org/officeDocument/2006/relationships/image" Target="../media/image14.wmf"/><Relationship Id="rId8" Type="http://schemas.openxmlformats.org/officeDocument/2006/relationships/image" Target="../media/image15.png"/><Relationship Id="rId9"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801527235"/>
              </p:ext>
            </p:extLst>
          </p:nvPr>
        </p:nvGraphicFramePr>
        <p:xfrm>
          <a:off x="533400" y="483090"/>
          <a:ext cx="8077201" cy="3523630"/>
        </p:xfrm>
        <a:graphic>
          <a:graphicData uri="http://schemas.openxmlformats.org/drawingml/2006/table">
            <a:tbl>
              <a:tblPr firstRow="1" bandRow="1">
                <a:tableStyleId>{5940675A-B579-460E-94D1-54222C63F5DA}</a:tableStyleId>
              </a:tblPr>
              <a:tblGrid>
                <a:gridCol w="2056015"/>
                <a:gridCol w="1757560"/>
                <a:gridCol w="1710190"/>
                <a:gridCol w="2553436"/>
              </a:tblGrid>
              <a:tr h="399499">
                <a:tc gridSpan="4">
                  <a:txBody>
                    <a:bodyPr/>
                    <a:lstStyle/>
                    <a:p>
                      <a:pPr algn="ctr"/>
                      <a:r>
                        <a:rPr lang="en-US" sz="2000" dirty="0"/>
                        <a:t>Cross-WG cooperation on OmniRAN P802.1CF</a:t>
                      </a:r>
                      <a:r>
                        <a:rPr lang="en-US" sz="2000" dirty="0" smtClean="0"/>
                        <a:t/>
                      </a:r>
                      <a:br>
                        <a:rPr lang="en-US" sz="2000" dirty="0" smtClean="0"/>
                      </a:br>
                      <a:r>
                        <a:rPr lang="en-US" sz="2000" dirty="0" smtClean="0"/>
                        <a:t>E.g.: Network Discovery and Selection</a:t>
                      </a:r>
                      <a:endParaRPr lang="en-US" sz="2000" dirty="0">
                        <a:solidFill>
                          <a:schemeClr val="tx2"/>
                        </a:solidFill>
                        <a:latin typeface="+mj-lt"/>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2014-03-17</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Max Riegel</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NSN</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+49 173 293 8240</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maximilian.riegel@nsn.com</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OmniRAN EC SG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149080"/>
            <a:ext cx="8077200" cy="209932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The presentation provides an introduction into the structure and scope of the P802.1CF specification and outlines the cooperation with the IEEE 802 WGs based on the example of the Network Discovery and Selection section.</a:t>
            </a:r>
            <a:endParaRPr lang="en-US" sz="1600"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4092"/>
          </a:xfrm>
        </p:spPr>
        <p:txBody>
          <a:bodyPr/>
          <a:lstStyle/>
          <a:p>
            <a:r>
              <a:rPr lang="en-US" dirty="0"/>
              <a:t>NDS Roles and Identifiers</a:t>
            </a:r>
          </a:p>
        </p:txBody>
      </p:sp>
      <p:sp>
        <p:nvSpPr>
          <p:cNvPr id="6" name="Content Placeholder 5"/>
          <p:cNvSpPr>
            <a:spLocks noGrp="1"/>
          </p:cNvSpPr>
          <p:nvPr>
            <p:ph idx="1"/>
          </p:nvPr>
        </p:nvSpPr>
        <p:spPr>
          <a:xfrm>
            <a:off x="457200" y="1178749"/>
            <a:ext cx="8229600" cy="5175575"/>
          </a:xfrm>
        </p:spPr>
        <p:txBody>
          <a:bodyPr>
            <a:normAutofit fontScale="55000" lnSpcReduction="20000"/>
          </a:bodyPr>
          <a:lstStyle/>
          <a:p>
            <a:r>
              <a:rPr lang="en-US" dirty="0"/>
              <a:t>User</a:t>
            </a:r>
          </a:p>
          <a:p>
            <a:pPr lvl="1"/>
            <a:r>
              <a:rPr lang="en-US" dirty="0"/>
              <a:t>One or more Subscriptions</a:t>
            </a:r>
          </a:p>
          <a:p>
            <a:pPr lvl="2"/>
            <a:r>
              <a:rPr lang="en-US" dirty="0"/>
              <a:t>Subscription Identifier {NAI} + Subscription Name {String}</a:t>
            </a:r>
          </a:p>
          <a:p>
            <a:r>
              <a:rPr lang="en-US" dirty="0"/>
              <a:t>Terminal</a:t>
            </a:r>
          </a:p>
          <a:p>
            <a:pPr lvl="1"/>
            <a:r>
              <a:rPr lang="en-US" dirty="0"/>
              <a:t>Station</a:t>
            </a:r>
          </a:p>
          <a:p>
            <a:pPr lvl="2"/>
            <a:r>
              <a:rPr lang="en-US" dirty="0"/>
              <a:t>STA {EUI-48}</a:t>
            </a:r>
          </a:p>
          <a:p>
            <a:r>
              <a:rPr lang="en-US" dirty="0"/>
              <a:t>Access Network</a:t>
            </a:r>
          </a:p>
          <a:p>
            <a:pPr lvl="1"/>
            <a:r>
              <a:rPr lang="en-US" dirty="0"/>
              <a:t>One or more Access Network Interfaces</a:t>
            </a:r>
          </a:p>
          <a:p>
            <a:pPr lvl="2"/>
            <a:r>
              <a:rPr lang="en-US" dirty="0"/>
              <a:t>ANI {EUI-48}</a:t>
            </a:r>
          </a:p>
          <a:p>
            <a:pPr lvl="1"/>
            <a:r>
              <a:rPr lang="en-US" dirty="0"/>
              <a:t>Access Network</a:t>
            </a:r>
          </a:p>
          <a:p>
            <a:pPr lvl="2"/>
            <a:r>
              <a:rPr lang="en-US" dirty="0"/>
              <a:t>AN Identifier {EUI-48} + AN Name {String}</a:t>
            </a:r>
          </a:p>
          <a:p>
            <a:pPr lvl="1"/>
            <a:r>
              <a:rPr lang="en-US" dirty="0"/>
              <a:t>Supported Subscription Services</a:t>
            </a:r>
          </a:p>
          <a:p>
            <a:pPr lvl="1"/>
            <a:r>
              <a:rPr lang="en-US" dirty="0"/>
              <a:t>Supported User Services</a:t>
            </a:r>
          </a:p>
          <a:p>
            <a:pPr lvl="1"/>
            <a:r>
              <a:rPr lang="en-US" dirty="0"/>
              <a:t>Access Network Capabilities</a:t>
            </a:r>
          </a:p>
          <a:p>
            <a:pPr lvl="2"/>
            <a:r>
              <a:rPr lang="en-US" dirty="0"/>
              <a:t>Record of capabilities {t.b.d. (ANQP???}</a:t>
            </a:r>
          </a:p>
          <a:p>
            <a:r>
              <a:rPr lang="en-US" dirty="0"/>
              <a:t>CORE</a:t>
            </a:r>
          </a:p>
          <a:p>
            <a:pPr lvl="1"/>
            <a:r>
              <a:rPr lang="en-US" dirty="0"/>
              <a:t>Subscription Service – ‘Termination point of AAA’</a:t>
            </a:r>
          </a:p>
          <a:p>
            <a:pPr lvl="2"/>
            <a:r>
              <a:rPr lang="en-US" dirty="0"/>
              <a:t>SSP Identifier {FQDN} + SSP Name {String}</a:t>
            </a:r>
          </a:p>
          <a:p>
            <a:pPr lvl="1"/>
            <a:r>
              <a:rPr lang="en-US" dirty="0"/>
              <a:t>User Service – ‘Termination point of IEEE 802 user plane’</a:t>
            </a:r>
          </a:p>
          <a:p>
            <a:pPr lvl="2"/>
            <a:r>
              <a:rPr lang="en-US" dirty="0"/>
              <a:t>USP Identifier {???} + USP Name {String}</a:t>
            </a:r>
          </a:p>
          <a:p>
            <a:pPr marL="0" indent="0">
              <a:buNone/>
            </a:pPr>
            <a:r>
              <a:rPr lang="en-US" i="1" dirty="0">
                <a:solidFill>
                  <a:schemeClr val="tx2"/>
                </a:solidFill>
              </a:rPr>
              <a:t>FFS: 	Is model sufficient for complex roaming scenarios? </a:t>
            </a:r>
            <a:br>
              <a:rPr lang="en-US" i="1" dirty="0">
                <a:solidFill>
                  <a:schemeClr val="tx2"/>
                </a:solidFill>
              </a:rPr>
            </a:br>
            <a:r>
              <a:rPr lang="en-US" i="1" dirty="0">
                <a:solidFill>
                  <a:schemeClr val="tx2"/>
                </a:solidFill>
              </a:rPr>
              <a:t>	Split of CORE into SSP and USP (control- &amp; user plane functions)?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Network Discovery and Selection</a:t>
            </a:r>
            <a:br>
              <a:rPr lang="en-US" dirty="0"/>
            </a:br>
            <a:r>
              <a:rPr lang="en-US" dirty="0"/>
              <a:t>Functions</a:t>
            </a:r>
          </a:p>
        </p:txBody>
      </p:sp>
      <p:sp>
        <p:nvSpPr>
          <p:cNvPr id="6" name="Content Placeholder 5"/>
          <p:cNvSpPr>
            <a:spLocks noGrp="1"/>
          </p:cNvSpPr>
          <p:nvPr>
            <p:ph idx="1"/>
          </p:nvPr>
        </p:nvSpPr>
        <p:spPr/>
        <p:txBody>
          <a:bodyPr>
            <a:normAutofit fontScale="77500" lnSpcReduction="20000"/>
          </a:bodyPr>
          <a:lstStyle/>
          <a:p>
            <a:r>
              <a:rPr lang="en-US" dirty="0"/>
              <a:t>A</a:t>
            </a:r>
            <a:r>
              <a:rPr lang="en-US" dirty="0" smtClean="0"/>
              <a:t> process which allows a station to retrieve the list of all access network interfaces in reach by</a:t>
            </a:r>
          </a:p>
          <a:p>
            <a:pPr lvl="1"/>
            <a:r>
              <a:rPr lang="en-US" dirty="0"/>
              <a:t>Passive scanning</a:t>
            </a:r>
          </a:p>
          <a:p>
            <a:pPr lvl="1"/>
            <a:r>
              <a:rPr lang="en-US" dirty="0"/>
              <a:t>Active scanning</a:t>
            </a:r>
          </a:p>
          <a:p>
            <a:pPr lvl="1"/>
            <a:r>
              <a:rPr lang="en-US" dirty="0" smtClean="0"/>
              <a:t>Data base query</a:t>
            </a:r>
          </a:p>
          <a:p>
            <a:r>
              <a:rPr lang="en-US" dirty="0"/>
              <a:t>Retrieving s</a:t>
            </a:r>
            <a:r>
              <a:rPr lang="en-US" dirty="0" smtClean="0"/>
              <a:t>upplementory information for each of the access network interfaces to learn about</a:t>
            </a:r>
          </a:p>
          <a:p>
            <a:pPr lvl="1"/>
            <a:r>
              <a:rPr lang="en-US" dirty="0"/>
              <a:t>Identity</a:t>
            </a:r>
            <a:r>
              <a:rPr lang="en-US" dirty="0" smtClean="0"/>
              <a:t> of the access network</a:t>
            </a:r>
          </a:p>
          <a:p>
            <a:pPr lvl="1"/>
            <a:r>
              <a:rPr lang="en-US" dirty="0" smtClean="0"/>
              <a:t>Supported Subscriptions</a:t>
            </a:r>
          </a:p>
          <a:p>
            <a:pPr lvl="1"/>
            <a:r>
              <a:rPr lang="en-US" dirty="0" smtClean="0"/>
              <a:t>Supported Services</a:t>
            </a:r>
          </a:p>
          <a:p>
            <a:r>
              <a:rPr lang="en-US" dirty="0"/>
              <a:t>Some</a:t>
            </a:r>
            <a:r>
              <a:rPr lang="en-US" dirty="0" smtClean="0"/>
              <a:t> algorithm in the station, which processes all the retrieved information, for determination of the ‘best’ access network interface to connect to.</a:t>
            </a:r>
            <a:endParaRPr lang="en-US" dirty="0"/>
          </a:p>
        </p:txBody>
      </p:sp>
    </p:spTree>
    <p:extLst>
      <p:ext uri="{BB962C8B-B14F-4D97-AF65-F5344CB8AC3E}">
        <p14:creationId xmlns:p14="http://schemas.microsoft.com/office/powerpoint/2010/main" val="3634525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NDS Technology Specific Design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504883360"/>
              </p:ext>
            </p:extLst>
          </p:nvPr>
        </p:nvGraphicFramePr>
        <p:xfrm>
          <a:off x="457200" y="1043735"/>
          <a:ext cx="8255261" cy="3235960"/>
        </p:xfrm>
        <a:graphic>
          <a:graphicData uri="http://schemas.openxmlformats.org/drawingml/2006/table">
            <a:tbl>
              <a:tblPr firstRow="1" bandRow="1">
                <a:tableStyleId>{5940675A-B579-460E-94D1-54222C63F5DA}</a:tableStyleId>
              </a:tblPr>
              <a:tblGrid>
                <a:gridCol w="1193184"/>
                <a:gridCol w="1165462"/>
                <a:gridCol w="1179323"/>
                <a:gridCol w="1179323"/>
                <a:gridCol w="1179323"/>
                <a:gridCol w="1179323"/>
                <a:gridCol w="1179323"/>
              </a:tblGrid>
              <a:tr h="370840">
                <a:tc gridSpan="2">
                  <a:txBody>
                    <a:bodyPr/>
                    <a:lstStyle/>
                    <a:p>
                      <a:pPr algn="ctr"/>
                      <a:endParaRPr lang="en-US"/>
                    </a:p>
                  </a:txBody>
                  <a:tcPr marL="44873" marR="44873"/>
                </a:tc>
                <a:tc hMerge="1">
                  <a:txBody>
                    <a:bodyPr/>
                    <a:lstStyle/>
                    <a:p>
                      <a:endParaRPr lang="en-US"/>
                    </a:p>
                  </a:txBody>
                  <a:tcPr/>
                </a:tc>
                <a:tc>
                  <a:txBody>
                    <a:bodyPr/>
                    <a:lstStyle/>
                    <a:p>
                      <a:pPr algn="ctr"/>
                      <a:r>
                        <a:rPr lang="en-US"/>
                        <a:t>802.3</a:t>
                      </a:r>
                    </a:p>
                  </a:txBody>
                  <a:tcPr marL="44873" marR="44873"/>
                </a:tc>
                <a:tc>
                  <a:txBody>
                    <a:bodyPr/>
                    <a:lstStyle/>
                    <a:p>
                      <a:pPr algn="ctr"/>
                      <a:r>
                        <a:rPr lang="en-US"/>
                        <a:t>802.11</a:t>
                      </a:r>
                    </a:p>
                  </a:txBody>
                  <a:tcPr marL="44873" marR="44873"/>
                </a:tc>
                <a:tc>
                  <a:txBody>
                    <a:bodyPr/>
                    <a:lstStyle/>
                    <a:p>
                      <a:pPr algn="ctr"/>
                      <a:r>
                        <a:rPr lang="en-US"/>
                        <a:t>802.15</a:t>
                      </a:r>
                    </a:p>
                  </a:txBody>
                  <a:tcPr marL="44873" marR="44873"/>
                </a:tc>
                <a:tc>
                  <a:txBody>
                    <a:bodyPr/>
                    <a:lstStyle/>
                    <a:p>
                      <a:pPr algn="ctr"/>
                      <a:r>
                        <a:rPr lang="en-US"/>
                        <a:t>802.16</a:t>
                      </a:r>
                    </a:p>
                  </a:txBody>
                  <a:tcPr marL="44873" marR="44873"/>
                </a:tc>
                <a:tc>
                  <a:txBody>
                    <a:bodyPr/>
                    <a:lstStyle/>
                    <a:p>
                      <a:pPr algn="ctr"/>
                      <a:r>
                        <a:rPr lang="en-US"/>
                        <a:t>802.22</a:t>
                      </a:r>
                    </a:p>
                  </a:txBody>
                  <a:tcPr marL="44873" marR="44873"/>
                </a:tc>
              </a:tr>
              <a:tr h="370840">
                <a:tc rowSpan="4">
                  <a:txBody>
                    <a:bodyPr/>
                    <a:lstStyle/>
                    <a:p>
                      <a:r>
                        <a:rPr lang="en-US"/>
                        <a:t>Identifiers</a:t>
                      </a:r>
                    </a:p>
                  </a:txBody>
                  <a:tcPr marL="44873" marR="44873"/>
                </a:tc>
                <a:tc>
                  <a:txBody>
                    <a:bodyPr/>
                    <a:lstStyle/>
                    <a:p>
                      <a:r>
                        <a:rPr lang="en-US"/>
                        <a:t>STA</a:t>
                      </a:r>
                    </a:p>
                  </a:txBody>
                  <a:tcPr marL="44873" marR="44873"/>
                </a:tc>
                <a:tc>
                  <a:txBody>
                    <a:bodyPr/>
                    <a:lstStyle/>
                    <a:p>
                      <a:r>
                        <a:rPr lang="en-US"/>
                        <a:t>EUI-48</a:t>
                      </a:r>
                    </a:p>
                  </a:txBody>
                  <a:tcPr marL="44873" marR="44873"/>
                </a:tc>
                <a:tc>
                  <a:txBody>
                    <a:bodyPr/>
                    <a:lstStyle/>
                    <a:p>
                      <a:r>
                        <a:rPr lang="en-US"/>
                        <a:t>EUI-48</a:t>
                      </a:r>
                    </a:p>
                  </a:txBody>
                  <a:tcPr marL="44873" marR="44873"/>
                </a:tc>
                <a:tc>
                  <a:txBody>
                    <a:bodyPr/>
                    <a:lstStyle/>
                    <a:p>
                      <a:r>
                        <a:rPr lang="en-US"/>
                        <a:t>EUI-64</a:t>
                      </a:r>
                    </a:p>
                  </a:txBody>
                  <a:tcPr marL="44873" marR="44873"/>
                </a:tc>
                <a:tc>
                  <a:txBody>
                    <a:bodyPr/>
                    <a:lstStyle/>
                    <a:p>
                      <a:r>
                        <a:rPr lang="en-US"/>
                        <a:t>EUI-48</a:t>
                      </a:r>
                    </a:p>
                  </a:txBody>
                  <a:tcPr marL="44873" marR="44873"/>
                </a:tc>
                <a:tc>
                  <a:txBody>
                    <a:bodyPr/>
                    <a:lstStyle/>
                    <a:p>
                      <a:r>
                        <a:rPr lang="en-US"/>
                        <a:t>EUI-48</a:t>
                      </a:r>
                    </a:p>
                  </a:txBody>
                  <a:tcPr marL="44873" marR="44873"/>
                </a:tc>
              </a:tr>
              <a:tr h="370840">
                <a:tc vMerge="1">
                  <a:txBody>
                    <a:bodyPr/>
                    <a:lstStyle/>
                    <a:p>
                      <a:endParaRPr lang="en-US"/>
                    </a:p>
                  </a:txBody>
                  <a:tcPr/>
                </a:tc>
                <a:tc>
                  <a:txBody>
                    <a:bodyPr/>
                    <a:lstStyle/>
                    <a:p>
                      <a:r>
                        <a:rPr lang="en-US"/>
                        <a:t>ANI</a:t>
                      </a:r>
                    </a:p>
                  </a:txBody>
                  <a:tcPr marL="44873" marR="44873"/>
                </a:tc>
                <a:tc>
                  <a:txBody>
                    <a:bodyPr/>
                    <a:lstStyle/>
                    <a:p>
                      <a:r>
                        <a:rPr lang="en-US"/>
                        <a:t>EUI-48</a:t>
                      </a:r>
                    </a:p>
                  </a:txBody>
                  <a:tcPr marL="44873" marR="44873"/>
                </a:tc>
                <a:tc>
                  <a:txBody>
                    <a:bodyPr/>
                    <a:lstStyle/>
                    <a:p>
                      <a:r>
                        <a:rPr lang="en-US"/>
                        <a:t>EUI-48</a:t>
                      </a:r>
                    </a:p>
                  </a:txBody>
                  <a:tcPr marL="44873" marR="44873"/>
                </a:tc>
                <a:tc>
                  <a:txBody>
                    <a:bodyPr/>
                    <a:lstStyle/>
                    <a:p>
                      <a:r>
                        <a:rPr lang="en-US"/>
                        <a:t>EUI-64</a:t>
                      </a:r>
                    </a:p>
                  </a:txBody>
                  <a:tcPr marL="44873" marR="44873"/>
                </a:tc>
                <a:tc>
                  <a:txBody>
                    <a:bodyPr/>
                    <a:lstStyle/>
                    <a:p>
                      <a:r>
                        <a:rPr lang="en-US"/>
                        <a:t>EUI-48</a:t>
                      </a:r>
                    </a:p>
                  </a:txBody>
                  <a:tcPr marL="44873" marR="44873"/>
                </a:tc>
                <a:tc>
                  <a:txBody>
                    <a:bodyPr/>
                    <a:lstStyle/>
                    <a:p>
                      <a:r>
                        <a:rPr lang="en-US"/>
                        <a:t>EUI-48</a:t>
                      </a:r>
                    </a:p>
                  </a:txBody>
                  <a:tcPr marL="44873" marR="44873"/>
                </a:tc>
              </a:tr>
              <a:tr h="370840">
                <a:tc vMerge="1">
                  <a:txBody>
                    <a:bodyPr/>
                    <a:lstStyle/>
                    <a:p>
                      <a:endParaRPr lang="en-US"/>
                    </a:p>
                  </a:txBody>
                  <a:tcPr/>
                </a:tc>
                <a:tc>
                  <a:txBody>
                    <a:bodyPr/>
                    <a:lstStyle/>
                    <a:p>
                      <a:r>
                        <a:rPr lang="en-US"/>
                        <a:t>AN-id</a:t>
                      </a:r>
                    </a:p>
                  </a:txBody>
                  <a:tcPr marL="44873" marR="44873"/>
                </a:tc>
                <a:tc>
                  <a:txBody>
                    <a:bodyPr/>
                    <a:lstStyle/>
                    <a:p>
                      <a:r>
                        <a:rPr lang="en-US"/>
                        <a:t>???</a:t>
                      </a:r>
                    </a:p>
                  </a:txBody>
                  <a:tcPr marL="44873" marR="44873"/>
                </a:tc>
                <a:tc>
                  <a:txBody>
                    <a:bodyPr/>
                    <a:lstStyle/>
                    <a:p>
                      <a:r>
                        <a:rPr lang="en-US"/>
                        <a:t>EUI-48</a:t>
                      </a:r>
                    </a:p>
                  </a:txBody>
                  <a:tcPr marL="44873" marR="44873"/>
                </a:tc>
                <a:tc>
                  <a:txBody>
                    <a:bodyPr/>
                    <a:lstStyle/>
                    <a:p>
                      <a:r>
                        <a:rPr lang="en-US"/>
                        <a:t>???</a:t>
                      </a:r>
                    </a:p>
                  </a:txBody>
                  <a:tcPr marL="44873" marR="44873"/>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EUI-48</a:t>
                      </a:r>
                    </a:p>
                  </a:txBody>
                  <a:tcPr marL="44873" marR="44873"/>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t>EUI-48</a:t>
                      </a:r>
                    </a:p>
                  </a:txBody>
                  <a:tcPr marL="44873" marR="44873"/>
                </a:tc>
              </a:tr>
              <a:tr h="370840">
                <a:tc vMerge="1">
                  <a:txBody>
                    <a:bodyPr/>
                    <a:lstStyle/>
                    <a:p>
                      <a:endParaRPr lang="en-US"/>
                    </a:p>
                  </a:txBody>
                  <a:tcPr/>
                </a:tc>
                <a:tc>
                  <a:txBody>
                    <a:bodyPr/>
                    <a:lstStyle/>
                    <a:p>
                      <a:r>
                        <a:rPr lang="en-US"/>
                        <a:t>AN-name</a:t>
                      </a:r>
                    </a:p>
                  </a:txBody>
                  <a:tcPr marL="44873" marR="44873"/>
                </a:tc>
                <a:tc>
                  <a:txBody>
                    <a:bodyPr/>
                    <a:lstStyle/>
                    <a:p>
                      <a:r>
                        <a:rPr lang="en-US"/>
                        <a:t>256 Char</a:t>
                      </a:r>
                    </a:p>
                  </a:txBody>
                  <a:tcPr marL="44873" marR="44873"/>
                </a:tc>
                <a:tc>
                  <a:txBody>
                    <a:bodyPr/>
                    <a:lstStyle/>
                    <a:p>
                      <a:r>
                        <a:rPr lang="en-US"/>
                        <a:t>30</a:t>
                      </a:r>
                      <a:r>
                        <a:rPr lang="en-US" baseline="0"/>
                        <a:t> Char</a:t>
                      </a:r>
                      <a:endParaRPr lang="en-US"/>
                    </a:p>
                  </a:txBody>
                  <a:tcPr marL="44873" marR="44873"/>
                </a:tc>
                <a:tc>
                  <a:txBody>
                    <a:bodyPr/>
                    <a:lstStyle/>
                    <a:p>
                      <a:r>
                        <a:rPr lang="en-US"/>
                        <a:t>???</a:t>
                      </a:r>
                    </a:p>
                  </a:txBody>
                  <a:tcPr marL="44873" marR="44873"/>
                </a:tc>
                <a:tc>
                  <a:txBody>
                    <a:bodyPr/>
                    <a:lstStyle/>
                    <a:p>
                      <a:endParaRPr lang="en-US"/>
                    </a:p>
                  </a:txBody>
                  <a:tcPr marL="44873" marR="44873"/>
                </a:tc>
                <a:tc>
                  <a:txBody>
                    <a:bodyPr/>
                    <a:lstStyle/>
                    <a:p>
                      <a:endParaRPr lang="en-US"/>
                    </a:p>
                  </a:txBody>
                  <a:tcPr marL="44873" marR="44873"/>
                </a:tc>
              </a:tr>
              <a:tr h="370840">
                <a:tc gridSpan="2">
                  <a:txBody>
                    <a:bodyPr/>
                    <a:lstStyle/>
                    <a:p>
                      <a:r>
                        <a:rPr lang="en-US"/>
                        <a:t>Subscriptions</a:t>
                      </a:r>
                    </a:p>
                  </a:txBody>
                  <a:tcPr marL="44873" marR="44873"/>
                </a:tc>
                <a:tc hMerge="1">
                  <a:txBody>
                    <a:bodyPr/>
                    <a:lstStyle/>
                    <a:p>
                      <a:endParaRPr lang="en-US"/>
                    </a:p>
                  </a:txBody>
                  <a:tcPr/>
                </a:tc>
                <a:tc>
                  <a:txBody>
                    <a:bodyPr/>
                    <a:lstStyle/>
                    <a:p>
                      <a:r>
                        <a:rPr lang="en-US"/>
                        <a:t>NAI</a:t>
                      </a:r>
                    </a:p>
                  </a:txBody>
                  <a:tcPr marL="44873" marR="44873"/>
                </a:tc>
                <a:tc>
                  <a:txBody>
                    <a:bodyPr/>
                    <a:lstStyle/>
                    <a:p>
                      <a:r>
                        <a:rPr lang="en-US"/>
                        <a:t>NAI/PSK</a:t>
                      </a:r>
                    </a:p>
                  </a:txBody>
                  <a:tcPr marL="44873" marR="44873"/>
                </a:tc>
                <a:tc>
                  <a:txBody>
                    <a:bodyPr/>
                    <a:lstStyle/>
                    <a:p>
                      <a:r>
                        <a:rPr lang="en-US"/>
                        <a:t>???/PSK</a:t>
                      </a:r>
                    </a:p>
                  </a:txBody>
                  <a:tcPr marL="44873" marR="44873"/>
                </a:tc>
                <a:tc>
                  <a:txBody>
                    <a:bodyPr/>
                    <a:lstStyle/>
                    <a:p>
                      <a:r>
                        <a:rPr lang="en-US"/>
                        <a:t>NAI</a:t>
                      </a:r>
                    </a:p>
                  </a:txBody>
                  <a:tcPr marL="44873" marR="44873"/>
                </a:tc>
                <a:tc>
                  <a:txBody>
                    <a:bodyPr/>
                    <a:lstStyle/>
                    <a:p>
                      <a:r>
                        <a:rPr lang="en-US"/>
                        <a:t>NAI</a:t>
                      </a:r>
                    </a:p>
                  </a:txBody>
                  <a:tcPr marL="44873" marR="44873"/>
                </a:tc>
              </a:tr>
              <a:tr h="370840">
                <a:tc gridSpan="2">
                  <a:txBody>
                    <a:bodyPr/>
                    <a:lstStyle/>
                    <a:p>
                      <a:r>
                        <a:rPr lang="en-US"/>
                        <a:t>Multiple COREs</a:t>
                      </a:r>
                    </a:p>
                  </a:txBody>
                  <a:tcPr marL="44873" marR="44873"/>
                </a:tc>
                <a:tc hMerge="1">
                  <a:txBody>
                    <a:bodyPr/>
                    <a:lstStyle/>
                    <a:p>
                      <a:endParaRPr lang="en-US"/>
                    </a:p>
                  </a:txBody>
                  <a:tcPr/>
                </a:tc>
                <a:tc>
                  <a:txBody>
                    <a:bodyPr/>
                    <a:lstStyle/>
                    <a:p>
                      <a:r>
                        <a:rPr lang="en-US"/>
                        <a:t>Info</a:t>
                      </a:r>
                    </a:p>
                  </a:txBody>
                  <a:tcPr marL="44873" marR="44873"/>
                </a:tc>
                <a:tc>
                  <a:txBody>
                    <a:bodyPr/>
                    <a:lstStyle/>
                    <a:p>
                      <a:r>
                        <a:rPr lang="en-US"/>
                        <a:t>ANQP</a:t>
                      </a:r>
                    </a:p>
                  </a:txBody>
                  <a:tcPr marL="44873" marR="44873"/>
                </a:tc>
                <a:tc>
                  <a:txBody>
                    <a:bodyPr/>
                    <a:lstStyle/>
                    <a:p>
                      <a:r>
                        <a:rPr lang="en-US"/>
                        <a:t>-</a:t>
                      </a:r>
                    </a:p>
                  </a:txBody>
                  <a:tcPr marL="44873" marR="44873"/>
                </a:tc>
                <a:tc>
                  <a:txBody>
                    <a:bodyPr/>
                    <a:lstStyle/>
                    <a:p>
                      <a:r>
                        <a:rPr lang="en-US"/>
                        <a:t>?</a:t>
                      </a:r>
                    </a:p>
                  </a:txBody>
                  <a:tcPr marL="44873" marR="44873"/>
                </a:tc>
                <a:tc>
                  <a:txBody>
                    <a:bodyPr/>
                    <a:lstStyle/>
                    <a:p>
                      <a:r>
                        <a:rPr lang="en-US"/>
                        <a:t>-</a:t>
                      </a:r>
                    </a:p>
                  </a:txBody>
                  <a:tcPr marL="44873" marR="44873"/>
                </a:tc>
              </a:tr>
              <a:tr h="370840">
                <a:tc gridSpan="2">
                  <a:txBody>
                    <a:bodyPr/>
                    <a:lstStyle/>
                    <a:p>
                      <a:r>
                        <a:rPr lang="en-US"/>
                        <a:t>Discovery process</a:t>
                      </a:r>
                    </a:p>
                  </a:txBody>
                  <a:tcPr marL="44873" marR="44873"/>
                </a:tc>
                <a:tc hMerge="1">
                  <a:txBody>
                    <a:bodyPr/>
                    <a:lstStyle/>
                    <a:p>
                      <a:endParaRPr lang="en-US"/>
                    </a:p>
                  </a:txBody>
                  <a:tcPr/>
                </a:tc>
                <a:tc>
                  <a:txBody>
                    <a:bodyPr/>
                    <a:lstStyle/>
                    <a:p>
                      <a:r>
                        <a:rPr lang="en-US"/>
                        <a:t>manual</a:t>
                      </a:r>
                    </a:p>
                  </a:txBody>
                  <a:tcPr marL="44873" marR="44873"/>
                </a:tc>
                <a:tc>
                  <a:txBody>
                    <a:bodyPr/>
                    <a:lstStyle/>
                    <a:p>
                      <a:r>
                        <a:rPr lang="en-US"/>
                        <a:t>passive, active</a:t>
                      </a:r>
                    </a:p>
                  </a:txBody>
                  <a:tcPr marL="44873" marR="44873"/>
                </a:tc>
                <a:tc>
                  <a:txBody>
                    <a:bodyPr/>
                    <a:lstStyle/>
                    <a:p>
                      <a:r>
                        <a:rPr lang="en-US"/>
                        <a:t>passive, active</a:t>
                      </a:r>
                    </a:p>
                  </a:txBody>
                  <a:tcPr marL="44873" marR="44873"/>
                </a:tc>
                <a:tc>
                  <a:txBody>
                    <a:bodyPr/>
                    <a:lstStyle/>
                    <a:p>
                      <a:r>
                        <a:rPr lang="en-US"/>
                        <a:t>passive</a:t>
                      </a:r>
                    </a:p>
                  </a:txBody>
                  <a:tcPr marL="44873" marR="44873"/>
                </a:tc>
                <a:tc>
                  <a:txBody>
                    <a:bodyPr/>
                    <a:lstStyle/>
                    <a:p>
                      <a:r>
                        <a:rPr lang="en-US"/>
                        <a:t>passive</a:t>
                      </a:r>
                    </a:p>
                  </a:txBody>
                  <a:tcPr marL="44873" marR="44873"/>
                </a:tc>
              </a:tr>
            </a:tbl>
          </a:graphicData>
        </a:graphic>
      </p:graphicFrame>
      <p:sp>
        <p:nvSpPr>
          <p:cNvPr id="6" name="Content Placeholder 5"/>
          <p:cNvSpPr>
            <a:spLocks noGrp="1"/>
          </p:cNvSpPr>
          <p:nvPr>
            <p:ph sz="half" idx="2"/>
          </p:nvPr>
        </p:nvSpPr>
        <p:spPr>
          <a:xfrm>
            <a:off x="431540" y="4329099"/>
            <a:ext cx="8255260" cy="2025226"/>
          </a:xfrm>
        </p:spPr>
        <p:txBody>
          <a:bodyPr>
            <a:normAutofit fontScale="62500" lnSpcReduction="20000"/>
          </a:bodyPr>
          <a:lstStyle/>
          <a:p>
            <a:r>
              <a:rPr lang="en-US"/>
              <a:t>A specific section for each of the IEEE 802 access technologies should explain, how the generic requirements are supported and realized.</a:t>
            </a:r>
          </a:p>
          <a:p>
            <a:pPr lvl="1"/>
            <a:r>
              <a:rPr lang="en-US"/>
              <a:t>It would be great, if references into the specifications would be provided.</a:t>
            </a:r>
          </a:p>
          <a:p>
            <a:r>
              <a:rPr lang="en-US"/>
              <a:t>OmniRAN would like to engage subject matter experts of the 802 WGs for creating the contributions on the particular access technologies.</a:t>
            </a:r>
          </a:p>
          <a:p>
            <a:pPr lvl="1"/>
            <a:r>
              <a:rPr lang="en-US"/>
              <a:t>Necessary effort should be managable once a kind of template is established.</a:t>
            </a:r>
          </a:p>
          <a:p>
            <a:r>
              <a:rPr lang="en-US"/>
              <a:t>A thorough review should be performed by the WGs to ensure that the access technology specific content of P802.1CF is correct.</a:t>
            </a:r>
          </a:p>
        </p:txBody>
      </p:sp>
    </p:spTree>
    <p:extLst>
      <p:ext uri="{BB962C8B-B14F-4D97-AF65-F5344CB8AC3E}">
        <p14:creationId xmlns:p14="http://schemas.microsoft.com/office/powerpoint/2010/main" val="1719502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457200" y="1313766"/>
            <a:ext cx="8229600" cy="4995554"/>
          </a:xfrm>
        </p:spPr>
        <p:txBody>
          <a:bodyPr>
            <a:normAutofit fontScale="77500" lnSpcReduction="20000"/>
          </a:bodyPr>
          <a:lstStyle/>
          <a:p>
            <a:r>
              <a:rPr lang="en-US" dirty="0"/>
              <a:t>The P802.1CF specification provides a kind of functional framework across all IEEE 802 access technologies.</a:t>
            </a:r>
          </a:p>
          <a:p>
            <a:r>
              <a:rPr lang="en-US" dirty="0"/>
              <a:t>The creation of the OmniRAN P802.1CF specification requires close cooperation with most of the IEEE 802 WGs.</a:t>
            </a:r>
          </a:p>
          <a:p>
            <a:r>
              <a:rPr lang="en-US" dirty="0"/>
              <a:t>The Network Discovery and Selection section may be a good candidate to establish and evaluate the procedures for cooperation.</a:t>
            </a:r>
          </a:p>
          <a:p>
            <a:r>
              <a:rPr lang="en-US" dirty="0"/>
              <a:t>Subject matter experts of the individual WGs should create technology specific input for P802.1CF</a:t>
            </a:r>
          </a:p>
          <a:p>
            <a:pPr lvl="1"/>
            <a:r>
              <a:rPr lang="en-US" dirty="0"/>
              <a:t>A kind of template for each kind of contribution may reduce the necessary effort.</a:t>
            </a:r>
          </a:p>
          <a:p>
            <a:pPr marL="457200" lvl="1" indent="0">
              <a:buNone/>
            </a:pPr>
            <a:endParaRPr lang="en-US" dirty="0"/>
          </a:p>
          <a:p>
            <a:r>
              <a:rPr lang="en-US" dirty="0"/>
              <a:t>Would you support the presented approach?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Cross-WG cooperation on </a:t>
            </a:r>
            <a:br>
              <a:rPr lang="en-US" dirty="0"/>
            </a:br>
            <a:r>
              <a:rPr lang="en-US" dirty="0"/>
              <a:t>OmniRAN P802.1CF</a:t>
            </a:r>
            <a:r>
              <a:rPr lang="en-US" dirty="0" smtClean="0"/>
              <a:t/>
            </a:r>
            <a:br>
              <a:rPr lang="en-US" dirty="0" smtClean="0"/>
            </a:br>
            <a:r>
              <a:rPr lang="en-US" dirty="0" smtClean="0"/>
              <a:t>E.g.: Network Discovery and Selection</a:t>
            </a:r>
            <a:endParaRPr lang="en-US" dirty="0"/>
          </a:p>
        </p:txBody>
      </p:sp>
      <p:sp>
        <p:nvSpPr>
          <p:cNvPr id="3" name="Subtitle 2"/>
          <p:cNvSpPr>
            <a:spLocks noGrp="1"/>
          </p:cNvSpPr>
          <p:nvPr>
            <p:ph type="subTitle" idx="1"/>
          </p:nvPr>
        </p:nvSpPr>
        <p:spPr/>
        <p:txBody>
          <a:bodyPr/>
          <a:lstStyle/>
          <a:p>
            <a:r>
              <a:rPr lang="en-US" dirty="0" smtClean="0"/>
              <a:t>Max Riegel</a:t>
            </a:r>
          </a:p>
          <a:p>
            <a:r>
              <a:rPr lang="en-US" dirty="0" smtClean="0"/>
              <a:t>(NSN)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46975" y="3542312"/>
            <a:ext cx="4365485" cy="1045167"/>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a:xfrm>
            <a:off x="457200" y="413665"/>
            <a:ext cx="8229600" cy="994362"/>
          </a:xfrm>
        </p:spPr>
        <p:txBody>
          <a:bodyPr/>
          <a:lstStyle/>
          <a:p>
            <a:r>
              <a:rPr lang="en-US" sz="3600" dirty="0"/>
              <a:t>OmniRAN P802.1CF provides </a:t>
            </a:r>
            <a:r>
              <a:rPr lang="en-US" sz="3600" dirty="0" smtClean="0"/>
              <a:t>a kind of ‘Stage 2’ Specification for IEEE 802</a:t>
            </a:r>
            <a:endParaRPr lang="en-US" i="1" dirty="0"/>
          </a:p>
        </p:txBody>
      </p:sp>
      <p:sp>
        <p:nvSpPr>
          <p:cNvPr id="6" name="Content Placeholder 5"/>
          <p:cNvSpPr>
            <a:spLocks noGrp="1"/>
          </p:cNvSpPr>
          <p:nvPr>
            <p:ph idx="1"/>
          </p:nvPr>
        </p:nvSpPr>
        <p:spPr>
          <a:xfrm>
            <a:off x="457200" y="1583795"/>
            <a:ext cx="8229600" cy="5040205"/>
          </a:xfrm>
        </p:spPr>
        <p:txBody>
          <a:bodyPr>
            <a:normAutofit fontScale="62500" lnSpcReduction="20000"/>
          </a:bodyPr>
          <a:lstStyle/>
          <a:p>
            <a:r>
              <a:rPr lang="en-US" dirty="0"/>
              <a:t>The ITU-T defined in its Rec. I.130 a sequential 3 stage process, which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56481"/>
            <a:ext cx="577564" cy="332553"/>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99"/>
          <p:cNvSpPr/>
          <p:nvPr/>
        </p:nvSpPr>
        <p:spPr bwMode="auto">
          <a:xfrm>
            <a:off x="656565" y="3068929"/>
            <a:ext cx="7875876" cy="1080151"/>
          </a:xfrm>
          <a:prstGeom prst="rect">
            <a:avLst/>
          </a:prstGeom>
          <a:solidFill>
            <a:schemeClr val="accent1">
              <a:lumMod val="40000"/>
              <a:lumOff val="6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mn-lt"/>
              </a:rPr>
              <a:t>S</a:t>
            </a:r>
            <a:r>
              <a:rPr kumimoji="0" lang="en-US" sz="1200" b="0" i="0" u="none" strike="noStrike" cap="none" normalizeH="0" baseline="0" dirty="0" smtClean="0">
                <a:ln>
                  <a:noFill/>
                </a:ln>
                <a:solidFill>
                  <a:schemeClr val="tx1"/>
                </a:solidFill>
                <a:effectLst/>
                <a:latin typeface="+mn-lt"/>
              </a:rPr>
              <a:t>cope of IEEE 802</a:t>
            </a:r>
            <a:endParaRPr kumimoji="0" lang="en-US" sz="1200" b="0" i="0" u="none" strike="noStrike" cap="none" normalizeH="0" baseline="0" dirty="0">
              <a:ln>
                <a:noFill/>
              </a:ln>
              <a:solidFill>
                <a:schemeClr val="tx1"/>
              </a:solidFill>
              <a:effectLst/>
              <a:latin typeface="+mn-lt"/>
            </a:endParaRPr>
          </a:p>
        </p:txBody>
      </p:sp>
      <p:sp>
        <p:nvSpPr>
          <p:cNvPr id="9" name="Rectangle 8"/>
          <p:cNvSpPr/>
          <p:nvPr/>
        </p:nvSpPr>
        <p:spPr bwMode="auto">
          <a:xfrm>
            <a:off x="2231742" y="3068960"/>
            <a:ext cx="5850650" cy="855095"/>
          </a:xfrm>
          <a:prstGeom prst="rect">
            <a:avLst/>
          </a:prstGeom>
          <a:solidFill>
            <a:srgbClr val="B7DEE8"/>
          </a:solidFill>
          <a:ln w="12700" cap="flat" cmpd="sng" algn="ctr">
            <a:solidFill>
              <a:schemeClr val="accent5"/>
            </a:solidFill>
            <a:prstDash val="solid"/>
            <a:round/>
            <a:headEnd type="none" w="sm" len="sm"/>
            <a:tailEnd type="none" w="sm" len="sm"/>
          </a:ln>
          <a:effectLst/>
        </p:spPr>
        <p:txBody>
          <a:bodyPr vert="horz" wrap="square" lIns="91440" tIns="45720" rIns="9144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a:latin typeface="+mn-lt"/>
              </a:rPr>
              <a:t>Access Network</a:t>
            </a:r>
            <a:endParaRPr kumimoji="0" lang="en-US" sz="1200" b="1" u="none" strike="noStrike" cap="none" normalizeH="0" baseline="0">
              <a:ln>
                <a:noFill/>
              </a:ln>
              <a:solidFill>
                <a:schemeClr val="tx1"/>
              </a:solidFill>
              <a:effectLst/>
              <a:latin typeface="+mn-lt"/>
            </a:endParaRPr>
          </a:p>
        </p:txBody>
      </p:sp>
      <p:sp>
        <p:nvSpPr>
          <p:cNvPr id="37" name="Rectangle 36"/>
          <p:cNvSpPr/>
          <p:nvPr/>
        </p:nvSpPr>
        <p:spPr bwMode="auto">
          <a:xfrm>
            <a:off x="701572" y="3616364"/>
            <a:ext cx="2340259" cy="9001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8" name="Rectangle 37"/>
          <p:cNvSpPr/>
          <p:nvPr/>
        </p:nvSpPr>
        <p:spPr bwMode="auto">
          <a:xfrm>
            <a:off x="3131841" y="3616364"/>
            <a:ext cx="243027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9" name="Rectangle 38"/>
          <p:cNvSpPr/>
          <p:nvPr/>
        </p:nvSpPr>
        <p:spPr bwMode="auto">
          <a:xfrm>
            <a:off x="5697126" y="3616364"/>
            <a:ext cx="234026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 name="Title 1"/>
          <p:cNvSpPr>
            <a:spLocks noGrp="1"/>
          </p:cNvSpPr>
          <p:nvPr>
            <p:ph type="title"/>
          </p:nvPr>
        </p:nvSpPr>
        <p:spPr/>
        <p:txBody>
          <a:bodyPr/>
          <a:lstStyle/>
          <a:p>
            <a:r>
              <a:rPr lang="en-US" dirty="0"/>
              <a:t>Scope</a:t>
            </a:r>
            <a:r>
              <a:rPr lang="en-US" dirty="0" smtClean="0"/>
              <a:t> of OmniRAN P802.1CF mapped to the IEEE 802 Reference Model</a:t>
            </a:r>
            <a:endParaRPr lang="en-US" dirty="0"/>
          </a:p>
        </p:txBody>
      </p:sp>
      <p:sp>
        <p:nvSpPr>
          <p:cNvPr id="140" name="Content Placeholder 139"/>
          <p:cNvSpPr>
            <a:spLocks noGrp="1"/>
          </p:cNvSpPr>
          <p:nvPr>
            <p:ph idx="1"/>
          </p:nvPr>
        </p:nvSpPr>
        <p:spPr>
          <a:xfrm>
            <a:off x="457200" y="4374105"/>
            <a:ext cx="8229600" cy="2115235"/>
          </a:xfrm>
        </p:spPr>
        <p:txBody>
          <a:bodyPr>
            <a:normAutofit fontScale="47500" lnSpcReduction="20000"/>
          </a:bodyPr>
          <a:lstStyle/>
          <a:p>
            <a:pPr>
              <a:lnSpc>
                <a:spcPct val="120000"/>
              </a:lnSpc>
            </a:pPr>
            <a:r>
              <a:rPr lang="en-US" dirty="0" smtClean="0"/>
              <a:t>P802.1CF will define an abstraction of an access network based on IEEE 802 technologies</a:t>
            </a:r>
          </a:p>
          <a:p>
            <a:pPr lvl="1">
              <a:lnSpc>
                <a:spcPct val="120000"/>
              </a:lnSpc>
            </a:pPr>
            <a:r>
              <a:rPr lang="en-US" dirty="0" smtClean="0"/>
              <a:t>The access network provides the link between a station (IP host) and the first hop router</a:t>
            </a:r>
          </a:p>
          <a:p>
            <a:pPr>
              <a:lnSpc>
                <a:spcPct val="120000"/>
              </a:lnSpc>
            </a:pPr>
            <a:r>
              <a:rPr lang="en-US" dirty="0"/>
              <a:t>The abstraction leads to very few generic interfaces for all kind of implementations</a:t>
            </a:r>
            <a:endParaRPr lang="en-US" dirty="0" smtClean="0"/>
          </a:p>
          <a:p>
            <a:pPr lvl="1">
              <a:lnSpc>
                <a:spcPct val="120000"/>
              </a:lnSpc>
            </a:pPr>
            <a:r>
              <a:rPr lang="en-US" dirty="0"/>
              <a:t>R1 </a:t>
            </a:r>
            <a:r>
              <a:rPr lang="en-US" dirty="0" smtClean="0"/>
              <a:t>represents the PHY and MAC layer functions between terminal and base station, which are completely covered by the IEEE 802 specifications</a:t>
            </a:r>
          </a:p>
          <a:p>
            <a:pPr lvl="1">
              <a:lnSpc>
                <a:spcPct val="120000"/>
              </a:lnSpc>
            </a:pPr>
            <a:r>
              <a:rPr lang="en-US" dirty="0" smtClean="0"/>
              <a:t>R2 represents a control interface between terminal and central control entity, e.g. for authentication</a:t>
            </a:r>
          </a:p>
          <a:p>
            <a:pPr lvl="1">
              <a:lnSpc>
                <a:spcPct val="120000"/>
              </a:lnSpc>
            </a:pPr>
            <a:r>
              <a:rPr lang="en-US" dirty="0" smtClean="0"/>
              <a:t>R3 represents a control interface between the access network and a central control entity and the</a:t>
            </a:r>
            <a:r>
              <a:rPr lang="en-US" dirty="0"/>
              <a:t> data path interface towards the first hop router, which is defined by the IEEE 802 Data Link SAP.</a:t>
            </a:r>
          </a:p>
        </p:txBody>
      </p:sp>
      <p:sp>
        <p:nvSpPr>
          <p:cNvPr id="3" name="Rectangle 2"/>
          <p:cNvSpPr/>
          <p:nvPr/>
        </p:nvSpPr>
        <p:spPr bwMode="auto">
          <a:xfrm>
            <a:off x="65656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4" name="Rectangle 3"/>
          <p:cNvSpPr/>
          <p:nvPr/>
        </p:nvSpPr>
        <p:spPr bwMode="auto">
          <a:xfrm>
            <a:off x="65656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5" name="Rectangle 4"/>
          <p:cNvSpPr/>
          <p:nvPr/>
        </p:nvSpPr>
        <p:spPr bwMode="auto">
          <a:xfrm>
            <a:off x="656567" y="1854036"/>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a:t>
            </a:r>
            <a:endParaRPr kumimoji="0" lang="en-US" sz="900" b="0" i="0" u="none" strike="noStrike" cap="none" normalizeH="0" baseline="0" dirty="0">
              <a:ln>
                <a:noFill/>
              </a:ln>
              <a:solidFill>
                <a:schemeClr val="tx1"/>
              </a:solidFill>
              <a:effectLst/>
              <a:latin typeface="+mn-lt"/>
            </a:endParaRPr>
          </a:p>
        </p:txBody>
      </p:sp>
      <p:sp>
        <p:nvSpPr>
          <p:cNvPr id="12" name="Rectangle 11"/>
          <p:cNvSpPr/>
          <p:nvPr/>
        </p:nvSpPr>
        <p:spPr bwMode="auto">
          <a:xfrm>
            <a:off x="722729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722729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0" name="Rectangle 19"/>
          <p:cNvSpPr/>
          <p:nvPr/>
        </p:nvSpPr>
        <p:spPr bwMode="auto">
          <a:xfrm>
            <a:off x="560711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1" name="Rectangle 20"/>
          <p:cNvSpPr/>
          <p:nvPr/>
        </p:nvSpPr>
        <p:spPr bwMode="auto">
          <a:xfrm>
            <a:off x="560711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7" name="Rectangle 26"/>
          <p:cNvSpPr/>
          <p:nvPr/>
        </p:nvSpPr>
        <p:spPr bwMode="auto">
          <a:xfrm>
            <a:off x="475202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8" name="Rectangle 27"/>
          <p:cNvSpPr/>
          <p:nvPr/>
        </p:nvSpPr>
        <p:spPr bwMode="auto">
          <a:xfrm>
            <a:off x="475202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9" name="Isosceles Triangle 28"/>
          <p:cNvSpPr/>
          <p:nvPr/>
        </p:nvSpPr>
        <p:spPr bwMode="auto">
          <a:xfrm flipV="1">
            <a:off x="475202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0" name="Rectangle 29"/>
          <p:cNvSpPr/>
          <p:nvPr/>
        </p:nvSpPr>
        <p:spPr bwMode="auto">
          <a:xfrm>
            <a:off x="308683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1" name="Rectangle 30"/>
          <p:cNvSpPr/>
          <p:nvPr/>
        </p:nvSpPr>
        <p:spPr bwMode="auto">
          <a:xfrm>
            <a:off x="308683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2" name="Rectangle 31"/>
          <p:cNvSpPr/>
          <p:nvPr/>
        </p:nvSpPr>
        <p:spPr bwMode="auto">
          <a:xfrm>
            <a:off x="223174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3" name="Rectangle 32"/>
          <p:cNvSpPr/>
          <p:nvPr/>
        </p:nvSpPr>
        <p:spPr bwMode="auto">
          <a:xfrm>
            <a:off x="223174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4" name="Isosceles Triangle 33"/>
          <p:cNvSpPr/>
          <p:nvPr/>
        </p:nvSpPr>
        <p:spPr bwMode="auto">
          <a:xfrm flipV="1">
            <a:off x="223174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pic>
        <p:nvPicPr>
          <p:cNvPr id="68" name="Picture 67" descr="MC900439836.PNG"/>
          <p:cNvPicPr>
            <a:picLocks noChangeAspect="1"/>
          </p:cNvPicPr>
          <p:nvPr/>
        </p:nvPicPr>
        <p:blipFill>
          <a:blip r:embed="rId2"/>
          <a:stretch>
            <a:fillRect/>
          </a:stretch>
        </p:blipFill>
        <p:spPr>
          <a:xfrm>
            <a:off x="791581" y="2221209"/>
            <a:ext cx="533400" cy="533400"/>
          </a:xfrm>
          <a:prstGeom prst="rect">
            <a:avLst/>
          </a:prstGeom>
        </p:spPr>
      </p:pic>
      <p:sp>
        <p:nvSpPr>
          <p:cNvPr id="102" name="Rectangle 101"/>
          <p:cNvSpPr/>
          <p:nvPr/>
        </p:nvSpPr>
        <p:spPr bwMode="auto">
          <a:xfrm>
            <a:off x="272679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4" name="Rectangle 103"/>
          <p:cNvSpPr/>
          <p:nvPr/>
        </p:nvSpPr>
        <p:spPr bwMode="auto">
          <a:xfrm>
            <a:off x="524707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5" name="Rectangle 104"/>
          <p:cNvSpPr/>
          <p:nvPr/>
        </p:nvSpPr>
        <p:spPr bwMode="auto">
          <a:xfrm>
            <a:off x="7227296" y="1854036"/>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a:t>
            </a:r>
            <a:endParaRPr kumimoji="0" lang="en-US" sz="900" b="0" i="0" u="none" strike="noStrike" cap="none" normalizeH="0" baseline="0" dirty="0">
              <a:ln>
                <a:noFill/>
              </a:ln>
              <a:solidFill>
                <a:schemeClr val="tx1"/>
              </a:solidFill>
              <a:effectLst/>
              <a:latin typeface="+mn-lt"/>
            </a:endParaRPr>
          </a:p>
        </p:txBody>
      </p:sp>
      <p:pic>
        <p:nvPicPr>
          <p:cNvPr id="82" name="Picture 29"/>
          <p:cNvPicPr>
            <a:picLocks noChangeArrowheads="1"/>
          </p:cNvPicPr>
          <p:nvPr/>
        </p:nvPicPr>
        <p:blipFill>
          <a:blip r:embed="rId3"/>
          <a:srcRect/>
          <a:stretch>
            <a:fillRect/>
          </a:stretch>
        </p:blipFill>
        <p:spPr bwMode="auto">
          <a:xfrm>
            <a:off x="7452321" y="2765919"/>
            <a:ext cx="405045" cy="258117"/>
          </a:xfrm>
          <a:prstGeom prst="rect">
            <a:avLst/>
          </a:prstGeom>
          <a:noFill/>
          <a:ln w="12700">
            <a:noFill/>
            <a:miter lim="800000"/>
            <a:headEnd/>
            <a:tailEnd/>
          </a:ln>
          <a:effectLst/>
        </p:spPr>
      </p:pic>
      <p:grpSp>
        <p:nvGrpSpPr>
          <p:cNvPr id="6" name="Group 122"/>
          <p:cNvGrpSpPr>
            <a:grpSpLocks/>
          </p:cNvGrpSpPr>
          <p:nvPr/>
        </p:nvGrpSpPr>
        <p:grpSpPr bwMode="auto">
          <a:xfrm>
            <a:off x="7542331" y="2450884"/>
            <a:ext cx="190728" cy="325360"/>
            <a:chOff x="4120" y="2308"/>
            <a:chExt cx="305" cy="415"/>
          </a:xfrm>
        </p:grpSpPr>
        <p:sp>
          <p:nvSpPr>
            <p:cNvPr id="7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8" name="Group 126"/>
            <p:cNvGrpSpPr>
              <a:grpSpLocks/>
            </p:cNvGrpSpPr>
            <p:nvPr/>
          </p:nvGrpSpPr>
          <p:grpSpPr bwMode="auto">
            <a:xfrm flipH="1">
              <a:off x="4164" y="2500"/>
              <a:ext cx="152" cy="109"/>
              <a:chOff x="3216" y="2784"/>
              <a:chExt cx="192" cy="144"/>
            </a:xfrm>
          </p:grpSpPr>
          <p:sp>
            <p:nvSpPr>
              <p:cNvPr id="7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69" name="AutoShape 22"/>
          <p:cNvSpPr>
            <a:spLocks noChangeArrowheads="1"/>
          </p:cNvSpPr>
          <p:nvPr/>
        </p:nvSpPr>
        <p:spPr bwMode="auto">
          <a:xfrm>
            <a:off x="7452321" y="2090844"/>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114" name="Straight Arrow Connector 113"/>
          <p:cNvCxnSpPr/>
          <p:nvPr/>
        </p:nvCxnSpPr>
        <p:spPr bwMode="auto">
          <a:xfrm>
            <a:off x="551710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6" name="Straight Arrow Connector 115"/>
          <p:cNvCxnSpPr/>
          <p:nvPr/>
        </p:nvCxnSpPr>
        <p:spPr bwMode="auto">
          <a:xfrm>
            <a:off x="569712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7" name="Straight Arrow Connector 116"/>
          <p:cNvCxnSpPr/>
          <p:nvPr/>
        </p:nvCxnSpPr>
        <p:spPr bwMode="auto">
          <a:xfrm>
            <a:off x="3041831" y="2978920"/>
            <a:ext cx="0" cy="46800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8" name="Straight Arrow Connector 117"/>
          <p:cNvCxnSpPr/>
          <p:nvPr/>
        </p:nvCxnSpPr>
        <p:spPr bwMode="auto">
          <a:xfrm>
            <a:off x="313184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136" name="Freeform 135"/>
          <p:cNvSpPr/>
          <p:nvPr/>
        </p:nvSpPr>
        <p:spPr bwMode="auto">
          <a:xfrm>
            <a:off x="1403752" y="2978951"/>
            <a:ext cx="1413054" cy="144511"/>
          </a:xfrm>
          <a:custGeom>
            <a:avLst/>
            <a:gdLst>
              <a:gd name="connsiteX0" fmla="*/ 0 w 1395413"/>
              <a:gd name="connsiteY0" fmla="*/ 133350 h 138112"/>
              <a:gd name="connsiteX1" fmla="*/ 1395413 w 1395413"/>
              <a:gd name="connsiteY1" fmla="*/ 138112 h 138112"/>
              <a:gd name="connsiteX2" fmla="*/ 1395413 w 1395413"/>
              <a:gd name="connsiteY2" fmla="*/ 0 h 138112"/>
            </a:gdLst>
            <a:ahLst/>
            <a:cxnLst>
              <a:cxn ang="0">
                <a:pos x="connsiteX0" y="connsiteY0"/>
              </a:cxn>
              <a:cxn ang="0">
                <a:pos x="connsiteX1" y="connsiteY1"/>
              </a:cxn>
              <a:cxn ang="0">
                <a:pos x="connsiteX2" y="connsiteY2"/>
              </a:cxn>
            </a:cxnLst>
            <a:rect l="l" t="t" r="r" b="b"/>
            <a:pathLst>
              <a:path w="1395413" h="138112">
                <a:moveTo>
                  <a:pt x="0" y="133350"/>
                </a:moveTo>
                <a:lnTo>
                  <a:pt x="1395413" y="138112"/>
                </a:lnTo>
                <a:lnTo>
                  <a:pt x="1395413" y="0"/>
                </a:lnTo>
              </a:path>
            </a:pathLst>
          </a:custGeom>
          <a:noFill/>
          <a:ln w="12700" cap="flat" cmpd="sng" algn="ctr">
            <a:solidFill>
              <a:srgbClr val="FF0000"/>
            </a:solidFill>
            <a:prstDash val="dash"/>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5" name="Left-Right Arrow 54"/>
          <p:cNvSpPr/>
          <p:nvPr/>
        </p:nvSpPr>
        <p:spPr bwMode="auto">
          <a:xfrm>
            <a:off x="1511661" y="3213472"/>
            <a:ext cx="720080" cy="270030"/>
          </a:xfrm>
          <a:prstGeom prst="leftRightArrow">
            <a:avLst>
              <a:gd name="adj1" fmla="val 64830"/>
              <a:gd name="adj2" fmla="val 3615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mn-lt"/>
              </a:rPr>
              <a:t>R1</a:t>
            </a:r>
            <a:endParaRPr kumimoji="0" lang="en-US" sz="1000" b="1" i="0" u="none" strike="noStrike" cap="none" normalizeH="0" baseline="0" dirty="0">
              <a:ln>
                <a:noFill/>
              </a:ln>
              <a:solidFill>
                <a:schemeClr val="bg1"/>
              </a:solidFill>
              <a:effectLst/>
              <a:latin typeface="+mn-lt"/>
            </a:endParaRPr>
          </a:p>
        </p:txBody>
      </p:sp>
      <p:cxnSp>
        <p:nvCxnSpPr>
          <p:cNvPr id="58" name="Straight Arrow Connector 57"/>
          <p:cNvCxnSpPr>
            <a:endCxn id="29" idx="0"/>
          </p:cNvCxnSpPr>
          <p:nvPr/>
        </p:nvCxnSpPr>
        <p:spPr bwMode="auto">
          <a:xfrm flipH="1">
            <a:off x="5599746" y="2978921"/>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1" name="Straight Arrow Connector 60"/>
          <p:cNvCxnSpPr/>
          <p:nvPr/>
        </p:nvCxnSpPr>
        <p:spPr bwMode="auto">
          <a:xfrm>
            <a:off x="295182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3" name="Straight Arrow Connector 62"/>
          <p:cNvCxnSpPr/>
          <p:nvPr/>
        </p:nvCxnSpPr>
        <p:spPr bwMode="auto">
          <a:xfrm>
            <a:off x="3221851" y="2978921"/>
            <a:ext cx="0" cy="18002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7" name="Freeform 6"/>
          <p:cNvSpPr/>
          <p:nvPr/>
        </p:nvSpPr>
        <p:spPr>
          <a:xfrm>
            <a:off x="3445393" y="2267508"/>
            <a:ext cx="3798592"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9" name="Freeform 58"/>
          <p:cNvSpPr/>
          <p:nvPr/>
        </p:nvSpPr>
        <p:spPr>
          <a:xfrm>
            <a:off x="5966976" y="2259036"/>
            <a:ext cx="1260000" cy="576528"/>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0" name="Oval 9"/>
          <p:cNvSpPr/>
          <p:nvPr/>
        </p:nvSpPr>
        <p:spPr bwMode="auto">
          <a:xfrm>
            <a:off x="7610444" y="3023956"/>
            <a:ext cx="90010" cy="90010"/>
          </a:xfrm>
          <a:prstGeom prst="ellipse">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TextBox 10"/>
          <p:cNvSpPr txBox="1"/>
          <p:nvPr/>
        </p:nvSpPr>
        <p:spPr>
          <a:xfrm>
            <a:off x="864846" y="1583795"/>
            <a:ext cx="466794" cy="276999"/>
          </a:xfrm>
          <a:prstGeom prst="rect">
            <a:avLst/>
          </a:prstGeom>
          <a:noFill/>
        </p:spPr>
        <p:txBody>
          <a:bodyPr wrap="none" rtlCol="0">
            <a:spAutoFit/>
          </a:bodyPr>
          <a:lstStyle/>
          <a:p>
            <a:r>
              <a:rPr lang="en-US" dirty="0" smtClean="0">
                <a:latin typeface="+mn-lt"/>
              </a:rPr>
              <a:t>STA</a:t>
            </a:r>
          </a:p>
        </p:txBody>
      </p:sp>
      <p:sp>
        <p:nvSpPr>
          <p:cNvPr id="60" name="TextBox 59"/>
          <p:cNvSpPr txBox="1"/>
          <p:nvPr/>
        </p:nvSpPr>
        <p:spPr>
          <a:xfrm>
            <a:off x="8037385" y="2303875"/>
            <a:ext cx="629274" cy="276999"/>
          </a:xfrm>
          <a:prstGeom prst="rect">
            <a:avLst/>
          </a:prstGeom>
          <a:noFill/>
        </p:spPr>
        <p:txBody>
          <a:bodyPr wrap="none" rtlCol="0">
            <a:spAutoFit/>
          </a:bodyPr>
          <a:lstStyle/>
          <a:p>
            <a:r>
              <a:rPr lang="en-US" dirty="0">
                <a:latin typeface="+mn-lt"/>
              </a:rPr>
              <a:t>CORE</a:t>
            </a:r>
            <a:endParaRPr lang="en-US" dirty="0" smtClean="0">
              <a:latin typeface="+mn-lt"/>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6" name="Straight Connector 305"/>
          <p:cNvCxnSpPr>
            <a:stCxn id="238" idx="3"/>
          </p:cNvCxnSpPr>
          <p:nvPr/>
        </p:nvCxnSpPr>
        <p:spPr bwMode="auto">
          <a:xfrm flipV="1">
            <a:off x="4537010" y="2573905"/>
            <a:ext cx="828330" cy="989865"/>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 name="Title 1"/>
          <p:cNvSpPr>
            <a:spLocks noGrp="1"/>
          </p:cNvSpPr>
          <p:nvPr>
            <p:ph type="title"/>
          </p:nvPr>
        </p:nvSpPr>
        <p:spPr>
          <a:xfrm>
            <a:off x="381000" y="274638"/>
            <a:ext cx="8382000" cy="1143000"/>
          </a:xfrm>
        </p:spPr>
        <p:txBody>
          <a:bodyPr/>
          <a:lstStyle/>
          <a:p>
            <a:r>
              <a:rPr lang="en-US" dirty="0" smtClean="0"/>
              <a:t>OmniRAN Access Scenario</a:t>
            </a:r>
            <a:endParaRPr lang="en-US" dirty="0"/>
          </a:p>
        </p:txBody>
      </p:sp>
      <p:grpSp>
        <p:nvGrpSpPr>
          <p:cNvPr id="3" name="Group 122"/>
          <p:cNvGrpSpPr/>
          <p:nvPr/>
        </p:nvGrpSpPr>
        <p:grpSpPr>
          <a:xfrm>
            <a:off x="5315145" y="168595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5"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8"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1"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grpSp>
        <p:nvGrpSpPr>
          <p:cNvPr id="12" name="Group 582"/>
          <p:cNvGrpSpPr/>
          <p:nvPr/>
        </p:nvGrpSpPr>
        <p:grpSpPr>
          <a:xfrm>
            <a:off x="6686745" y="168595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a:ln>
                  <a:noFill/>
                </a:ln>
                <a:solidFill>
                  <a:schemeClr val="tx1"/>
                </a:solidFill>
                <a:effectLst/>
                <a:latin typeface="Times New Roman" charset="0"/>
              </a:endParaRPr>
            </a:p>
          </p:txBody>
        </p:sp>
        <p:grpSp>
          <p:nvGrpSpPr>
            <p:cNvPr id="13" name="Group 61"/>
            <p:cNvGrpSpPr/>
            <p:nvPr/>
          </p:nvGrpSpPr>
          <p:grpSpPr>
            <a:xfrm>
              <a:off x="5410201" y="1816606"/>
              <a:ext cx="609600" cy="450344"/>
              <a:chOff x="6324600" y="1828800"/>
              <a:chExt cx="917575" cy="677862"/>
            </a:xfrm>
          </p:grpSpPr>
          <p:grpSp>
            <p:nvGrpSpPr>
              <p:cNvPr id="14"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15"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16"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17"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18"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19"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20"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21"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2064" name="Clip" r:id="rId4" imgW="5757415" imgH="3221332" progId="">
                    <p:embed/>
                  </p:oleObj>
                </mc:Choice>
                <mc:Fallback>
                  <p:oleObj name="Clip" r:id="rId4"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p:cNvCxnSpPr>
          <p:nvPr/>
        </p:nvCxnSpPr>
        <p:spPr bwMode="auto">
          <a:xfrm>
            <a:off x="2800545" y="22371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2" name="Group 95"/>
          <p:cNvGrpSpPr/>
          <p:nvPr/>
        </p:nvGrpSpPr>
        <p:grpSpPr>
          <a:xfrm>
            <a:off x="2952945" y="216220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endCxn id="6" idx="1"/>
          </p:cNvCxnSpPr>
          <p:nvPr/>
        </p:nvCxnSpPr>
        <p:spPr bwMode="auto">
          <a:xfrm>
            <a:off x="4553145" y="21812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3" name="Group 40"/>
          <p:cNvGrpSpPr/>
          <p:nvPr/>
        </p:nvGrpSpPr>
        <p:grpSpPr>
          <a:xfrm>
            <a:off x="4705545" y="210907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6305745" y="21812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24" name="Group 294"/>
          <p:cNvGrpSpPr/>
          <p:nvPr/>
        </p:nvGrpSpPr>
        <p:grpSpPr>
          <a:xfrm>
            <a:off x="1809945" y="168595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STA</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6"/>
            <a:stretch>
              <a:fillRect/>
            </a:stretch>
          </p:blipFill>
          <p:spPr>
            <a:xfrm>
              <a:off x="609600" y="2286000"/>
              <a:ext cx="533400" cy="533400"/>
            </a:xfrm>
            <a:prstGeom prst="rect">
              <a:avLst/>
            </a:prstGeom>
          </p:spPr>
        </p:pic>
      </p:grpSp>
      <p:grpSp>
        <p:nvGrpSpPr>
          <p:cNvPr id="25" name="Group 4"/>
          <p:cNvGrpSpPr/>
          <p:nvPr/>
        </p:nvGrpSpPr>
        <p:grpSpPr>
          <a:xfrm>
            <a:off x="2800545" y="162880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28" name="Group 212"/>
          <p:cNvGrpSpPr/>
          <p:nvPr/>
        </p:nvGrpSpPr>
        <p:grpSpPr>
          <a:xfrm>
            <a:off x="5315145" y="4508630"/>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29"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30"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31"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grpSp>
        <p:nvGrpSpPr>
          <p:cNvPr id="32" name="Group 579"/>
          <p:cNvGrpSpPr/>
          <p:nvPr/>
        </p:nvGrpSpPr>
        <p:grpSpPr>
          <a:xfrm>
            <a:off x="6686745" y="4508630"/>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a:ln>
                  <a:noFill/>
                </a:ln>
                <a:solidFill>
                  <a:schemeClr val="tx1"/>
                </a:solidFill>
                <a:effectLst/>
                <a:latin typeface="Times New Roman" charset="0"/>
              </a:endParaRPr>
            </a:p>
          </p:txBody>
        </p:sp>
        <p:grpSp>
          <p:nvGrpSpPr>
            <p:cNvPr id="33" name="Group 61"/>
            <p:cNvGrpSpPr/>
            <p:nvPr/>
          </p:nvGrpSpPr>
          <p:grpSpPr>
            <a:xfrm>
              <a:off x="5410201" y="4502656"/>
              <a:ext cx="609600" cy="450344"/>
              <a:chOff x="6324600" y="1828800"/>
              <a:chExt cx="917575" cy="677862"/>
            </a:xfrm>
          </p:grpSpPr>
          <p:grpSp>
            <p:nvGrpSpPr>
              <p:cNvPr id="34"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35"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36"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37"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38"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39"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nvGrpSpPr>
              <p:cNvPr id="41"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dirty="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dirty="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dirty="0"/>
                </a:p>
              </p:txBody>
            </p:sp>
            <p:grpSp>
              <p:nvGrpSpPr>
                <p:cNvPr id="42"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dirty="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dirty="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dirty="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dirty="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dirty="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2065" name="Clip" r:id="rId7" imgW="5757415" imgH="3221332" progId="">
                    <p:embed/>
                  </p:oleObj>
                </mc:Choice>
                <mc:Fallback>
                  <p:oleObj name="Clip" r:id="rId7" imgW="5757415" imgH="3221332"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endCxn id="214" idx="1"/>
          </p:cNvCxnSpPr>
          <p:nvPr/>
        </p:nvCxnSpPr>
        <p:spPr bwMode="auto">
          <a:xfrm>
            <a:off x="4553145" y="500393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4857945" y="4938524"/>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87" name="TextBox 286"/>
          <p:cNvSpPr txBox="1"/>
          <p:nvPr/>
        </p:nvSpPr>
        <p:spPr>
          <a:xfrm>
            <a:off x="4705545" y="463372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6305745" y="500393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5810445" y="2676550"/>
            <a:ext cx="0" cy="183208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5743556" y="281409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93" name="TextBox 292"/>
          <p:cNvSpPr txBox="1"/>
          <p:nvPr/>
        </p:nvSpPr>
        <p:spPr>
          <a:xfrm>
            <a:off x="5315145" y="270892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sp>
        <p:nvSpPr>
          <p:cNvPr id="337" name="Oval 336"/>
          <p:cNvSpPr/>
          <p:nvPr/>
        </p:nvSpPr>
        <p:spPr bwMode="auto">
          <a:xfrm>
            <a:off x="4870285" y="2969658"/>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38" name="TextBox 337"/>
          <p:cNvSpPr txBox="1"/>
          <p:nvPr/>
        </p:nvSpPr>
        <p:spPr>
          <a:xfrm>
            <a:off x="4750707" y="3104673"/>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nvGrpSpPr>
          <p:cNvPr id="210" name="Group 209"/>
          <p:cNvGrpSpPr/>
          <p:nvPr/>
        </p:nvGrpSpPr>
        <p:grpSpPr>
          <a:xfrm>
            <a:off x="3557028" y="1678034"/>
            <a:ext cx="1000125" cy="990600"/>
            <a:chOff x="7497325" y="3519010"/>
            <a:chExt cx="1000125" cy="990600"/>
          </a:xfrm>
        </p:grpSpPr>
        <p:sp>
          <p:nvSpPr>
            <p:cNvPr id="211" name="AutoShape 154"/>
            <p:cNvSpPr>
              <a:spLocks noChangeArrowheads="1"/>
            </p:cNvSpPr>
            <p:nvPr/>
          </p:nvSpPr>
          <p:spPr bwMode="auto">
            <a:xfrm>
              <a:off x="7497325" y="351901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212" name="Rectangle 187"/>
            <p:cNvSpPr>
              <a:spLocks noChangeArrowheads="1"/>
            </p:cNvSpPr>
            <p:nvPr/>
          </p:nvSpPr>
          <p:spPr bwMode="auto">
            <a:xfrm>
              <a:off x="7556062" y="359521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AN</a:t>
              </a:r>
              <a:endParaRPr lang="en-US" sz="1600" b="1" dirty="0">
                <a:latin typeface="Arial" pitchFamily="34" charset="0"/>
                <a:cs typeface="Arial" pitchFamily="34" charset="0"/>
              </a:endParaRPr>
            </a:p>
          </p:txBody>
        </p:sp>
        <p:pic>
          <p:nvPicPr>
            <p:cNvPr id="213" name="Picture 212" descr="Wireless Gateway.png"/>
            <p:cNvPicPr>
              <a:picLocks noChangeAspect="1"/>
            </p:cNvPicPr>
            <p:nvPr/>
          </p:nvPicPr>
          <p:blipFill>
            <a:blip r:embed="rId8" cstate="print"/>
            <a:stretch>
              <a:fillRect/>
            </a:stretch>
          </p:blipFill>
          <p:spPr>
            <a:xfrm>
              <a:off x="7722350" y="3789040"/>
              <a:ext cx="180020" cy="158267"/>
            </a:xfrm>
            <a:prstGeom prst="rect">
              <a:avLst/>
            </a:prstGeom>
          </p:spPr>
        </p:pic>
        <p:pic>
          <p:nvPicPr>
            <p:cNvPr id="217" name="Picture 216" descr="Wireless Gateway.png"/>
            <p:cNvPicPr>
              <a:picLocks noChangeAspect="1"/>
            </p:cNvPicPr>
            <p:nvPr/>
          </p:nvPicPr>
          <p:blipFill>
            <a:blip r:embed="rId8" cstate="print"/>
            <a:stretch>
              <a:fillRect/>
            </a:stretch>
          </p:blipFill>
          <p:spPr>
            <a:xfrm>
              <a:off x="8006028" y="3923565"/>
              <a:ext cx="270030" cy="237401"/>
            </a:xfrm>
            <a:prstGeom prst="rect">
              <a:avLst/>
            </a:prstGeom>
          </p:spPr>
        </p:pic>
        <p:pic>
          <p:nvPicPr>
            <p:cNvPr id="220" name="Picture 219" descr="Wireless Gateway.png"/>
            <p:cNvPicPr>
              <a:picLocks noChangeAspect="1"/>
            </p:cNvPicPr>
            <p:nvPr/>
          </p:nvPicPr>
          <p:blipFill>
            <a:blip r:embed="rId8" cstate="print"/>
            <a:stretch>
              <a:fillRect/>
            </a:stretch>
          </p:blipFill>
          <p:spPr>
            <a:xfrm>
              <a:off x="7559985" y="3968570"/>
              <a:ext cx="512022" cy="450153"/>
            </a:xfrm>
            <a:prstGeom prst="rect">
              <a:avLst/>
            </a:prstGeom>
          </p:spPr>
        </p:pic>
        <p:sp>
          <p:nvSpPr>
            <p:cNvPr id="224" name="TextBox 223"/>
            <p:cNvSpPr txBox="1"/>
            <p:nvPr/>
          </p:nvSpPr>
          <p:spPr>
            <a:xfrm>
              <a:off x="7985254" y="4187116"/>
              <a:ext cx="457176" cy="276999"/>
            </a:xfrm>
            <a:prstGeom prst="rect">
              <a:avLst/>
            </a:prstGeom>
            <a:noFill/>
          </p:spPr>
          <p:txBody>
            <a:bodyPr wrap="none" rtlCol="0">
              <a:spAutoFit/>
            </a:bodyPr>
            <a:lstStyle/>
            <a:p>
              <a:r>
                <a:rPr lang="en-US" dirty="0" smtClean="0">
                  <a:latin typeface="+mn-lt"/>
                </a:rPr>
                <a:t>ANI</a:t>
              </a:r>
              <a:endParaRPr lang="en-US" dirty="0">
                <a:latin typeface="+mn-lt"/>
              </a:endParaRPr>
            </a:p>
          </p:txBody>
        </p:sp>
        <p:sp>
          <p:nvSpPr>
            <p:cNvPr id="232" name="TextBox 231"/>
            <p:cNvSpPr txBox="1"/>
            <p:nvPr/>
          </p:nvSpPr>
          <p:spPr>
            <a:xfrm>
              <a:off x="7820999" y="3812782"/>
              <a:ext cx="333746" cy="200055"/>
            </a:xfrm>
            <a:prstGeom prst="rect">
              <a:avLst/>
            </a:prstGeom>
            <a:noFill/>
          </p:spPr>
          <p:txBody>
            <a:bodyPr wrap="none" rtlCol="0">
              <a:spAutoFit/>
            </a:bodyPr>
            <a:lstStyle/>
            <a:p>
              <a:r>
                <a:rPr lang="en-US" sz="700" dirty="0" smtClean="0">
                  <a:latin typeface="+mn-lt"/>
                </a:rPr>
                <a:t>ANI</a:t>
              </a:r>
              <a:endParaRPr lang="en-US" sz="700" dirty="0">
                <a:latin typeface="+mn-lt"/>
              </a:endParaRPr>
            </a:p>
          </p:txBody>
        </p:sp>
        <p:sp>
          <p:nvSpPr>
            <p:cNvPr id="234" name="TextBox 233"/>
            <p:cNvSpPr txBox="1"/>
            <p:nvPr/>
          </p:nvSpPr>
          <p:spPr>
            <a:xfrm>
              <a:off x="8288251" y="4041938"/>
              <a:ext cx="192360" cy="138499"/>
            </a:xfrm>
            <a:prstGeom prst="rect">
              <a:avLst/>
            </a:prstGeom>
            <a:noFill/>
          </p:spPr>
          <p:txBody>
            <a:bodyPr wrap="none" lIns="0" tIns="0" rIns="0" bIns="0" rtlCol="0">
              <a:spAutoFit/>
            </a:bodyPr>
            <a:lstStyle/>
            <a:p>
              <a:r>
                <a:rPr lang="en-US" sz="900" dirty="0" smtClean="0">
                  <a:latin typeface="+mn-lt"/>
                </a:rPr>
                <a:t>ANI</a:t>
              </a:r>
              <a:endParaRPr lang="en-US" sz="900" dirty="0">
                <a:latin typeface="+mn-lt"/>
              </a:endParaRPr>
            </a:p>
          </p:txBody>
        </p:sp>
      </p:grpSp>
      <p:grpSp>
        <p:nvGrpSpPr>
          <p:cNvPr id="237" name="Group 236"/>
          <p:cNvGrpSpPr/>
          <p:nvPr/>
        </p:nvGrpSpPr>
        <p:grpSpPr>
          <a:xfrm>
            <a:off x="3536885" y="3068470"/>
            <a:ext cx="1000125" cy="990600"/>
            <a:chOff x="7497325" y="3519010"/>
            <a:chExt cx="1000125" cy="990600"/>
          </a:xfrm>
        </p:grpSpPr>
        <p:sp>
          <p:nvSpPr>
            <p:cNvPr id="238" name="AutoShape 154"/>
            <p:cNvSpPr>
              <a:spLocks noChangeArrowheads="1"/>
            </p:cNvSpPr>
            <p:nvPr/>
          </p:nvSpPr>
          <p:spPr bwMode="auto">
            <a:xfrm>
              <a:off x="7497325" y="351901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239" name="Rectangle 187"/>
            <p:cNvSpPr>
              <a:spLocks noChangeArrowheads="1"/>
            </p:cNvSpPr>
            <p:nvPr/>
          </p:nvSpPr>
          <p:spPr bwMode="auto">
            <a:xfrm>
              <a:off x="7556062" y="359521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AN</a:t>
              </a:r>
              <a:endParaRPr lang="en-US" sz="1600" b="1" dirty="0">
                <a:latin typeface="Arial" pitchFamily="34" charset="0"/>
                <a:cs typeface="Arial" pitchFamily="34" charset="0"/>
              </a:endParaRPr>
            </a:p>
          </p:txBody>
        </p:sp>
        <p:pic>
          <p:nvPicPr>
            <p:cNvPr id="240" name="Picture 239" descr="Wireless Gateway.png"/>
            <p:cNvPicPr>
              <a:picLocks noChangeAspect="1"/>
            </p:cNvPicPr>
            <p:nvPr/>
          </p:nvPicPr>
          <p:blipFill>
            <a:blip r:embed="rId8" cstate="print"/>
            <a:stretch>
              <a:fillRect/>
            </a:stretch>
          </p:blipFill>
          <p:spPr>
            <a:xfrm>
              <a:off x="7722350" y="3789040"/>
              <a:ext cx="180020" cy="158267"/>
            </a:xfrm>
            <a:prstGeom prst="rect">
              <a:avLst/>
            </a:prstGeom>
          </p:spPr>
        </p:pic>
        <p:pic>
          <p:nvPicPr>
            <p:cNvPr id="244" name="Picture 243" descr="Wireless Gateway.png"/>
            <p:cNvPicPr>
              <a:picLocks noChangeAspect="1"/>
            </p:cNvPicPr>
            <p:nvPr/>
          </p:nvPicPr>
          <p:blipFill>
            <a:blip r:embed="rId8" cstate="print"/>
            <a:stretch>
              <a:fillRect/>
            </a:stretch>
          </p:blipFill>
          <p:spPr>
            <a:xfrm>
              <a:off x="8006028" y="3923565"/>
              <a:ext cx="270030" cy="237401"/>
            </a:xfrm>
            <a:prstGeom prst="rect">
              <a:avLst/>
            </a:prstGeom>
          </p:spPr>
        </p:pic>
        <p:pic>
          <p:nvPicPr>
            <p:cNvPr id="255" name="Picture 254" descr="Wireless Gateway.png"/>
            <p:cNvPicPr>
              <a:picLocks noChangeAspect="1"/>
            </p:cNvPicPr>
            <p:nvPr/>
          </p:nvPicPr>
          <p:blipFill>
            <a:blip r:embed="rId8" cstate="print"/>
            <a:stretch>
              <a:fillRect/>
            </a:stretch>
          </p:blipFill>
          <p:spPr>
            <a:xfrm>
              <a:off x="7559985" y="3968570"/>
              <a:ext cx="512022" cy="450153"/>
            </a:xfrm>
            <a:prstGeom prst="rect">
              <a:avLst/>
            </a:prstGeom>
          </p:spPr>
        </p:pic>
        <p:sp>
          <p:nvSpPr>
            <p:cNvPr id="266" name="TextBox 265"/>
            <p:cNvSpPr txBox="1"/>
            <p:nvPr/>
          </p:nvSpPr>
          <p:spPr>
            <a:xfrm>
              <a:off x="7985254" y="4187116"/>
              <a:ext cx="457176" cy="276999"/>
            </a:xfrm>
            <a:prstGeom prst="rect">
              <a:avLst/>
            </a:prstGeom>
            <a:noFill/>
          </p:spPr>
          <p:txBody>
            <a:bodyPr wrap="none" rtlCol="0">
              <a:spAutoFit/>
            </a:bodyPr>
            <a:lstStyle/>
            <a:p>
              <a:r>
                <a:rPr lang="en-US" dirty="0" smtClean="0">
                  <a:latin typeface="+mn-lt"/>
                </a:rPr>
                <a:t>ANI</a:t>
              </a:r>
              <a:endParaRPr lang="en-US" dirty="0">
                <a:latin typeface="+mn-lt"/>
              </a:endParaRPr>
            </a:p>
          </p:txBody>
        </p:sp>
        <p:sp>
          <p:nvSpPr>
            <p:cNvPr id="277" name="TextBox 276"/>
            <p:cNvSpPr txBox="1"/>
            <p:nvPr/>
          </p:nvSpPr>
          <p:spPr>
            <a:xfrm>
              <a:off x="7820999" y="3812782"/>
              <a:ext cx="333746" cy="200055"/>
            </a:xfrm>
            <a:prstGeom prst="rect">
              <a:avLst/>
            </a:prstGeom>
            <a:noFill/>
          </p:spPr>
          <p:txBody>
            <a:bodyPr wrap="none" rtlCol="0">
              <a:spAutoFit/>
            </a:bodyPr>
            <a:lstStyle/>
            <a:p>
              <a:r>
                <a:rPr lang="en-US" sz="700" dirty="0" smtClean="0">
                  <a:latin typeface="+mn-lt"/>
                </a:rPr>
                <a:t>ANI</a:t>
              </a:r>
              <a:endParaRPr lang="en-US" sz="700" dirty="0">
                <a:latin typeface="+mn-lt"/>
              </a:endParaRPr>
            </a:p>
          </p:txBody>
        </p:sp>
        <p:sp>
          <p:nvSpPr>
            <p:cNvPr id="290" name="TextBox 289"/>
            <p:cNvSpPr txBox="1"/>
            <p:nvPr/>
          </p:nvSpPr>
          <p:spPr>
            <a:xfrm>
              <a:off x="8288251" y="4041938"/>
              <a:ext cx="192360" cy="138499"/>
            </a:xfrm>
            <a:prstGeom prst="rect">
              <a:avLst/>
            </a:prstGeom>
            <a:noFill/>
          </p:spPr>
          <p:txBody>
            <a:bodyPr wrap="none" lIns="0" tIns="0" rIns="0" bIns="0" rtlCol="0">
              <a:spAutoFit/>
            </a:bodyPr>
            <a:lstStyle/>
            <a:p>
              <a:r>
                <a:rPr lang="en-US" sz="900" dirty="0" smtClean="0">
                  <a:latin typeface="+mn-lt"/>
                </a:rPr>
                <a:t>ANI</a:t>
              </a:r>
              <a:endParaRPr lang="en-US" sz="900" dirty="0">
                <a:latin typeface="+mn-lt"/>
              </a:endParaRPr>
            </a:p>
          </p:txBody>
        </p:sp>
      </p:grpSp>
      <p:grpSp>
        <p:nvGrpSpPr>
          <p:cNvPr id="291" name="Group 290"/>
          <p:cNvGrpSpPr/>
          <p:nvPr/>
        </p:nvGrpSpPr>
        <p:grpSpPr>
          <a:xfrm>
            <a:off x="3560661" y="4508630"/>
            <a:ext cx="1000125" cy="990600"/>
            <a:chOff x="7497325" y="3519010"/>
            <a:chExt cx="1000125" cy="990600"/>
          </a:xfrm>
        </p:grpSpPr>
        <p:sp>
          <p:nvSpPr>
            <p:cNvPr id="295" name="AutoShape 154"/>
            <p:cNvSpPr>
              <a:spLocks noChangeArrowheads="1"/>
            </p:cNvSpPr>
            <p:nvPr/>
          </p:nvSpPr>
          <p:spPr bwMode="auto">
            <a:xfrm>
              <a:off x="7497325" y="351901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sp>
          <p:nvSpPr>
            <p:cNvPr id="296" name="Rectangle 187"/>
            <p:cNvSpPr>
              <a:spLocks noChangeArrowheads="1"/>
            </p:cNvSpPr>
            <p:nvPr/>
          </p:nvSpPr>
          <p:spPr bwMode="auto">
            <a:xfrm>
              <a:off x="7556062" y="359521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AN</a:t>
              </a:r>
              <a:endParaRPr lang="en-US" sz="1600" b="1" dirty="0">
                <a:latin typeface="Arial" pitchFamily="34" charset="0"/>
                <a:cs typeface="Arial" pitchFamily="34" charset="0"/>
              </a:endParaRPr>
            </a:p>
          </p:txBody>
        </p:sp>
        <p:pic>
          <p:nvPicPr>
            <p:cNvPr id="297" name="Picture 296" descr="Wireless Gateway.png"/>
            <p:cNvPicPr>
              <a:picLocks noChangeAspect="1"/>
            </p:cNvPicPr>
            <p:nvPr/>
          </p:nvPicPr>
          <p:blipFill>
            <a:blip r:embed="rId8" cstate="print"/>
            <a:stretch>
              <a:fillRect/>
            </a:stretch>
          </p:blipFill>
          <p:spPr>
            <a:xfrm>
              <a:off x="7722350" y="3789040"/>
              <a:ext cx="180020" cy="158267"/>
            </a:xfrm>
            <a:prstGeom prst="rect">
              <a:avLst/>
            </a:prstGeom>
          </p:spPr>
        </p:pic>
        <p:pic>
          <p:nvPicPr>
            <p:cNvPr id="298" name="Picture 297" descr="Wireless Gateway.png"/>
            <p:cNvPicPr>
              <a:picLocks noChangeAspect="1"/>
            </p:cNvPicPr>
            <p:nvPr/>
          </p:nvPicPr>
          <p:blipFill>
            <a:blip r:embed="rId8" cstate="print"/>
            <a:stretch>
              <a:fillRect/>
            </a:stretch>
          </p:blipFill>
          <p:spPr>
            <a:xfrm>
              <a:off x="8006028" y="3923565"/>
              <a:ext cx="270030" cy="237401"/>
            </a:xfrm>
            <a:prstGeom prst="rect">
              <a:avLst/>
            </a:prstGeom>
          </p:spPr>
        </p:pic>
        <p:pic>
          <p:nvPicPr>
            <p:cNvPr id="299" name="Picture 298" descr="Wireless Gateway.png"/>
            <p:cNvPicPr>
              <a:picLocks noChangeAspect="1"/>
            </p:cNvPicPr>
            <p:nvPr/>
          </p:nvPicPr>
          <p:blipFill>
            <a:blip r:embed="rId8" cstate="print"/>
            <a:stretch>
              <a:fillRect/>
            </a:stretch>
          </p:blipFill>
          <p:spPr>
            <a:xfrm>
              <a:off x="7559985" y="3968570"/>
              <a:ext cx="512022" cy="450153"/>
            </a:xfrm>
            <a:prstGeom prst="rect">
              <a:avLst/>
            </a:prstGeom>
          </p:spPr>
        </p:pic>
        <p:sp>
          <p:nvSpPr>
            <p:cNvPr id="300" name="TextBox 299"/>
            <p:cNvSpPr txBox="1"/>
            <p:nvPr/>
          </p:nvSpPr>
          <p:spPr>
            <a:xfrm>
              <a:off x="7985254" y="4187116"/>
              <a:ext cx="457176" cy="276999"/>
            </a:xfrm>
            <a:prstGeom prst="rect">
              <a:avLst/>
            </a:prstGeom>
            <a:noFill/>
          </p:spPr>
          <p:txBody>
            <a:bodyPr wrap="none" rtlCol="0">
              <a:spAutoFit/>
            </a:bodyPr>
            <a:lstStyle/>
            <a:p>
              <a:r>
                <a:rPr lang="en-US" dirty="0" smtClean="0">
                  <a:latin typeface="+mn-lt"/>
                </a:rPr>
                <a:t>ANI</a:t>
              </a:r>
              <a:endParaRPr lang="en-US" dirty="0">
                <a:latin typeface="+mn-lt"/>
              </a:endParaRPr>
            </a:p>
          </p:txBody>
        </p:sp>
        <p:sp>
          <p:nvSpPr>
            <p:cNvPr id="301" name="TextBox 300"/>
            <p:cNvSpPr txBox="1"/>
            <p:nvPr/>
          </p:nvSpPr>
          <p:spPr>
            <a:xfrm>
              <a:off x="7820999" y="3812782"/>
              <a:ext cx="333746" cy="200055"/>
            </a:xfrm>
            <a:prstGeom prst="rect">
              <a:avLst/>
            </a:prstGeom>
            <a:noFill/>
          </p:spPr>
          <p:txBody>
            <a:bodyPr wrap="none" rtlCol="0">
              <a:spAutoFit/>
            </a:bodyPr>
            <a:lstStyle/>
            <a:p>
              <a:r>
                <a:rPr lang="en-US" sz="700" dirty="0" smtClean="0">
                  <a:latin typeface="+mn-lt"/>
                </a:rPr>
                <a:t>ANI</a:t>
              </a:r>
              <a:endParaRPr lang="en-US" sz="700" dirty="0">
                <a:latin typeface="+mn-lt"/>
              </a:endParaRPr>
            </a:p>
          </p:txBody>
        </p:sp>
        <p:sp>
          <p:nvSpPr>
            <p:cNvPr id="302" name="TextBox 301"/>
            <p:cNvSpPr txBox="1"/>
            <p:nvPr/>
          </p:nvSpPr>
          <p:spPr>
            <a:xfrm>
              <a:off x="8288251" y="4041938"/>
              <a:ext cx="192360" cy="138499"/>
            </a:xfrm>
            <a:prstGeom prst="rect">
              <a:avLst/>
            </a:prstGeom>
            <a:noFill/>
          </p:spPr>
          <p:txBody>
            <a:bodyPr wrap="none" lIns="0" tIns="0" rIns="0" bIns="0" rtlCol="0">
              <a:spAutoFit/>
            </a:bodyPr>
            <a:lstStyle/>
            <a:p>
              <a:r>
                <a:rPr lang="en-US" sz="900" dirty="0" smtClean="0">
                  <a:latin typeface="+mn-lt"/>
                </a:rPr>
                <a:t>ANI</a:t>
              </a:r>
              <a:endParaRPr lang="en-US" sz="900" dirty="0">
                <a:latin typeface="+mn-lt"/>
              </a:endParaRPr>
            </a:p>
          </p:txBody>
        </p:sp>
      </p:grpSp>
      <p:sp>
        <p:nvSpPr>
          <p:cNvPr id="200" name="TextBox 199"/>
          <p:cNvSpPr txBox="1"/>
          <p:nvPr/>
        </p:nvSpPr>
        <p:spPr>
          <a:xfrm>
            <a:off x="431540" y="5454225"/>
            <a:ext cx="2608406" cy="830997"/>
          </a:xfrm>
          <a:prstGeom prst="rect">
            <a:avLst/>
          </a:prstGeom>
          <a:noFill/>
        </p:spPr>
        <p:txBody>
          <a:bodyPr wrap="none" rtlCol="0">
            <a:spAutoFit/>
          </a:bodyPr>
          <a:lstStyle/>
          <a:p>
            <a:pPr defTabSz="625475"/>
            <a:r>
              <a:rPr lang="en-US" dirty="0" smtClean="0">
                <a:latin typeface="+mn-lt"/>
              </a:rPr>
              <a:t>STA	Station</a:t>
            </a:r>
          </a:p>
          <a:p>
            <a:pPr defTabSz="625475"/>
            <a:r>
              <a:rPr lang="en-US" dirty="0" smtClean="0">
                <a:latin typeface="+mn-lt"/>
              </a:rPr>
              <a:t>AN	Access Network</a:t>
            </a:r>
          </a:p>
          <a:p>
            <a:pPr defTabSz="625475"/>
            <a:r>
              <a:rPr lang="en-US" dirty="0" smtClean="0">
                <a:latin typeface="+mn-lt"/>
              </a:rPr>
              <a:t>ANI	Access Network Interface</a:t>
            </a:r>
          </a:p>
          <a:p>
            <a:pPr defTabSz="625475"/>
            <a:r>
              <a:rPr lang="en-US" dirty="0" smtClean="0">
                <a:latin typeface="+mn-lt"/>
              </a:rPr>
              <a:t>CORE	</a:t>
            </a:r>
            <a:r>
              <a:rPr lang="en-US" dirty="0" err="1" smtClean="0">
                <a:latin typeface="+mn-lt"/>
              </a:rPr>
              <a:t>COntrol</a:t>
            </a:r>
            <a:r>
              <a:rPr lang="en-US" dirty="0" smtClean="0">
                <a:latin typeface="+mn-lt"/>
              </a:rPr>
              <a:t> and Router </a:t>
            </a:r>
            <a:r>
              <a:rPr lang="en-US" dirty="0" err="1" smtClean="0">
                <a:latin typeface="+mn-lt"/>
              </a:rPr>
              <a:t>Entitiy</a:t>
            </a:r>
            <a:endParaRPr lang="en-US" dirty="0" smtClean="0">
              <a:latin typeface="+mn-lt"/>
            </a:endParaRPr>
          </a:p>
        </p:txBody>
      </p:sp>
      <p:grpSp>
        <p:nvGrpSpPr>
          <p:cNvPr id="204" name="Group 212"/>
          <p:cNvGrpSpPr/>
          <p:nvPr/>
        </p:nvGrpSpPr>
        <p:grpSpPr>
          <a:xfrm>
            <a:off x="5320335" y="3068960"/>
            <a:ext cx="990600" cy="990600"/>
            <a:chOff x="7315200" y="2819400"/>
            <a:chExt cx="990600" cy="990600"/>
          </a:xfrm>
        </p:grpSpPr>
        <p:sp>
          <p:nvSpPr>
            <p:cNvPr id="205"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dirty="0">
                <a:latin typeface="Arial" pitchFamily="34" charset="0"/>
                <a:cs typeface="Arial" pitchFamily="34" charset="0"/>
              </a:endParaRPr>
            </a:p>
          </p:txBody>
        </p:sp>
        <p:pic>
          <p:nvPicPr>
            <p:cNvPr id="206"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07"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CORE</a:t>
              </a:r>
              <a:endParaRPr lang="en-US" sz="1600" b="1" dirty="0">
                <a:latin typeface="Arial" pitchFamily="34" charset="0"/>
                <a:cs typeface="Arial" pitchFamily="34" charset="0"/>
              </a:endParaRPr>
            </a:p>
          </p:txBody>
        </p:sp>
        <p:grpSp>
          <p:nvGrpSpPr>
            <p:cNvPr id="208" name="Group 216"/>
            <p:cNvGrpSpPr/>
            <p:nvPr/>
          </p:nvGrpSpPr>
          <p:grpSpPr>
            <a:xfrm>
              <a:off x="7520910" y="3095706"/>
              <a:ext cx="532437" cy="381000"/>
              <a:chOff x="7481888" y="3079208"/>
              <a:chExt cx="595312" cy="425992"/>
            </a:xfrm>
          </p:grpSpPr>
          <p:sp>
            <p:nvSpPr>
              <p:cNvPr id="2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dirty="0"/>
              </a:p>
            </p:txBody>
          </p:sp>
          <p:sp>
            <p:nvSpPr>
              <p:cNvPr id="30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304" name="Group 122"/>
              <p:cNvGrpSpPr>
                <a:grpSpLocks/>
              </p:cNvGrpSpPr>
              <p:nvPr/>
            </p:nvGrpSpPr>
            <p:grpSpPr bwMode="auto">
              <a:xfrm>
                <a:off x="7848751" y="3079208"/>
                <a:ext cx="228449" cy="389708"/>
                <a:chOff x="4120" y="2308"/>
                <a:chExt cx="305" cy="415"/>
              </a:xfrm>
            </p:grpSpPr>
            <p:sp>
              <p:nvSpPr>
                <p:cNvPr id="30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3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3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309" name="Group 126"/>
                <p:cNvGrpSpPr>
                  <a:grpSpLocks/>
                </p:cNvGrpSpPr>
                <p:nvPr/>
              </p:nvGrpSpPr>
              <p:grpSpPr bwMode="auto">
                <a:xfrm flipH="1">
                  <a:off x="4164" y="2500"/>
                  <a:ext cx="152" cy="109"/>
                  <a:chOff x="3216" y="2784"/>
                  <a:chExt cx="192" cy="144"/>
                </a:xfrm>
              </p:grpSpPr>
              <p:sp>
                <p:nvSpPr>
                  <p:cNvPr id="3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3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3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3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3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3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3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grpSp>
      <p:sp>
        <p:nvSpPr>
          <p:cNvPr id="318" name="Oval 317"/>
          <p:cNvSpPr/>
          <p:nvPr/>
        </p:nvSpPr>
        <p:spPr bwMode="auto">
          <a:xfrm>
            <a:off x="5748746" y="420924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19" name="TextBox 318"/>
          <p:cNvSpPr txBox="1"/>
          <p:nvPr/>
        </p:nvSpPr>
        <p:spPr>
          <a:xfrm>
            <a:off x="5320335" y="410407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cxnSp>
        <p:nvCxnSpPr>
          <p:cNvPr id="320" name="Straight Connector 319"/>
          <p:cNvCxnSpPr>
            <a:stCxn id="238" idx="3"/>
          </p:cNvCxnSpPr>
          <p:nvPr/>
        </p:nvCxnSpPr>
        <p:spPr bwMode="auto">
          <a:xfrm>
            <a:off x="4537010" y="3563770"/>
            <a:ext cx="783325" cy="103536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21" name="Oval 320"/>
          <p:cNvSpPr/>
          <p:nvPr/>
        </p:nvSpPr>
        <p:spPr bwMode="auto">
          <a:xfrm>
            <a:off x="4870285" y="405907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22" name="TextBox 321"/>
          <p:cNvSpPr txBox="1"/>
          <p:nvPr/>
        </p:nvSpPr>
        <p:spPr>
          <a:xfrm>
            <a:off x="4750707" y="369903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386535" y="2190563"/>
            <a:ext cx="8370929" cy="1215135"/>
          </a:xfrm>
          <a:prstGeom prst="round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36000" tIns="0" rIns="36000" bIns="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mn-lt"/>
              </a:rPr>
              <a:t>Network Reference Model</a:t>
            </a:r>
          </a:p>
        </p:txBody>
      </p:sp>
      <p:sp>
        <p:nvSpPr>
          <p:cNvPr id="5" name="Rounded Rectangle 4"/>
          <p:cNvSpPr/>
          <p:nvPr/>
        </p:nvSpPr>
        <p:spPr bwMode="auto">
          <a:xfrm>
            <a:off x="386535" y="3383996"/>
            <a:ext cx="8370929" cy="2565284"/>
          </a:xfrm>
          <a:prstGeom prst="roundRect">
            <a:avLst>
              <a:gd name="adj" fmla="val 8911"/>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36000" tIns="0" rIns="36000" bIns="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mn-lt"/>
              </a:rPr>
              <a:t>Functional Description</a:t>
            </a:r>
          </a:p>
        </p:txBody>
      </p:sp>
      <p:sp>
        <p:nvSpPr>
          <p:cNvPr id="2" name="Title 1"/>
          <p:cNvSpPr>
            <a:spLocks noGrp="1"/>
          </p:cNvSpPr>
          <p:nvPr>
            <p:ph type="title"/>
          </p:nvPr>
        </p:nvSpPr>
        <p:spPr/>
        <p:txBody>
          <a:bodyPr/>
          <a:lstStyle/>
          <a:p>
            <a:r>
              <a:rPr lang="en-US"/>
              <a:t/>
            </a:r>
            <a:br>
              <a:rPr lang="en-US"/>
            </a:br>
            <a:r>
              <a:rPr lang="en-US"/>
              <a:t>Example ToC of the P802.1CF specification</a:t>
            </a:r>
            <a:br>
              <a:rPr lang="en-US"/>
            </a:br>
            <a:endParaRPr lang="en-US"/>
          </a:p>
        </p:txBody>
      </p:sp>
      <p:sp>
        <p:nvSpPr>
          <p:cNvPr id="3" name="Content Placeholder 2"/>
          <p:cNvSpPr>
            <a:spLocks noGrp="1"/>
          </p:cNvSpPr>
          <p:nvPr>
            <p:ph idx="1"/>
          </p:nvPr>
        </p:nvSpPr>
        <p:spPr>
          <a:xfrm>
            <a:off x="457200" y="1313765"/>
            <a:ext cx="8229600" cy="5175575"/>
          </a:xfrm>
        </p:spPr>
        <p:txBody>
          <a:bodyPr>
            <a:normAutofit fontScale="625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a:t>
            </a:r>
          </a:p>
          <a:p>
            <a:pPr>
              <a:lnSpc>
                <a:spcPct val="110000"/>
              </a:lnSpc>
              <a:spcBef>
                <a:spcPts val="0"/>
              </a:spcBef>
            </a:pPr>
            <a:r>
              <a:rPr lang="en-US" dirty="0"/>
              <a:t>Functional Design and Decomposition</a:t>
            </a:r>
          </a:p>
          <a:p>
            <a:pPr lvl="1">
              <a:lnSpc>
                <a:spcPct val="110000"/>
              </a:lnSpc>
              <a:spcBef>
                <a:spcPts val="0"/>
              </a:spcBef>
            </a:pPr>
            <a:r>
              <a:rPr lang="en-US" dirty="0"/>
              <a:t>Network Discovery and Selection</a:t>
            </a:r>
          </a:p>
          <a:p>
            <a:pPr lvl="1">
              <a:lnSpc>
                <a:spcPct val="110000"/>
              </a:lnSpc>
              <a:spcBef>
                <a:spcPts val="0"/>
              </a:spcBef>
            </a:pPr>
            <a:r>
              <a:rPr lang="en-US" dirty="0"/>
              <a:t>Association</a:t>
            </a:r>
          </a:p>
          <a:p>
            <a:pPr lvl="1">
              <a:lnSpc>
                <a:spcPct val="110000"/>
              </a:lnSpc>
              <a:spcBef>
                <a:spcPts val="0"/>
              </a:spcBef>
            </a:pPr>
            <a:r>
              <a:rPr lang="en-US" dirty="0"/>
              <a:t>Authentication and Authorization</a:t>
            </a:r>
          </a:p>
          <a:p>
            <a:pPr lvl="1">
              <a:lnSpc>
                <a:spcPct val="110000"/>
              </a:lnSpc>
              <a:spcBef>
                <a:spcPts val="0"/>
              </a:spcBef>
            </a:pPr>
            <a:r>
              <a:rPr lang="en-US" dirty="0" err="1"/>
              <a:t>Datapath</a:t>
            </a:r>
            <a:r>
              <a:rPr lang="en-US" dirty="0"/>
              <a:t> establishment</a:t>
            </a:r>
          </a:p>
          <a:p>
            <a:pPr lvl="1">
              <a:lnSpc>
                <a:spcPct val="110000"/>
              </a:lnSpc>
              <a:spcBef>
                <a:spcPts val="0"/>
              </a:spcBef>
            </a:pPr>
            <a:r>
              <a:rPr lang="en-US" dirty="0" err="1"/>
              <a:t>QoS</a:t>
            </a:r>
            <a:r>
              <a:rPr lang="en-US" dirty="0"/>
              <a:t> and policy control</a:t>
            </a:r>
          </a:p>
          <a:p>
            <a:pPr lvl="1">
              <a:lnSpc>
                <a:spcPct val="110000"/>
              </a:lnSpc>
              <a:spcBef>
                <a:spcPts val="0"/>
              </a:spcBef>
            </a:pPr>
            <a:r>
              <a:rPr lang="en-US" dirty="0"/>
              <a:t>Datapath relocation</a:t>
            </a:r>
          </a:p>
          <a:p>
            <a:pPr lvl="1">
              <a:lnSpc>
                <a:spcPct val="110000"/>
              </a:lnSpc>
              <a:spcBef>
                <a:spcPts val="0"/>
              </a:spcBef>
            </a:pPr>
            <a:r>
              <a:rPr lang="en-US" dirty="0"/>
              <a:t>Datapath teardown</a:t>
            </a:r>
          </a:p>
          <a:p>
            <a:pPr lvl="1">
              <a:lnSpc>
                <a:spcPct val="110000"/>
              </a:lnSpc>
              <a:spcBef>
                <a:spcPts val="0"/>
              </a:spcBef>
            </a:pPr>
            <a:r>
              <a:rPr lang="en-US" dirty="0"/>
              <a:t>Disassociation</a:t>
            </a:r>
          </a:p>
          <a:p>
            <a:pPr lvl="1">
              <a:lnSpc>
                <a:spcPct val="110000"/>
              </a:lnSpc>
              <a:spcBef>
                <a:spcPts val="0"/>
              </a:spcBef>
            </a:pPr>
            <a:r>
              <a:rPr lang="en-US" dirty="0"/>
              <a:t>Accounting</a:t>
            </a:r>
          </a:p>
          <a:p>
            <a:pPr>
              <a:lnSpc>
                <a:spcPct val="110000"/>
              </a:lnSpc>
              <a:spcBef>
                <a:spcPts val="0"/>
              </a:spcBef>
            </a:pPr>
            <a:r>
              <a:rPr lang="en-US" dirty="0"/>
              <a:t>Annex:</a:t>
            </a:r>
          </a:p>
          <a:p>
            <a:pPr lvl="1">
              <a:lnSpc>
                <a:spcPct val="110000"/>
              </a:lnSpc>
              <a:spcBef>
                <a:spcPts val="0"/>
              </a:spcBef>
            </a:pPr>
            <a:r>
              <a:rPr lang="en-US" dirty="0"/>
              <a:t>Tenets (Informative)</a:t>
            </a:r>
          </a:p>
        </p:txBody>
      </p:sp>
    </p:spTree>
    <p:extLst>
      <p:ext uri="{BB962C8B-B14F-4D97-AF65-F5344CB8AC3E}">
        <p14:creationId xmlns:p14="http://schemas.microsoft.com/office/powerpoint/2010/main" val="298128075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erver.png"/>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6732239" y="908720"/>
            <a:ext cx="229297" cy="387257"/>
          </a:xfrm>
          <a:prstGeom prst="rect">
            <a:avLst/>
          </a:prstGeom>
        </p:spPr>
      </p:pic>
      <p:sp>
        <p:nvSpPr>
          <p:cNvPr id="4" name="Title 3"/>
          <p:cNvSpPr>
            <a:spLocks noGrp="1"/>
          </p:cNvSpPr>
          <p:nvPr>
            <p:ph type="title"/>
          </p:nvPr>
        </p:nvSpPr>
        <p:spPr>
          <a:xfrm>
            <a:off x="251520" y="274638"/>
            <a:ext cx="8595480" cy="1143000"/>
          </a:xfrm>
        </p:spPr>
        <p:txBody>
          <a:bodyPr/>
          <a:lstStyle/>
          <a:p>
            <a:r>
              <a:rPr lang="en-US" dirty="0"/>
              <a:t>IEEE 802 Access Network Functional Diagram </a:t>
            </a:r>
          </a:p>
        </p:txBody>
      </p:sp>
      <p:pic>
        <p:nvPicPr>
          <p:cNvPr id="28" name="Picture 23" descr="x_big_image2"/>
          <p:cNvPicPr>
            <a:picLocks noChangeAspect="1" noChangeArrowheads="1"/>
          </p:cNvPicPr>
          <p:nvPr/>
        </p:nvPicPr>
        <p:blipFill>
          <a:blip r:embed="rId3">
            <a:lum bright="10000" contrast="40000"/>
          </a:blip>
          <a:srcRect/>
          <a:stretch>
            <a:fillRect/>
          </a:stretch>
        </p:blipFill>
        <p:spPr bwMode="auto">
          <a:xfrm>
            <a:off x="1968928" y="974150"/>
            <a:ext cx="548641" cy="584366"/>
          </a:xfrm>
          <a:prstGeom prst="rect">
            <a:avLst/>
          </a:prstGeom>
          <a:noFill/>
          <a:ln w="9525">
            <a:noFill/>
            <a:miter lim="800000"/>
            <a:headEnd/>
            <a:tailEnd/>
          </a:ln>
        </p:spPr>
      </p:pic>
      <p:grpSp>
        <p:nvGrpSpPr>
          <p:cNvPr id="29" name="Group 25"/>
          <p:cNvGrpSpPr>
            <a:grpSpLocks noChangeAspect="1"/>
          </p:cNvGrpSpPr>
          <p:nvPr/>
        </p:nvGrpSpPr>
        <p:grpSpPr bwMode="auto">
          <a:xfrm flipH="1">
            <a:off x="3505200" y="894592"/>
            <a:ext cx="447482" cy="538696"/>
            <a:chOff x="5" y="2480"/>
            <a:chExt cx="237" cy="430"/>
          </a:xfrm>
        </p:grpSpPr>
        <p:grpSp>
          <p:nvGrpSpPr>
            <p:cNvPr id="30" name="Group 26"/>
            <p:cNvGrpSpPr>
              <a:grpSpLocks noChangeAspect="1"/>
            </p:cNvGrpSpPr>
            <p:nvPr/>
          </p:nvGrpSpPr>
          <p:grpSpPr bwMode="auto">
            <a:xfrm>
              <a:off x="5" y="2521"/>
              <a:ext cx="145" cy="389"/>
              <a:chOff x="5" y="2521"/>
              <a:chExt cx="145" cy="389"/>
            </a:xfrm>
          </p:grpSpPr>
          <p:grpSp>
            <p:nvGrpSpPr>
              <p:cNvPr id="34" name="Group 27"/>
              <p:cNvGrpSpPr>
                <a:grpSpLocks noChangeAspect="1"/>
              </p:cNvGrpSpPr>
              <p:nvPr/>
            </p:nvGrpSpPr>
            <p:grpSpPr bwMode="auto">
              <a:xfrm>
                <a:off x="7" y="2654"/>
                <a:ext cx="143" cy="256"/>
                <a:chOff x="7" y="2654"/>
                <a:chExt cx="143" cy="256"/>
              </a:xfrm>
            </p:grpSpPr>
            <p:grpSp>
              <p:nvGrpSpPr>
                <p:cNvPr id="42" name="Group 28"/>
                <p:cNvGrpSpPr>
                  <a:grpSpLocks noChangeAspect="1"/>
                </p:cNvGrpSpPr>
                <p:nvPr/>
              </p:nvGrpSpPr>
              <p:grpSpPr bwMode="auto">
                <a:xfrm>
                  <a:off x="7" y="2661"/>
                  <a:ext cx="93" cy="247"/>
                  <a:chOff x="7" y="2661"/>
                  <a:chExt cx="93" cy="247"/>
                </a:xfrm>
              </p:grpSpPr>
              <p:sp>
                <p:nvSpPr>
                  <p:cNvPr id="5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dirty="0"/>
                  </a:p>
                </p:txBody>
              </p:sp>
              <p:sp>
                <p:nvSpPr>
                  <p:cNvPr id="5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dirty="0"/>
                  </a:p>
                </p:txBody>
              </p:sp>
              <p:sp>
                <p:nvSpPr>
                  <p:cNvPr id="5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dirty="0"/>
                  </a:p>
                </p:txBody>
              </p:sp>
              <p:sp>
                <p:nvSpPr>
                  <p:cNvPr id="5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dirty="0"/>
                  </a:p>
                </p:txBody>
              </p:sp>
              <p:sp>
                <p:nvSpPr>
                  <p:cNvPr id="5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dirty="0"/>
                  </a:p>
                </p:txBody>
              </p:sp>
              <p:sp>
                <p:nvSpPr>
                  <p:cNvPr id="5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dirty="0"/>
                  </a:p>
                </p:txBody>
              </p:sp>
              <p:sp>
                <p:nvSpPr>
                  <p:cNvPr id="5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dirty="0"/>
                  </a:p>
                </p:txBody>
              </p:sp>
            </p:grpSp>
            <p:sp>
              <p:nvSpPr>
                <p:cNvPr id="4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dirty="0"/>
                </a:p>
              </p:txBody>
            </p:sp>
            <p:sp>
              <p:nvSpPr>
                <p:cNvPr id="4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dirty="0"/>
                </a:p>
              </p:txBody>
            </p:sp>
            <p:sp>
              <p:nvSpPr>
                <p:cNvPr id="4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dirty="0"/>
                </a:p>
              </p:txBody>
            </p:sp>
            <p:sp>
              <p:nvSpPr>
                <p:cNvPr id="4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dirty="0"/>
                </a:p>
              </p:txBody>
            </p:sp>
            <p:sp>
              <p:nvSpPr>
                <p:cNvPr id="4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dirty="0"/>
                </a:p>
              </p:txBody>
            </p:sp>
            <p:sp>
              <p:nvSpPr>
                <p:cNvPr id="4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dirty="0"/>
                </a:p>
              </p:txBody>
            </p:sp>
            <p:sp>
              <p:nvSpPr>
                <p:cNvPr id="4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dirty="0"/>
                </a:p>
              </p:txBody>
            </p:sp>
          </p:grpSp>
          <p:grpSp>
            <p:nvGrpSpPr>
              <p:cNvPr id="35" name="Group 43"/>
              <p:cNvGrpSpPr>
                <a:grpSpLocks noChangeAspect="1"/>
              </p:cNvGrpSpPr>
              <p:nvPr/>
            </p:nvGrpSpPr>
            <p:grpSpPr bwMode="auto">
              <a:xfrm>
                <a:off x="5" y="2533"/>
                <a:ext cx="141" cy="374"/>
                <a:chOff x="5" y="2533"/>
                <a:chExt cx="141" cy="374"/>
              </a:xfrm>
            </p:grpSpPr>
            <p:sp>
              <p:nvSpPr>
                <p:cNvPr id="3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dirty="0"/>
                </a:p>
              </p:txBody>
            </p:sp>
            <p:sp>
              <p:nvSpPr>
                <p:cNvPr id="3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dirty="0"/>
                </a:p>
              </p:txBody>
            </p:sp>
            <p:sp>
              <p:nvSpPr>
                <p:cNvPr id="3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dirty="0"/>
                </a:p>
              </p:txBody>
            </p:sp>
            <p:sp>
              <p:nvSpPr>
                <p:cNvPr id="4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dirty="0"/>
                </a:p>
              </p:txBody>
            </p:sp>
            <p:sp>
              <p:nvSpPr>
                <p:cNvPr id="4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dirty="0"/>
                </a:p>
              </p:txBody>
            </p:sp>
          </p:grpSp>
          <p:sp>
            <p:nvSpPr>
              <p:cNvPr id="3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dirty="0"/>
              </a:p>
            </p:txBody>
          </p:sp>
        </p:grpSp>
        <p:sp>
          <p:nvSpPr>
            <p:cNvPr id="3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dirty="0"/>
            </a:p>
          </p:txBody>
        </p:sp>
        <p:sp>
          <p:nvSpPr>
            <p:cNvPr id="3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dirty="0"/>
            </a:p>
          </p:txBody>
        </p:sp>
        <p:sp>
          <p:nvSpPr>
            <p:cNvPr id="3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dirty="0"/>
            </a:p>
          </p:txBody>
        </p:sp>
      </p:grpSp>
      <p:grpSp>
        <p:nvGrpSpPr>
          <p:cNvPr id="69" name="Group 122"/>
          <p:cNvGrpSpPr>
            <a:grpSpLocks/>
          </p:cNvGrpSpPr>
          <p:nvPr/>
        </p:nvGrpSpPr>
        <p:grpSpPr bwMode="auto">
          <a:xfrm>
            <a:off x="6001743" y="928446"/>
            <a:ext cx="269875" cy="390062"/>
            <a:chOff x="4120" y="2308"/>
            <a:chExt cx="305" cy="415"/>
          </a:xfrm>
        </p:grpSpPr>
        <p:sp>
          <p:nvSpPr>
            <p:cNvPr id="70"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1"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2"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3" name="Group 126"/>
            <p:cNvGrpSpPr>
              <a:grpSpLocks/>
            </p:cNvGrpSpPr>
            <p:nvPr/>
          </p:nvGrpSpPr>
          <p:grpSpPr bwMode="auto">
            <a:xfrm flipH="1">
              <a:off x="4164" y="2500"/>
              <a:ext cx="152" cy="109"/>
              <a:chOff x="3216" y="2784"/>
              <a:chExt cx="192" cy="144"/>
            </a:xfrm>
          </p:grpSpPr>
          <p:sp>
            <p:nvSpPr>
              <p:cNvPr id="77"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8"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5"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6"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7" name="AutoShape 22"/>
          <p:cNvSpPr>
            <a:spLocks noChangeArrowheads="1"/>
          </p:cNvSpPr>
          <p:nvPr/>
        </p:nvSpPr>
        <p:spPr bwMode="auto">
          <a:xfrm>
            <a:off x="6181764"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104" name="AutoShape 22"/>
          <p:cNvSpPr>
            <a:spLocks noChangeArrowheads="1"/>
          </p:cNvSpPr>
          <p:nvPr/>
        </p:nvSpPr>
        <p:spPr bwMode="auto">
          <a:xfrm>
            <a:off x="6862035" y="1146913"/>
            <a:ext cx="180020" cy="186578"/>
          </a:xfrm>
          <a:prstGeom prst="can">
            <a:avLst>
              <a:gd name="adj" fmla="val 25000"/>
            </a:avLst>
          </a:prstGeom>
          <a:solidFill>
            <a:schemeClr val="accent1">
              <a:lumMod val="20000"/>
              <a:lumOff val="80000"/>
            </a:schemeClr>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105" name="TextBox 104"/>
          <p:cNvSpPr txBox="1"/>
          <p:nvPr/>
        </p:nvSpPr>
        <p:spPr>
          <a:xfrm>
            <a:off x="5181600" y="1361448"/>
            <a:ext cx="1308371" cy="535531"/>
          </a:xfrm>
          <a:prstGeom prst="rect">
            <a:avLst/>
          </a:prstGeom>
          <a:noFill/>
        </p:spPr>
        <p:txBody>
          <a:bodyPr wrap="none" rtlCol="0">
            <a:spAutoFit/>
          </a:bodyPr>
          <a:lstStyle/>
          <a:p>
            <a:pPr algn="r">
              <a:lnSpc>
                <a:spcPct val="80000"/>
              </a:lnSpc>
            </a:pPr>
            <a:r>
              <a:rPr lang="en-US" dirty="0" smtClean="0">
                <a:latin typeface="+mn-lt"/>
              </a:rPr>
              <a:t>L2 Configuration</a:t>
            </a:r>
          </a:p>
          <a:p>
            <a:pPr algn="r">
              <a:lnSpc>
                <a:spcPct val="80000"/>
              </a:lnSpc>
            </a:pPr>
            <a:r>
              <a:rPr lang="en-US" dirty="0" smtClean="0">
                <a:latin typeface="+mn-lt"/>
              </a:rPr>
              <a:t>AAA  </a:t>
            </a:r>
            <a:r>
              <a:rPr lang="en-US" dirty="0">
                <a:latin typeface="+mn-lt"/>
              </a:rPr>
              <a:t/>
            </a:r>
            <a:br>
              <a:rPr lang="en-US" dirty="0">
                <a:latin typeface="+mn-lt"/>
              </a:rPr>
            </a:br>
            <a:r>
              <a:rPr lang="en-US" dirty="0" smtClean="0">
                <a:latin typeface="+mn-lt"/>
              </a:rPr>
              <a:t>Policy</a:t>
            </a:r>
            <a:endParaRPr lang="en-US" dirty="0">
              <a:latin typeface="+mn-lt"/>
            </a:endParaRPr>
          </a:p>
        </p:txBody>
      </p:sp>
      <p:sp>
        <p:nvSpPr>
          <p:cNvPr id="106" name="TextBox 105"/>
          <p:cNvSpPr txBox="1"/>
          <p:nvPr/>
        </p:nvSpPr>
        <p:spPr>
          <a:xfrm>
            <a:off x="6547000" y="1333491"/>
            <a:ext cx="617928" cy="276999"/>
          </a:xfrm>
          <a:prstGeom prst="rect">
            <a:avLst/>
          </a:prstGeom>
          <a:noFill/>
        </p:spPr>
        <p:txBody>
          <a:bodyPr wrap="none" rtlCol="0">
            <a:spAutoFit/>
          </a:bodyPr>
          <a:lstStyle/>
          <a:p>
            <a:r>
              <a:rPr lang="en-US" dirty="0">
                <a:solidFill>
                  <a:schemeClr val="bg1">
                    <a:lumMod val="75000"/>
                  </a:schemeClr>
                </a:solidFill>
                <a:latin typeface="+mn-lt"/>
              </a:rPr>
              <a:t>DHCP</a:t>
            </a:r>
          </a:p>
        </p:txBody>
      </p:sp>
      <p:sp>
        <p:nvSpPr>
          <p:cNvPr id="107" name="TextBox 106"/>
          <p:cNvSpPr txBox="1"/>
          <p:nvPr/>
        </p:nvSpPr>
        <p:spPr>
          <a:xfrm>
            <a:off x="7717130" y="1333491"/>
            <a:ext cx="950325" cy="276999"/>
          </a:xfrm>
          <a:prstGeom prst="rect">
            <a:avLst/>
          </a:prstGeom>
          <a:noFill/>
        </p:spPr>
        <p:txBody>
          <a:bodyPr wrap="none" rtlCol="0">
            <a:spAutoFit/>
          </a:bodyPr>
          <a:lstStyle/>
          <a:p>
            <a:r>
              <a:rPr lang="en-US">
                <a:solidFill>
                  <a:schemeClr val="bg1">
                    <a:lumMod val="75000"/>
                  </a:schemeClr>
                </a:solidFill>
                <a:latin typeface="+mn-lt"/>
              </a:rPr>
              <a:t>Application</a:t>
            </a:r>
          </a:p>
        </p:txBody>
      </p:sp>
      <p:grpSp>
        <p:nvGrpSpPr>
          <p:cNvPr id="205" name="Group 122"/>
          <p:cNvGrpSpPr>
            <a:grpSpLocks/>
          </p:cNvGrpSpPr>
          <p:nvPr/>
        </p:nvGrpSpPr>
        <p:grpSpPr bwMode="auto">
          <a:xfrm>
            <a:off x="5256327" y="938011"/>
            <a:ext cx="269875" cy="390062"/>
            <a:chOff x="4120" y="2308"/>
            <a:chExt cx="305" cy="415"/>
          </a:xfrm>
        </p:grpSpPr>
        <p:sp>
          <p:nvSpPr>
            <p:cNvPr id="20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09" name="Group 126"/>
            <p:cNvGrpSpPr>
              <a:grpSpLocks/>
            </p:cNvGrpSpPr>
            <p:nvPr/>
          </p:nvGrpSpPr>
          <p:grpSpPr bwMode="auto">
            <a:xfrm flipH="1">
              <a:off x="4164" y="2500"/>
              <a:ext cx="152" cy="109"/>
              <a:chOff x="3216" y="2784"/>
              <a:chExt cx="192" cy="144"/>
            </a:xfrm>
          </p:grpSpPr>
          <p:sp>
            <p:nvSpPr>
              <p:cNvPr id="2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17" name="AutoShape 22"/>
          <p:cNvSpPr>
            <a:spLocks noChangeArrowheads="1"/>
          </p:cNvSpPr>
          <p:nvPr/>
        </p:nvSpPr>
        <p:spPr bwMode="auto">
          <a:xfrm>
            <a:off x="5436348" y="1156478"/>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218" name="TextBox 217"/>
          <p:cNvSpPr txBox="1"/>
          <p:nvPr/>
        </p:nvSpPr>
        <p:spPr>
          <a:xfrm>
            <a:off x="5166317" y="1616242"/>
            <a:ext cx="620683" cy="276999"/>
          </a:xfrm>
          <a:prstGeom prst="rect">
            <a:avLst/>
          </a:prstGeom>
          <a:noFill/>
        </p:spPr>
        <p:txBody>
          <a:bodyPr wrap="none" rtlCol="0">
            <a:spAutoFit/>
          </a:bodyPr>
          <a:lstStyle/>
          <a:p>
            <a:r>
              <a:rPr lang="en-US" dirty="0" smtClean="0">
                <a:latin typeface="+mn-lt"/>
              </a:rPr>
              <a:t>ANQP</a:t>
            </a:r>
            <a:endParaRPr lang="en-US" dirty="0">
              <a:latin typeface="+mn-lt"/>
            </a:endParaRPr>
          </a:p>
        </p:txBody>
      </p:sp>
      <p:sp>
        <p:nvSpPr>
          <p:cNvPr id="243" name="TextBox 242"/>
          <p:cNvSpPr txBox="1"/>
          <p:nvPr/>
        </p:nvSpPr>
        <p:spPr>
          <a:xfrm>
            <a:off x="2322000" y="6174000"/>
            <a:ext cx="1575000" cy="338987"/>
          </a:xfrm>
          <a:prstGeom prst="rect">
            <a:avLst/>
          </a:prstGeom>
          <a:solidFill>
            <a:schemeClr val="accent1">
              <a:lumMod val="60000"/>
              <a:lumOff val="40000"/>
            </a:schemeClr>
          </a:solidFill>
        </p:spPr>
        <p:txBody>
          <a:bodyPr wrap="square" lIns="72000" tIns="0" rIns="0" bIns="0" rtlCol="0" anchor="ctr" anchorCtr="0">
            <a:noAutofit/>
          </a:bodyPr>
          <a:lstStyle/>
          <a:p>
            <a:pPr algn="ctr"/>
            <a:r>
              <a:rPr lang="en-US" b="1" dirty="0">
                <a:latin typeface="+mn-lt"/>
              </a:rPr>
              <a:t>Access Technology</a:t>
            </a:r>
          </a:p>
        </p:txBody>
      </p:sp>
      <p:sp>
        <p:nvSpPr>
          <p:cNvPr id="244" name="TextBox 243"/>
          <p:cNvSpPr txBox="1"/>
          <p:nvPr/>
        </p:nvSpPr>
        <p:spPr>
          <a:xfrm>
            <a:off x="4077000" y="6174000"/>
            <a:ext cx="2069999" cy="360000"/>
          </a:xfrm>
          <a:prstGeom prst="rect">
            <a:avLst/>
          </a:prstGeom>
          <a:solidFill>
            <a:schemeClr val="accent4">
              <a:lumMod val="60000"/>
              <a:lumOff val="40000"/>
            </a:schemeClr>
          </a:solidFill>
        </p:spPr>
        <p:txBody>
          <a:bodyPr wrap="square" lIns="72000" tIns="0" rIns="0" bIns="0" rtlCol="0" anchor="ctr" anchorCtr="0">
            <a:noAutofit/>
          </a:bodyPr>
          <a:lstStyle/>
          <a:p>
            <a:pPr algn="ctr"/>
            <a:r>
              <a:rPr lang="en-US" sz="1600" b="1" i="1" dirty="0" smtClean="0">
                <a:latin typeface="+mn-lt"/>
              </a:rPr>
              <a:t>Control </a:t>
            </a:r>
            <a:r>
              <a:rPr lang="en-US" sz="1600" b="1" i="1" dirty="0">
                <a:latin typeface="+mn-lt"/>
              </a:rPr>
              <a:t>I/f</a:t>
            </a:r>
          </a:p>
        </p:txBody>
      </p:sp>
      <p:pic>
        <p:nvPicPr>
          <p:cNvPr id="153" name="Picture 372" descr="switch"/>
          <p:cNvPicPr>
            <a:picLocks noChangeAspect="1" noChangeArrowheads="1"/>
          </p:cNvPicPr>
          <p:nvPr/>
        </p:nvPicPr>
        <p:blipFill>
          <a:blip r:embed="rId4"/>
          <a:srcRect/>
          <a:stretch>
            <a:fillRect/>
          </a:stretch>
        </p:blipFill>
        <p:spPr bwMode="auto">
          <a:xfrm>
            <a:off x="4038600" y="1295400"/>
            <a:ext cx="292468" cy="146695"/>
          </a:xfrm>
          <a:prstGeom prst="rect">
            <a:avLst/>
          </a:prstGeom>
          <a:noFill/>
        </p:spPr>
      </p:pic>
      <p:sp>
        <p:nvSpPr>
          <p:cNvPr id="156" name="TextBox 155"/>
          <p:cNvSpPr txBox="1"/>
          <p:nvPr/>
        </p:nvSpPr>
        <p:spPr>
          <a:xfrm>
            <a:off x="3357000" y="1372800"/>
            <a:ext cx="1300632" cy="276999"/>
          </a:xfrm>
          <a:prstGeom prst="rect">
            <a:avLst/>
          </a:prstGeom>
          <a:noFill/>
        </p:spPr>
        <p:txBody>
          <a:bodyPr wrap="none" rtlCol="0">
            <a:spAutoFit/>
          </a:bodyPr>
          <a:lstStyle/>
          <a:p>
            <a:r>
              <a:rPr lang="en-US" dirty="0" smtClean="0">
                <a:latin typeface="+mn-lt"/>
              </a:rPr>
              <a:t>Access Network</a:t>
            </a:r>
            <a:endParaRPr lang="en-US" dirty="0">
              <a:latin typeface="+mn-lt"/>
            </a:endParaRPr>
          </a:p>
        </p:txBody>
      </p:sp>
      <p:sp>
        <p:nvSpPr>
          <p:cNvPr id="158" name="Rectangle 157"/>
          <p:cNvSpPr/>
          <p:nvPr/>
        </p:nvSpPr>
        <p:spPr bwMode="auto">
          <a:xfrm>
            <a:off x="3987001" y="2041625"/>
            <a:ext cx="1485099" cy="26431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3" name="TextBox 202"/>
          <p:cNvSpPr txBox="1"/>
          <p:nvPr/>
        </p:nvSpPr>
        <p:spPr>
          <a:xfrm>
            <a:off x="259609" y="2041747"/>
            <a:ext cx="3727391" cy="23930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Network Selection</a:t>
            </a:r>
            <a:endParaRPr lang="en-US" dirty="0">
              <a:latin typeface="+mn-lt"/>
            </a:endParaRPr>
          </a:p>
        </p:txBody>
      </p:sp>
      <p:sp>
        <p:nvSpPr>
          <p:cNvPr id="238" name="TextBox 237"/>
          <p:cNvSpPr txBox="1"/>
          <p:nvPr/>
        </p:nvSpPr>
        <p:spPr>
          <a:xfrm>
            <a:off x="256170" y="5850514"/>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41" name="TextBox 240"/>
          <p:cNvSpPr txBox="1"/>
          <p:nvPr/>
        </p:nvSpPr>
        <p:spPr>
          <a:xfrm>
            <a:off x="258423" y="5377185"/>
            <a:ext cx="3727391" cy="22106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Disassociation</a:t>
            </a:r>
            <a:endParaRPr lang="en-US" dirty="0">
              <a:latin typeface="+mn-lt"/>
            </a:endParaRPr>
          </a:p>
        </p:txBody>
      </p:sp>
      <p:sp>
        <p:nvSpPr>
          <p:cNvPr id="242" name="TextBox 241"/>
          <p:cNvSpPr txBox="1"/>
          <p:nvPr/>
        </p:nvSpPr>
        <p:spPr>
          <a:xfrm>
            <a:off x="250679" y="3764243"/>
            <a:ext cx="6564503" cy="31419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Configuration</a:t>
            </a:r>
            <a:endParaRPr lang="en-US" dirty="0">
              <a:latin typeface="+mn-lt"/>
            </a:endParaRPr>
          </a:p>
        </p:txBody>
      </p:sp>
      <p:sp>
        <p:nvSpPr>
          <p:cNvPr id="240" name="TextBox 239"/>
          <p:cNvSpPr txBox="1"/>
          <p:nvPr/>
        </p:nvSpPr>
        <p:spPr>
          <a:xfrm>
            <a:off x="261192" y="4870383"/>
            <a:ext cx="7910808" cy="236499"/>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9" name="TextBox 238"/>
          <p:cNvSpPr txBox="1"/>
          <p:nvPr/>
        </p:nvSpPr>
        <p:spPr>
          <a:xfrm>
            <a:off x="247933" y="4417069"/>
            <a:ext cx="5630655" cy="19053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Policy Control</a:t>
            </a:r>
            <a:endParaRPr lang="en-US" dirty="0">
              <a:latin typeface="+mn-lt"/>
            </a:endParaRPr>
          </a:p>
        </p:txBody>
      </p:sp>
      <p:sp>
        <p:nvSpPr>
          <p:cNvPr id="237" name="TextBox 236"/>
          <p:cNvSpPr txBox="1"/>
          <p:nvPr/>
        </p:nvSpPr>
        <p:spPr>
          <a:xfrm>
            <a:off x="257413" y="4133116"/>
            <a:ext cx="7910808" cy="245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6" name="TextBox 235"/>
          <p:cNvSpPr txBox="1"/>
          <p:nvPr/>
        </p:nvSpPr>
        <p:spPr>
          <a:xfrm>
            <a:off x="252000" y="5156443"/>
            <a:ext cx="6564503" cy="1805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a:t>
            </a:r>
            <a:r>
              <a:rPr lang="en-US" dirty="0" err="1">
                <a:latin typeface="+mn-lt"/>
              </a:rPr>
              <a:t>C</a:t>
            </a:r>
            <a:r>
              <a:rPr lang="en-US" dirty="0" err="1" smtClean="0">
                <a:latin typeface="+mn-lt"/>
              </a:rPr>
              <a:t>onfig</a:t>
            </a:r>
            <a:r>
              <a:rPr lang="en-US" dirty="0" smtClean="0">
                <a:latin typeface="+mn-lt"/>
              </a:rPr>
              <a:t> Release</a:t>
            </a:r>
            <a:endParaRPr lang="en-US" dirty="0">
              <a:latin typeface="+mn-lt"/>
            </a:endParaRPr>
          </a:p>
        </p:txBody>
      </p:sp>
      <p:sp>
        <p:nvSpPr>
          <p:cNvPr id="235" name="TextBox 234"/>
          <p:cNvSpPr txBox="1"/>
          <p:nvPr/>
        </p:nvSpPr>
        <p:spPr>
          <a:xfrm>
            <a:off x="247933" y="3525440"/>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32" name="TextBox 231"/>
          <p:cNvSpPr txBox="1"/>
          <p:nvPr/>
        </p:nvSpPr>
        <p:spPr>
          <a:xfrm>
            <a:off x="255830" y="2666100"/>
            <a:ext cx="3727391" cy="57521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Authentication</a:t>
            </a:r>
          </a:p>
          <a:p>
            <a:r>
              <a:rPr lang="en-US" dirty="0" smtClean="0">
                <a:latin typeface="+mn-lt"/>
              </a:rPr>
              <a:t>Authorization</a:t>
            </a:r>
            <a:endParaRPr lang="en-US" dirty="0">
              <a:latin typeface="+mn-lt"/>
            </a:endParaRPr>
          </a:p>
        </p:txBody>
      </p:sp>
      <p:sp>
        <p:nvSpPr>
          <p:cNvPr id="231" name="TextBox 230"/>
          <p:cNvSpPr txBox="1"/>
          <p:nvPr/>
        </p:nvSpPr>
        <p:spPr>
          <a:xfrm>
            <a:off x="258283" y="2326302"/>
            <a:ext cx="3727391" cy="2817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Association</a:t>
            </a:r>
            <a:endParaRPr lang="en-US" dirty="0">
              <a:latin typeface="+mn-lt"/>
            </a:endParaRPr>
          </a:p>
        </p:txBody>
      </p:sp>
      <p:sp>
        <p:nvSpPr>
          <p:cNvPr id="13" name="TextBox 12"/>
          <p:cNvSpPr txBox="1"/>
          <p:nvPr/>
        </p:nvSpPr>
        <p:spPr>
          <a:xfrm>
            <a:off x="255360" y="1668116"/>
            <a:ext cx="3734294" cy="32663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Discovery</a:t>
            </a:r>
          </a:p>
        </p:txBody>
      </p:sp>
      <p:sp>
        <p:nvSpPr>
          <p:cNvPr id="171" name="Rectangle 170"/>
          <p:cNvSpPr/>
          <p:nvPr/>
        </p:nvSpPr>
        <p:spPr bwMode="auto">
          <a:xfrm>
            <a:off x="2277000" y="1664193"/>
            <a:ext cx="1710000" cy="339798"/>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2" name="Rectangle 171"/>
          <p:cNvSpPr/>
          <p:nvPr/>
        </p:nvSpPr>
        <p:spPr bwMode="auto">
          <a:xfrm>
            <a:off x="2277000" y="2343789"/>
            <a:ext cx="1710000" cy="264287"/>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3" name="Rectangle 172"/>
          <p:cNvSpPr/>
          <p:nvPr/>
        </p:nvSpPr>
        <p:spPr bwMode="auto">
          <a:xfrm>
            <a:off x="2277000" y="2683587"/>
            <a:ext cx="1710000" cy="56633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4" name="Rectangle 173"/>
          <p:cNvSpPr/>
          <p:nvPr/>
        </p:nvSpPr>
        <p:spPr bwMode="auto">
          <a:xfrm>
            <a:off x="2277000" y="5361202"/>
            <a:ext cx="1710000" cy="226532"/>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5" name="Rectangle 174"/>
          <p:cNvSpPr/>
          <p:nvPr/>
        </p:nvSpPr>
        <p:spPr bwMode="auto">
          <a:xfrm>
            <a:off x="3987000" y="3512698"/>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6" name="Rectangle 175"/>
          <p:cNvSpPr/>
          <p:nvPr/>
        </p:nvSpPr>
        <p:spPr bwMode="auto">
          <a:xfrm>
            <a:off x="3987000" y="4418826"/>
            <a:ext cx="2202347" cy="18877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7" name="Rectangle 176"/>
          <p:cNvSpPr/>
          <p:nvPr/>
        </p:nvSpPr>
        <p:spPr bwMode="auto">
          <a:xfrm>
            <a:off x="3987000" y="5850514"/>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0" name="Rectangle 169"/>
          <p:cNvSpPr/>
          <p:nvPr/>
        </p:nvSpPr>
        <p:spPr bwMode="auto">
          <a:xfrm>
            <a:off x="2277000" y="2041747"/>
            <a:ext cx="1710000" cy="263422"/>
          </a:xfrm>
          <a:prstGeom prst="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3" name="Rectangle 232"/>
          <p:cNvSpPr/>
          <p:nvPr/>
        </p:nvSpPr>
        <p:spPr bwMode="auto">
          <a:xfrm>
            <a:off x="3989653" y="2843039"/>
            <a:ext cx="2202347" cy="382293"/>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0" name="Straight Arrow Connector 9"/>
          <p:cNvCxnSpPr/>
          <p:nvPr/>
        </p:nvCxnSpPr>
        <p:spPr bwMode="auto">
          <a:xfrm flipH="1">
            <a:off x="2277001" y="1679728"/>
            <a:ext cx="1709166" cy="38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p:nvPr/>
        </p:nvCxnSpPr>
        <p:spPr bwMode="auto">
          <a:xfrm flipH="1" flipV="1">
            <a:off x="2283431" y="2710344"/>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 name="Straight Arrow Connector 11"/>
          <p:cNvCxnSpPr/>
          <p:nvPr/>
        </p:nvCxnSpPr>
        <p:spPr bwMode="auto">
          <a:xfrm flipH="1">
            <a:off x="2276584" y="2784636"/>
            <a:ext cx="1702932" cy="14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p:cNvCxnSpPr/>
          <p:nvPr/>
        </p:nvCxnSpPr>
        <p:spPr bwMode="auto">
          <a:xfrm flipH="1" flipV="1">
            <a:off x="2276584" y="3058768"/>
            <a:ext cx="1716848" cy="2791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 name="Straight Arrow Connector 15"/>
          <p:cNvCxnSpPr/>
          <p:nvPr/>
        </p:nvCxnSpPr>
        <p:spPr bwMode="auto">
          <a:xfrm flipH="1">
            <a:off x="2276584" y="2977033"/>
            <a:ext cx="1712742" cy="439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flipH="1" flipV="1">
            <a:off x="3985947" y="2887276"/>
            <a:ext cx="2206053" cy="2284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0" name="Straight Arrow Connector 19"/>
          <p:cNvCxnSpPr/>
          <p:nvPr/>
        </p:nvCxnSpPr>
        <p:spPr bwMode="auto">
          <a:xfrm flipH="1">
            <a:off x="3979516" y="2947875"/>
            <a:ext cx="2212484" cy="291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flipV="1">
            <a:off x="2283430" y="3803539"/>
            <a:ext cx="4538389" cy="16116"/>
          </a:xfrm>
          <a:prstGeom prst="straightConnector1">
            <a:avLst/>
          </a:prstGeom>
          <a:solidFill>
            <a:schemeClr val="accent1"/>
          </a:solidFill>
          <a:ln w="12700" cap="flat" cmpd="sng" algn="ctr">
            <a:solidFill>
              <a:schemeClr val="bg1">
                <a:lumMod val="75000"/>
              </a:schemeClr>
            </a:solidFill>
            <a:prstDash val="solid"/>
            <a:round/>
            <a:headEnd type="triangle" w="med" len="med"/>
            <a:tailEnd type="none" w="med" len="med"/>
          </a:ln>
          <a:effectLst/>
        </p:spPr>
      </p:cxnSp>
      <p:cxnSp>
        <p:nvCxnSpPr>
          <p:cNvPr id="23" name="Straight Arrow Connector 22"/>
          <p:cNvCxnSpPr/>
          <p:nvPr/>
        </p:nvCxnSpPr>
        <p:spPr bwMode="auto">
          <a:xfrm flipH="1">
            <a:off x="2270152" y="3860699"/>
            <a:ext cx="4551848" cy="26482"/>
          </a:xfrm>
          <a:prstGeom prst="straightConnector1">
            <a:avLst/>
          </a:prstGeom>
          <a:solidFill>
            <a:schemeClr val="accent1"/>
          </a:solidFill>
          <a:ln w="12700" cap="flat" cmpd="sng" algn="ctr">
            <a:solidFill>
              <a:schemeClr val="bg1">
                <a:lumMod val="75000"/>
              </a:schemeClr>
            </a:solidFill>
            <a:prstDash val="solid"/>
            <a:round/>
            <a:headEnd type="none" w="sm" len="sm"/>
            <a:tailEnd type="triangle"/>
          </a:ln>
          <a:effectLst/>
        </p:spPr>
      </p:cxnSp>
      <p:cxnSp>
        <p:nvCxnSpPr>
          <p:cNvPr id="24" name="Straight Arrow Connector 23"/>
          <p:cNvCxnSpPr/>
          <p:nvPr/>
        </p:nvCxnSpPr>
        <p:spPr bwMode="auto">
          <a:xfrm flipH="1" flipV="1">
            <a:off x="2277001" y="4192563"/>
            <a:ext cx="5892347" cy="37755"/>
          </a:xfrm>
          <a:prstGeom prst="straightConnector1">
            <a:avLst/>
          </a:prstGeom>
          <a:solidFill>
            <a:schemeClr val="accent1"/>
          </a:solidFill>
          <a:ln w="12700" cap="flat" cmpd="sng" algn="ctr">
            <a:solidFill>
              <a:schemeClr val="bg1">
                <a:lumMod val="75000"/>
              </a:schemeClr>
            </a:solidFill>
            <a:prstDash val="solid"/>
            <a:round/>
            <a:headEnd type="triangle" w="med" len="med"/>
            <a:tailEnd type="none" w="med" len="med"/>
          </a:ln>
          <a:effectLst/>
        </p:spPr>
      </p:cxnSp>
      <p:cxnSp>
        <p:nvCxnSpPr>
          <p:cNvPr id="25" name="Straight Arrow Connector 24"/>
          <p:cNvCxnSpPr/>
          <p:nvPr/>
        </p:nvCxnSpPr>
        <p:spPr bwMode="auto">
          <a:xfrm flipH="1">
            <a:off x="2270152" y="4268074"/>
            <a:ext cx="5899196" cy="55798"/>
          </a:xfrm>
          <a:prstGeom prst="straightConnector1">
            <a:avLst/>
          </a:prstGeom>
          <a:solidFill>
            <a:schemeClr val="accent1"/>
          </a:solidFill>
          <a:ln w="12700" cap="flat" cmpd="sng" algn="ctr">
            <a:solidFill>
              <a:schemeClr val="bg1">
                <a:lumMod val="75000"/>
              </a:schemeClr>
            </a:solidFill>
            <a:prstDash val="solid"/>
            <a:round/>
            <a:headEnd type="none" w="sm" len="sm"/>
            <a:tailEnd type="triangle"/>
          </a:ln>
          <a:effectLst/>
        </p:spPr>
      </p:cxnSp>
      <p:cxnSp>
        <p:nvCxnSpPr>
          <p:cNvPr id="108" name="Straight Arrow Connector 107"/>
          <p:cNvCxnSpPr/>
          <p:nvPr/>
        </p:nvCxnSpPr>
        <p:spPr bwMode="auto">
          <a:xfrm flipH="1">
            <a:off x="2279616" y="1752732"/>
            <a:ext cx="1706551" cy="298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9" name="Straight Arrow Connector 108"/>
          <p:cNvCxnSpPr/>
          <p:nvPr/>
        </p:nvCxnSpPr>
        <p:spPr bwMode="auto">
          <a:xfrm flipH="1" flipV="1">
            <a:off x="2277000" y="1831706"/>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0" name="Straight Arrow Connector 109"/>
          <p:cNvCxnSpPr/>
          <p:nvPr/>
        </p:nvCxnSpPr>
        <p:spPr bwMode="auto">
          <a:xfrm flipH="1">
            <a:off x="2277001" y="1908592"/>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p:cNvCxnSpPr/>
          <p:nvPr/>
        </p:nvCxnSpPr>
        <p:spPr bwMode="auto">
          <a:xfrm flipH="1" flipV="1">
            <a:off x="2283430" y="207723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2" name="Straight Arrow Connector 111"/>
          <p:cNvCxnSpPr/>
          <p:nvPr/>
        </p:nvCxnSpPr>
        <p:spPr bwMode="auto">
          <a:xfrm flipH="1">
            <a:off x="2283431" y="2211266"/>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3" name="Straight Arrow Connector 112"/>
          <p:cNvCxnSpPr/>
          <p:nvPr/>
        </p:nvCxnSpPr>
        <p:spPr bwMode="auto">
          <a:xfrm flipH="1" flipV="1">
            <a:off x="2270152" y="2368632"/>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4" name="Straight Arrow Connector 113"/>
          <p:cNvCxnSpPr/>
          <p:nvPr/>
        </p:nvCxnSpPr>
        <p:spPr bwMode="auto">
          <a:xfrm flipH="1">
            <a:off x="2270153" y="2445518"/>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5" name="Straight Arrow Connector 114"/>
          <p:cNvCxnSpPr/>
          <p:nvPr/>
        </p:nvCxnSpPr>
        <p:spPr bwMode="auto">
          <a:xfrm flipH="1" flipV="1">
            <a:off x="2277000" y="252779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6" name="Straight Arrow Connector 115"/>
          <p:cNvCxnSpPr/>
          <p:nvPr/>
        </p:nvCxnSpPr>
        <p:spPr bwMode="auto">
          <a:xfrm flipH="1" flipV="1">
            <a:off x="2276584" y="2859022"/>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4" name="Straight Arrow Connector 123"/>
          <p:cNvCxnSpPr/>
          <p:nvPr/>
        </p:nvCxnSpPr>
        <p:spPr bwMode="auto">
          <a:xfrm flipH="1" flipV="1">
            <a:off x="3999850" y="3095176"/>
            <a:ext cx="2192150" cy="372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5" name="Straight Arrow Connector 124"/>
          <p:cNvCxnSpPr/>
          <p:nvPr/>
        </p:nvCxnSpPr>
        <p:spPr bwMode="auto">
          <a:xfrm flipH="1">
            <a:off x="3978855" y="3136651"/>
            <a:ext cx="2213145" cy="303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7" name="Straight Arrow Connector 126"/>
          <p:cNvCxnSpPr/>
          <p:nvPr/>
        </p:nvCxnSpPr>
        <p:spPr bwMode="auto">
          <a:xfrm flipH="1">
            <a:off x="2270152" y="3167437"/>
            <a:ext cx="1708702" cy="73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7" name="Straight Arrow Connector 136"/>
          <p:cNvCxnSpPr/>
          <p:nvPr/>
        </p:nvCxnSpPr>
        <p:spPr bwMode="auto">
          <a:xfrm flipH="1" flipV="1">
            <a:off x="2283430" y="3932435"/>
            <a:ext cx="4538389" cy="16116"/>
          </a:xfrm>
          <a:prstGeom prst="straightConnector1">
            <a:avLst/>
          </a:prstGeom>
          <a:solidFill>
            <a:schemeClr val="accent1"/>
          </a:solidFill>
          <a:ln w="12700" cap="flat" cmpd="sng" algn="ctr">
            <a:solidFill>
              <a:schemeClr val="bg1">
                <a:lumMod val="75000"/>
              </a:schemeClr>
            </a:solidFill>
            <a:prstDash val="solid"/>
            <a:round/>
            <a:headEnd type="triangle" w="med" len="med"/>
            <a:tailEnd type="none" w="med" len="med"/>
          </a:ln>
          <a:effectLst/>
        </p:spPr>
      </p:cxnSp>
      <p:cxnSp>
        <p:nvCxnSpPr>
          <p:cNvPr id="138" name="Straight Arrow Connector 137"/>
          <p:cNvCxnSpPr/>
          <p:nvPr/>
        </p:nvCxnSpPr>
        <p:spPr bwMode="auto">
          <a:xfrm flipH="1">
            <a:off x="2276584" y="3998808"/>
            <a:ext cx="4551848" cy="26482"/>
          </a:xfrm>
          <a:prstGeom prst="straightConnector1">
            <a:avLst/>
          </a:prstGeom>
          <a:solidFill>
            <a:schemeClr val="accent1"/>
          </a:solidFill>
          <a:ln w="12700" cap="flat" cmpd="sng" algn="ctr">
            <a:solidFill>
              <a:schemeClr val="bg1">
                <a:lumMod val="75000"/>
              </a:schemeClr>
            </a:solidFill>
            <a:prstDash val="solid"/>
            <a:round/>
            <a:headEnd type="none" w="sm" len="sm"/>
            <a:tailEnd type="triangle"/>
          </a:ln>
          <a:effectLst/>
        </p:spPr>
      </p:cxnSp>
      <p:cxnSp>
        <p:nvCxnSpPr>
          <p:cNvPr id="139" name="Straight Arrow Connector 138"/>
          <p:cNvCxnSpPr/>
          <p:nvPr/>
        </p:nvCxnSpPr>
        <p:spPr bwMode="auto">
          <a:xfrm flipH="1" flipV="1">
            <a:off x="3986152" y="3583073"/>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0" name="Straight Arrow Connector 139"/>
          <p:cNvCxnSpPr/>
          <p:nvPr/>
        </p:nvCxnSpPr>
        <p:spPr bwMode="auto">
          <a:xfrm flipH="1">
            <a:off x="3979721" y="36259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5" name="Straight Arrow Connector 144"/>
          <p:cNvCxnSpPr/>
          <p:nvPr/>
        </p:nvCxnSpPr>
        <p:spPr bwMode="auto">
          <a:xfrm flipH="1" flipV="1">
            <a:off x="3976814" y="4538481"/>
            <a:ext cx="2215186" cy="3136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6" name="Straight Arrow Connector 145"/>
          <p:cNvCxnSpPr/>
          <p:nvPr/>
        </p:nvCxnSpPr>
        <p:spPr bwMode="auto">
          <a:xfrm flipH="1">
            <a:off x="3970384" y="4456581"/>
            <a:ext cx="2221616" cy="3974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7" name="Straight Arrow Connector 146"/>
          <p:cNvCxnSpPr/>
          <p:nvPr/>
        </p:nvCxnSpPr>
        <p:spPr bwMode="auto">
          <a:xfrm flipH="1" flipV="1">
            <a:off x="2283433" y="4906078"/>
            <a:ext cx="5892347" cy="37755"/>
          </a:xfrm>
          <a:prstGeom prst="straightConnector1">
            <a:avLst/>
          </a:prstGeom>
          <a:solidFill>
            <a:schemeClr val="accent1"/>
          </a:solidFill>
          <a:ln w="12700" cap="flat" cmpd="sng" algn="ctr">
            <a:solidFill>
              <a:schemeClr val="bg1">
                <a:lumMod val="75000"/>
              </a:schemeClr>
            </a:solidFill>
            <a:prstDash val="solid"/>
            <a:round/>
            <a:headEnd type="triangle" w="med" len="med"/>
            <a:tailEnd type="none" w="med" len="med"/>
          </a:ln>
          <a:effectLst/>
        </p:spPr>
      </p:cxnSp>
      <p:cxnSp>
        <p:nvCxnSpPr>
          <p:cNvPr id="148" name="Straight Arrow Connector 147"/>
          <p:cNvCxnSpPr/>
          <p:nvPr/>
        </p:nvCxnSpPr>
        <p:spPr bwMode="auto">
          <a:xfrm flipH="1">
            <a:off x="2276584" y="4981589"/>
            <a:ext cx="5899196" cy="55798"/>
          </a:xfrm>
          <a:prstGeom prst="straightConnector1">
            <a:avLst/>
          </a:prstGeom>
          <a:solidFill>
            <a:schemeClr val="accent1"/>
          </a:solidFill>
          <a:ln w="12700" cap="flat" cmpd="sng" algn="ctr">
            <a:solidFill>
              <a:schemeClr val="bg1">
                <a:lumMod val="75000"/>
              </a:schemeClr>
            </a:solidFill>
            <a:prstDash val="solid"/>
            <a:round/>
            <a:headEnd type="none" w="sm" len="sm"/>
            <a:tailEnd type="triangle"/>
          </a:ln>
          <a:effectLst/>
        </p:spPr>
      </p:cxnSp>
      <p:cxnSp>
        <p:nvCxnSpPr>
          <p:cNvPr id="149" name="Straight Arrow Connector 148"/>
          <p:cNvCxnSpPr/>
          <p:nvPr/>
        </p:nvCxnSpPr>
        <p:spPr bwMode="auto">
          <a:xfrm flipH="1" flipV="1">
            <a:off x="3987535" y="5901585"/>
            <a:ext cx="2204465" cy="2443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0" name="Straight Arrow Connector 149"/>
          <p:cNvCxnSpPr/>
          <p:nvPr/>
        </p:nvCxnSpPr>
        <p:spPr bwMode="auto">
          <a:xfrm flipH="1">
            <a:off x="3981104" y="5963780"/>
            <a:ext cx="2210896" cy="275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1" name="Straight Arrow Connector 150"/>
          <p:cNvCxnSpPr/>
          <p:nvPr/>
        </p:nvCxnSpPr>
        <p:spPr bwMode="auto">
          <a:xfrm flipH="1" flipV="1">
            <a:off x="2270570" y="5420729"/>
            <a:ext cx="1719083" cy="3912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2" name="Straight Arrow Connector 151"/>
          <p:cNvCxnSpPr/>
          <p:nvPr/>
        </p:nvCxnSpPr>
        <p:spPr bwMode="auto">
          <a:xfrm flipH="1">
            <a:off x="2270570" y="5497615"/>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4" name="Straight Arrow Connector 153"/>
          <p:cNvCxnSpPr/>
          <p:nvPr/>
        </p:nvCxnSpPr>
        <p:spPr bwMode="auto">
          <a:xfrm flipH="1" flipV="1">
            <a:off x="2261774" y="5210181"/>
            <a:ext cx="4538389" cy="16116"/>
          </a:xfrm>
          <a:prstGeom prst="straightConnector1">
            <a:avLst/>
          </a:prstGeom>
          <a:solidFill>
            <a:schemeClr val="accent1"/>
          </a:solidFill>
          <a:ln w="12700" cap="flat" cmpd="sng" algn="ctr">
            <a:solidFill>
              <a:schemeClr val="bg1">
                <a:lumMod val="75000"/>
              </a:schemeClr>
            </a:solidFill>
            <a:prstDash val="solid"/>
            <a:round/>
            <a:headEnd type="triangle" w="med" len="med"/>
            <a:tailEnd type="none" w="med" len="med"/>
          </a:ln>
          <a:effectLst/>
        </p:spPr>
      </p:cxnSp>
      <p:cxnSp>
        <p:nvCxnSpPr>
          <p:cNvPr id="155" name="Straight Arrow Connector 154"/>
          <p:cNvCxnSpPr/>
          <p:nvPr/>
        </p:nvCxnSpPr>
        <p:spPr bwMode="auto">
          <a:xfrm flipH="1">
            <a:off x="2254928" y="5276554"/>
            <a:ext cx="4551848" cy="26482"/>
          </a:xfrm>
          <a:prstGeom prst="straightConnector1">
            <a:avLst/>
          </a:prstGeom>
          <a:solidFill>
            <a:schemeClr val="accent1"/>
          </a:solidFill>
          <a:ln w="12700" cap="flat" cmpd="sng" algn="ctr">
            <a:solidFill>
              <a:schemeClr val="bg1">
                <a:lumMod val="75000"/>
              </a:schemeClr>
            </a:solidFill>
            <a:prstDash val="solid"/>
            <a:round/>
            <a:headEnd type="none" w="sm" len="sm"/>
            <a:tailEnd type="triangle"/>
          </a:ln>
          <a:effectLst/>
        </p:spPr>
      </p:cxnSp>
      <p:cxnSp>
        <p:nvCxnSpPr>
          <p:cNvPr id="220" name="Straight Arrow Connector 219"/>
          <p:cNvCxnSpPr/>
          <p:nvPr/>
        </p:nvCxnSpPr>
        <p:spPr bwMode="auto">
          <a:xfrm flipH="1" flipV="1">
            <a:off x="3985118" y="2114990"/>
            <a:ext cx="1486882" cy="40022"/>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27" name="Straight Arrow Connector 226"/>
          <p:cNvCxnSpPr/>
          <p:nvPr/>
        </p:nvCxnSpPr>
        <p:spPr bwMode="auto">
          <a:xfrm flipH="1">
            <a:off x="3992489" y="2192768"/>
            <a:ext cx="1479511" cy="2177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61" name="TextBox 160"/>
          <p:cNvSpPr txBox="1"/>
          <p:nvPr/>
        </p:nvSpPr>
        <p:spPr>
          <a:xfrm>
            <a:off x="251520" y="3292569"/>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Establishment</a:t>
            </a:r>
          </a:p>
        </p:txBody>
      </p:sp>
      <p:sp>
        <p:nvSpPr>
          <p:cNvPr id="162" name="Rectangle 161"/>
          <p:cNvSpPr/>
          <p:nvPr/>
        </p:nvSpPr>
        <p:spPr bwMode="auto">
          <a:xfrm>
            <a:off x="3990587" y="3279827"/>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3" name="Straight Arrow Connector 162"/>
          <p:cNvCxnSpPr/>
          <p:nvPr/>
        </p:nvCxnSpPr>
        <p:spPr bwMode="auto">
          <a:xfrm flipH="1" flipV="1">
            <a:off x="3989739" y="3350202"/>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4" name="Straight Arrow Connector 163"/>
          <p:cNvCxnSpPr/>
          <p:nvPr/>
        </p:nvCxnSpPr>
        <p:spPr bwMode="auto">
          <a:xfrm flipH="1">
            <a:off x="3983308" y="3384805"/>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5" name="TextBox 164"/>
          <p:cNvSpPr txBox="1"/>
          <p:nvPr/>
        </p:nvSpPr>
        <p:spPr>
          <a:xfrm>
            <a:off x="251520" y="4651185"/>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a:t>
            </a:r>
            <a:r>
              <a:rPr lang="en-US" dirty="0" smtClean="0">
                <a:latin typeface="+mn-lt"/>
              </a:rPr>
              <a:t>Relocation</a:t>
            </a:r>
            <a:endParaRPr lang="en-US" dirty="0">
              <a:latin typeface="+mn-lt"/>
            </a:endParaRPr>
          </a:p>
        </p:txBody>
      </p:sp>
      <p:sp>
        <p:nvSpPr>
          <p:cNvPr id="166" name="Rectangle 165"/>
          <p:cNvSpPr/>
          <p:nvPr/>
        </p:nvSpPr>
        <p:spPr bwMode="auto">
          <a:xfrm>
            <a:off x="3990587" y="4638443"/>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7" name="Straight Arrow Connector 166"/>
          <p:cNvCxnSpPr/>
          <p:nvPr/>
        </p:nvCxnSpPr>
        <p:spPr bwMode="auto">
          <a:xfrm flipH="1" flipV="1">
            <a:off x="3989739" y="4708818"/>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8" name="Straight Arrow Connector 167"/>
          <p:cNvCxnSpPr/>
          <p:nvPr/>
        </p:nvCxnSpPr>
        <p:spPr bwMode="auto">
          <a:xfrm flipH="1">
            <a:off x="3983308" y="4743421"/>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8" name="TextBox 177"/>
          <p:cNvSpPr txBox="1"/>
          <p:nvPr/>
        </p:nvSpPr>
        <p:spPr>
          <a:xfrm>
            <a:off x="251520" y="5632828"/>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Teardown</a:t>
            </a:r>
          </a:p>
        </p:txBody>
      </p:sp>
      <p:sp>
        <p:nvSpPr>
          <p:cNvPr id="179" name="Rectangle 178"/>
          <p:cNvSpPr/>
          <p:nvPr/>
        </p:nvSpPr>
        <p:spPr bwMode="auto">
          <a:xfrm>
            <a:off x="3990587" y="5620086"/>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80" name="Straight Arrow Connector 179"/>
          <p:cNvCxnSpPr/>
          <p:nvPr/>
        </p:nvCxnSpPr>
        <p:spPr bwMode="auto">
          <a:xfrm flipH="1" flipV="1">
            <a:off x="3989739" y="5690461"/>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81" name="Straight Arrow Connector 180"/>
          <p:cNvCxnSpPr/>
          <p:nvPr/>
        </p:nvCxnSpPr>
        <p:spPr bwMode="auto">
          <a:xfrm flipH="1">
            <a:off x="3983308" y="57250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 name="Straight Connector 4"/>
          <p:cNvCxnSpPr/>
          <p:nvPr/>
        </p:nvCxnSpPr>
        <p:spPr bwMode="auto">
          <a:xfrm>
            <a:off x="227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6" name="Straight Connector 5"/>
          <p:cNvCxnSpPr/>
          <p:nvPr/>
        </p:nvCxnSpPr>
        <p:spPr bwMode="auto">
          <a:xfrm>
            <a:off x="398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7" name="Straight Connector 6"/>
          <p:cNvCxnSpPr/>
          <p:nvPr/>
        </p:nvCxnSpPr>
        <p:spPr bwMode="auto">
          <a:xfrm>
            <a:off x="6186838" y="1828800"/>
            <a:ext cx="0" cy="4255200"/>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821818" y="1603521"/>
            <a:ext cx="0" cy="4480479"/>
          </a:xfrm>
          <a:prstGeom prst="line">
            <a:avLst/>
          </a:prstGeom>
          <a:solidFill>
            <a:schemeClr val="accent1"/>
          </a:solidFill>
          <a:ln w="28575" cap="flat" cmpd="sng" algn="ctr">
            <a:solidFill>
              <a:schemeClr val="bg1">
                <a:lumMod val="75000"/>
              </a:schemeClr>
            </a:solidFill>
            <a:prstDash val="solid"/>
            <a:round/>
            <a:headEnd type="none" w="sm" len="sm"/>
            <a:tailEnd type="none" w="sm" len="sm"/>
          </a:ln>
          <a:effectLst/>
        </p:spPr>
      </p:cxnSp>
      <p:cxnSp>
        <p:nvCxnSpPr>
          <p:cNvPr id="9" name="Straight Connector 8"/>
          <p:cNvCxnSpPr/>
          <p:nvPr/>
        </p:nvCxnSpPr>
        <p:spPr bwMode="auto">
          <a:xfrm>
            <a:off x="8172000" y="1603521"/>
            <a:ext cx="0" cy="4480479"/>
          </a:xfrm>
          <a:prstGeom prst="line">
            <a:avLst/>
          </a:prstGeom>
          <a:solidFill>
            <a:schemeClr val="accent1"/>
          </a:solidFill>
          <a:ln w="28575" cap="flat" cmpd="sng" algn="ctr">
            <a:solidFill>
              <a:schemeClr val="bg1">
                <a:lumMod val="75000"/>
              </a:schemeClr>
            </a:solidFill>
            <a:prstDash val="solid"/>
            <a:round/>
            <a:headEnd type="none" w="sm" len="sm"/>
            <a:tailEnd type="none" w="sm" len="sm"/>
          </a:ln>
          <a:effectLst/>
        </p:spPr>
      </p:cxnSp>
      <p:cxnSp>
        <p:nvCxnSpPr>
          <p:cNvPr id="204" name="Straight Connector 203"/>
          <p:cNvCxnSpPr/>
          <p:nvPr/>
        </p:nvCxnSpPr>
        <p:spPr bwMode="auto">
          <a:xfrm>
            <a:off x="5484615" y="1828800"/>
            <a:ext cx="1" cy="412926"/>
          </a:xfrm>
          <a:prstGeom prst="line">
            <a:avLst/>
          </a:prstGeom>
          <a:solidFill>
            <a:schemeClr val="accent1"/>
          </a:solidFill>
          <a:ln w="28575" cap="flat" cmpd="sng" algn="ctr">
            <a:solidFill>
              <a:schemeClr val="tx1"/>
            </a:solidFill>
            <a:prstDash val="solid"/>
            <a:round/>
            <a:headEnd type="none" w="sm" len="sm"/>
            <a:tailEnd type="none" w="sm" len="sm"/>
          </a:ln>
          <a:effectLst/>
        </p:spPr>
      </p:cxnSp>
      <p:sp>
        <p:nvSpPr>
          <p:cNvPr id="182" name="Rectangle 181"/>
          <p:cNvSpPr/>
          <p:nvPr/>
        </p:nvSpPr>
        <p:spPr bwMode="auto">
          <a:xfrm>
            <a:off x="3429000" y="838200"/>
            <a:ext cx="11430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3" name="Rectangle 182"/>
          <p:cNvSpPr/>
          <p:nvPr/>
        </p:nvSpPr>
        <p:spPr bwMode="auto">
          <a:xfrm>
            <a:off x="5205663" y="838200"/>
            <a:ext cx="1219200" cy="990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pic>
        <p:nvPicPr>
          <p:cNvPr id="184" name="Picture 183" descr="server.png"/>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8037386" y="908720"/>
            <a:ext cx="274302" cy="463265"/>
          </a:xfrm>
          <a:prstGeom prst="rect">
            <a:avLst/>
          </a:prstGeom>
        </p:spPr>
      </p:pic>
      <p:sp>
        <p:nvSpPr>
          <p:cNvPr id="14" name="Rounded Rectangle 13"/>
          <p:cNvSpPr/>
          <p:nvPr/>
        </p:nvSpPr>
        <p:spPr bwMode="auto">
          <a:xfrm>
            <a:off x="251520" y="1628800"/>
            <a:ext cx="5490610" cy="720080"/>
          </a:xfrm>
          <a:prstGeom prst="roundRect">
            <a:avLst/>
          </a:prstGeom>
          <a:noFill/>
          <a:ln w="381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03796668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79087"/>
          </a:xfrm>
        </p:spPr>
        <p:txBody>
          <a:bodyPr/>
          <a:lstStyle/>
          <a:p>
            <a:r>
              <a:rPr lang="en-US"/>
              <a:t>Example Chapter Structure</a:t>
            </a:r>
          </a:p>
        </p:txBody>
      </p:sp>
      <p:sp>
        <p:nvSpPr>
          <p:cNvPr id="3" name="Content Placeholder 2"/>
          <p:cNvSpPr>
            <a:spLocks noGrp="1"/>
          </p:cNvSpPr>
          <p:nvPr>
            <p:ph idx="1"/>
          </p:nvPr>
        </p:nvSpPr>
        <p:spPr>
          <a:xfrm>
            <a:off x="457200" y="998729"/>
            <a:ext cx="8229600" cy="5445605"/>
          </a:xfrm>
        </p:spPr>
        <p:txBody>
          <a:bodyPr>
            <a:normAutofit fontScale="92500" lnSpcReduction="20000"/>
          </a:bodyPr>
          <a:lstStyle/>
          <a:p>
            <a:r>
              <a:rPr lang="en-US" dirty="0"/>
              <a:t>Functional Design and Decomposition</a:t>
            </a:r>
          </a:p>
          <a:p>
            <a:pPr lvl="1"/>
            <a:r>
              <a:rPr lang="en-US" dirty="0"/>
              <a:t>Network Discovery and Selection</a:t>
            </a:r>
          </a:p>
          <a:p>
            <a:pPr lvl="2"/>
            <a:r>
              <a:rPr lang="en-US" dirty="0"/>
              <a:t>Generic functional requirements and information flows</a:t>
            </a:r>
          </a:p>
          <a:p>
            <a:pPr lvl="2"/>
            <a:r>
              <a:rPr lang="en-US" dirty="0"/>
              <a:t>Ethernet functional design	&lt;- 802.3</a:t>
            </a:r>
          </a:p>
          <a:p>
            <a:pPr lvl="2"/>
            <a:r>
              <a:rPr lang="en-US" dirty="0"/>
              <a:t>WPAN functional design	&lt;- 802.15</a:t>
            </a:r>
          </a:p>
          <a:p>
            <a:pPr lvl="2"/>
            <a:r>
              <a:rPr lang="en-US" dirty="0"/>
              <a:t>WLAN functional design	&lt;- 802.11</a:t>
            </a:r>
          </a:p>
          <a:p>
            <a:pPr lvl="2"/>
            <a:r>
              <a:rPr lang="en-US" dirty="0"/>
              <a:t>WMAN functional design	&lt;- 802.16</a:t>
            </a:r>
          </a:p>
          <a:p>
            <a:pPr lvl="2"/>
            <a:r>
              <a:rPr lang="en-US" dirty="0"/>
              <a:t>WRAN functional design	&lt;- 802.22</a:t>
            </a:r>
          </a:p>
          <a:p>
            <a:pPr lvl="1"/>
            <a:r>
              <a:rPr lang="en-US" dirty="0"/>
              <a:t>Authentication</a:t>
            </a:r>
          </a:p>
          <a:p>
            <a:pPr lvl="1"/>
            <a:r>
              <a:rPr lang="en-US" dirty="0"/>
              <a:t>Link establishment</a:t>
            </a:r>
          </a:p>
          <a:p>
            <a:pPr lvl="1"/>
            <a:r>
              <a:rPr lang="en-US" dirty="0" err="1"/>
              <a:t>QoS</a:t>
            </a:r>
            <a:r>
              <a:rPr lang="en-US" dirty="0"/>
              <a:t> and policy control</a:t>
            </a:r>
          </a:p>
          <a:p>
            <a:pPr lvl="1"/>
            <a:r>
              <a:rPr lang="en-US" dirty="0"/>
              <a:t>Link relocation</a:t>
            </a:r>
          </a:p>
          <a:p>
            <a:pPr lvl="1"/>
            <a:r>
              <a:rPr lang="en-US" dirty="0"/>
              <a:t>Link teardown</a:t>
            </a:r>
          </a:p>
          <a:p>
            <a:pPr lvl="1"/>
            <a:r>
              <a:rPr lang="en-US" dirty="0"/>
              <a:t>Accounting</a:t>
            </a:r>
          </a:p>
        </p:txBody>
      </p:sp>
      <p:sp>
        <p:nvSpPr>
          <p:cNvPr id="4" name="Rounded Rectangle 3"/>
          <p:cNvSpPr/>
          <p:nvPr/>
        </p:nvSpPr>
        <p:spPr bwMode="auto">
          <a:xfrm>
            <a:off x="566554" y="1448780"/>
            <a:ext cx="8010891" cy="2430270"/>
          </a:xfrm>
          <a:prstGeom prst="roundRect">
            <a:avLst/>
          </a:prstGeom>
          <a:noFill/>
          <a:ln w="381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37011576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NDS Functional Requirements</a:t>
            </a:r>
          </a:p>
        </p:txBody>
      </p:sp>
      <p:sp>
        <p:nvSpPr>
          <p:cNvPr id="3" name="Content Placeholder 2"/>
          <p:cNvSpPr>
            <a:spLocks noGrp="1"/>
          </p:cNvSpPr>
          <p:nvPr>
            <p:ph idx="1"/>
          </p:nvPr>
        </p:nvSpPr>
        <p:spPr>
          <a:xfrm>
            <a:off x="457200" y="1313765"/>
            <a:ext cx="8229600" cy="2565285"/>
          </a:xfrm>
        </p:spPr>
        <p:txBody>
          <a:bodyPr>
            <a:normAutofit fontScale="77500" lnSpcReduction="20000"/>
          </a:bodyPr>
          <a:lstStyle/>
          <a:p>
            <a:r>
              <a:rPr lang="en-US"/>
              <a:t>IEEE 802 network discovery and selection should support more complex scenarios: </a:t>
            </a:r>
          </a:p>
          <a:p>
            <a:pPr lvl="1"/>
            <a:r>
              <a:rPr lang="en-US"/>
              <a:t>Multiple access technologies</a:t>
            </a:r>
          </a:p>
          <a:p>
            <a:pPr lvl="1"/>
            <a:r>
              <a:rPr lang="en-US"/>
              <a:t>Multiple different access networks</a:t>
            </a:r>
          </a:p>
          <a:p>
            <a:pPr lvl="1"/>
            <a:r>
              <a:rPr lang="en-US"/>
              <a:t>Multiple subscriptions</a:t>
            </a:r>
          </a:p>
          <a:p>
            <a:pPr lvl="1"/>
            <a:r>
              <a:rPr lang="en-US"/>
              <a:t>Specific service requirements</a:t>
            </a:r>
          </a:p>
          <a:p>
            <a:pPr lvl="1"/>
            <a:r>
              <a:rPr lang="en-US"/>
              <a:t>No a-priori knowledge about offered services</a:t>
            </a:r>
          </a:p>
        </p:txBody>
      </p:sp>
      <p:pic>
        <p:nvPicPr>
          <p:cNvPr id="4" name="Picture 3" descr="MC900432683.PNG"/>
          <p:cNvPicPr>
            <a:picLocks noChangeAspect="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46575" y="3979040"/>
            <a:ext cx="515629" cy="515629"/>
          </a:xfrm>
          <a:prstGeom prst="rect">
            <a:avLst/>
          </a:prstGeom>
        </p:spPr>
      </p:pic>
      <p:pic>
        <p:nvPicPr>
          <p:cNvPr id="5" name="Picture 4" descr="j0223598.w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2877" y="4356657"/>
            <a:ext cx="793275" cy="732968"/>
          </a:xfrm>
          <a:prstGeom prst="rect">
            <a:avLst/>
          </a:prstGeom>
        </p:spPr>
      </p:pic>
      <p:sp>
        <p:nvSpPr>
          <p:cNvPr id="10" name="Cloud 9"/>
          <p:cNvSpPr/>
          <p:nvPr/>
        </p:nvSpPr>
        <p:spPr bwMode="auto">
          <a:xfrm>
            <a:off x="4977045" y="3879050"/>
            <a:ext cx="977651" cy="872602"/>
          </a:xfrm>
          <a:prstGeom prst="cloud">
            <a:avLst/>
          </a:prstGeom>
          <a:solidFill>
            <a:schemeClr val="accent2"/>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A</a:t>
            </a:r>
          </a:p>
        </p:txBody>
      </p:sp>
      <p:pic>
        <p:nvPicPr>
          <p:cNvPr id="11" name="Picture 10"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82395" y="4104778"/>
            <a:ext cx="756804" cy="684556"/>
          </a:xfrm>
          <a:prstGeom prst="rect">
            <a:avLst/>
          </a:prstGeom>
        </p:spPr>
      </p:pic>
      <p:sp>
        <p:nvSpPr>
          <p:cNvPr id="12" name="Cloud 11"/>
          <p:cNvSpPr/>
          <p:nvPr/>
        </p:nvSpPr>
        <p:spPr bwMode="auto">
          <a:xfrm>
            <a:off x="4872094" y="5177360"/>
            <a:ext cx="912267" cy="872602"/>
          </a:xfrm>
          <a:prstGeom prst="cloud">
            <a:avLst/>
          </a:prstGeom>
          <a:solidFill>
            <a:schemeClr val="accent6"/>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B</a:t>
            </a:r>
          </a:p>
        </p:txBody>
      </p:sp>
      <p:pic>
        <p:nvPicPr>
          <p:cNvPr id="13" name="Picture 12"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12060" y="5409220"/>
            <a:ext cx="750025" cy="678424"/>
          </a:xfrm>
          <a:prstGeom prst="rect">
            <a:avLst/>
          </a:prstGeom>
        </p:spPr>
      </p:pic>
      <p:sp>
        <p:nvSpPr>
          <p:cNvPr id="14" name="Cloud 13"/>
          <p:cNvSpPr/>
          <p:nvPr/>
        </p:nvSpPr>
        <p:spPr bwMode="auto">
          <a:xfrm>
            <a:off x="6552220" y="4374105"/>
            <a:ext cx="977651" cy="872602"/>
          </a:xfrm>
          <a:prstGeom prst="cloud">
            <a:avLst/>
          </a:prstGeom>
          <a:solidFill>
            <a:schemeClr val="accent4"/>
          </a:solidFill>
          <a:ln w="12700" cap="flat" cmpd="sng" algn="ctr">
            <a:solidFill>
              <a:schemeClr val="tx1"/>
            </a:solidFill>
            <a:prstDash val="solid"/>
            <a:round/>
            <a:headEnd type="none" w="sm" len="sm"/>
            <a:tailEnd type="none" w="sm" len="sm"/>
          </a:ln>
          <a:effectLst/>
        </p:spPr>
        <p:txBody>
          <a:bodyPr lIns="0" tIns="0" rIns="0"/>
          <a:lstStyle/>
          <a:p>
            <a:r>
              <a:rPr lang="en-US">
                <a:latin typeface="+mn-lt"/>
              </a:rPr>
              <a:t>CORE</a:t>
            </a:r>
          </a:p>
          <a:p>
            <a:r>
              <a:rPr lang="en-US" sz="1600">
                <a:latin typeface="+mn-lt"/>
              </a:rPr>
              <a:t>C</a:t>
            </a:r>
          </a:p>
        </p:txBody>
      </p:sp>
      <p:pic>
        <p:nvPicPr>
          <p:cNvPr id="15" name="Picture 14"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7570" y="4624291"/>
            <a:ext cx="729765" cy="660098"/>
          </a:xfrm>
          <a:prstGeom prst="rect">
            <a:avLst/>
          </a:prstGeom>
        </p:spPr>
      </p:pic>
      <p:grpSp>
        <p:nvGrpSpPr>
          <p:cNvPr id="17" name="Group 16"/>
          <p:cNvGrpSpPr/>
          <p:nvPr/>
        </p:nvGrpSpPr>
        <p:grpSpPr>
          <a:xfrm rot="748511">
            <a:off x="1474531" y="4637106"/>
            <a:ext cx="415524" cy="122213"/>
            <a:chOff x="1511660" y="4014065"/>
            <a:chExt cx="900643" cy="270031"/>
          </a:xfrm>
        </p:grpSpPr>
        <p:pic>
          <p:nvPicPr>
            <p:cNvPr id="18" name="Picture 17"/>
            <p:cNvPicPr>
              <a:picLocks noChangeAspect="1"/>
            </p:cNvPicPr>
            <p:nvPr/>
          </p:nvPicPr>
          <p:blipFill>
            <a:blip r:embed="rId5">
              <a:duotone>
                <a:prstClr val="black"/>
                <a:schemeClr val="accent2">
                  <a:tint val="45000"/>
                  <a:satMod val="400000"/>
                </a:schemeClr>
              </a:duotone>
            </a:blip>
            <a:stretch>
              <a:fillRect/>
            </a:stretch>
          </p:blipFill>
          <p:spPr>
            <a:xfrm>
              <a:off x="1511660" y="4014066"/>
              <a:ext cx="270573" cy="270030"/>
            </a:xfrm>
            <a:prstGeom prst="rect">
              <a:avLst/>
            </a:prstGeom>
            <a:solidFill>
              <a:schemeClr val="accent6"/>
            </a:solidFill>
          </p:spPr>
        </p:pic>
        <p:pic>
          <p:nvPicPr>
            <p:cNvPr id="19" name="Picture 18"/>
            <p:cNvPicPr>
              <a:picLocks noChangeAspect="1"/>
            </p:cNvPicPr>
            <p:nvPr/>
          </p:nvPicPr>
          <p:blipFill>
            <a:blip r:embed="rId5">
              <a:duotone>
                <a:prstClr val="black"/>
                <a:schemeClr val="accent6">
                  <a:tint val="45000"/>
                  <a:satMod val="400000"/>
                </a:schemeClr>
              </a:duotone>
            </a:blip>
            <a:stretch>
              <a:fillRect/>
            </a:stretch>
          </p:blipFill>
          <p:spPr>
            <a:xfrm>
              <a:off x="1826695" y="4014065"/>
              <a:ext cx="270573" cy="270030"/>
            </a:xfrm>
            <a:prstGeom prst="rect">
              <a:avLst/>
            </a:prstGeom>
            <a:solidFill>
              <a:schemeClr val="accent6"/>
            </a:solidFill>
          </p:spPr>
        </p:pic>
        <p:pic>
          <p:nvPicPr>
            <p:cNvPr id="20" name="Picture 19"/>
            <p:cNvPicPr>
              <a:picLocks noChangeAspect="1"/>
            </p:cNvPicPr>
            <p:nvPr/>
          </p:nvPicPr>
          <p:blipFill>
            <a:blip r:embed="rId5">
              <a:duotone>
                <a:prstClr val="black"/>
                <a:schemeClr val="accent4">
                  <a:tint val="45000"/>
                  <a:satMod val="400000"/>
                </a:schemeClr>
              </a:duotone>
            </a:blip>
            <a:stretch>
              <a:fillRect/>
            </a:stretch>
          </p:blipFill>
          <p:spPr>
            <a:xfrm>
              <a:off x="2141730" y="4014065"/>
              <a:ext cx="270573" cy="270030"/>
            </a:xfrm>
            <a:prstGeom prst="rect">
              <a:avLst/>
            </a:prstGeom>
            <a:solidFill>
              <a:schemeClr val="accent6"/>
            </a:solidFill>
          </p:spPr>
        </p:pic>
      </p:grpSp>
      <p:pic>
        <p:nvPicPr>
          <p:cNvPr id="21" name="Picture 20"/>
          <p:cNvPicPr>
            <a:picLocks noChangeAspect="1"/>
          </p:cNvPicPr>
          <p:nvPr/>
        </p:nvPicPr>
        <p:blipFill>
          <a:blip r:embed="rId6"/>
          <a:stretch>
            <a:fillRect/>
          </a:stretch>
        </p:blipFill>
        <p:spPr>
          <a:xfrm flipH="1">
            <a:off x="832319" y="4177358"/>
            <a:ext cx="826523" cy="2017498"/>
          </a:xfrm>
          <a:prstGeom prst="rect">
            <a:avLst/>
          </a:prstGeom>
        </p:spPr>
      </p:pic>
      <p:cxnSp>
        <p:nvCxnSpPr>
          <p:cNvPr id="23" name="Straight Connector 22"/>
          <p:cNvCxnSpPr/>
          <p:nvPr/>
        </p:nvCxnSpPr>
        <p:spPr bwMode="auto">
          <a:xfrm flipH="1">
            <a:off x="5697125" y="4914165"/>
            <a:ext cx="900100" cy="41878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a:off x="5742130" y="5544235"/>
            <a:ext cx="585065" cy="3600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a:off x="5877145" y="4194085"/>
            <a:ext cx="765085" cy="45005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a:endCxn id="12" idx="2"/>
          </p:cNvCxnSpPr>
          <p:nvPr/>
        </p:nvCxnSpPr>
        <p:spPr bwMode="auto">
          <a:xfrm flipV="1">
            <a:off x="4121950" y="5613661"/>
            <a:ext cx="752974" cy="2006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 name="Cloud 5"/>
          <p:cNvSpPr/>
          <p:nvPr/>
        </p:nvSpPr>
        <p:spPr bwMode="auto">
          <a:xfrm>
            <a:off x="2868026" y="4593299"/>
            <a:ext cx="1343934" cy="791291"/>
          </a:xfrm>
          <a:prstGeom prst="cloud">
            <a:avLst/>
          </a:prstGeom>
          <a:solidFill>
            <a:schemeClr val="accent1">
              <a:lumMod val="60000"/>
              <a:lumOff val="40000"/>
            </a:schemeClr>
          </a:solidFill>
          <a:ln w="12700" cap="flat" cmpd="sng" algn="ctr">
            <a:solidFill>
              <a:schemeClr val="tx1"/>
            </a:solidFill>
            <a:prstDash val="solid"/>
            <a:round/>
            <a:headEnd type="none" w="sm" len="sm"/>
            <a:tailEnd type="none" w="sm" len="sm"/>
          </a:ln>
          <a:effectLst/>
        </p:spPr>
        <p:txBody>
          <a:bodyPr lIns="180000" tIns="0" rIns="0" bIns="0"/>
          <a:lstStyle/>
          <a:p>
            <a:pPr algn="ctr"/>
            <a:r>
              <a:rPr lang="en-US">
                <a:latin typeface="+mn-lt"/>
              </a:rPr>
              <a:t> Access Network</a:t>
            </a:r>
          </a:p>
          <a:p>
            <a:pPr algn="ctr"/>
            <a:r>
              <a:rPr lang="en-US" sz="1600">
                <a:latin typeface="+mn-lt"/>
              </a:rPr>
              <a:t>&gt;2&lt;</a:t>
            </a:r>
          </a:p>
        </p:txBody>
      </p:sp>
      <p:pic>
        <p:nvPicPr>
          <p:cNvPr id="34" name="Picture 33"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940567" y="4554125"/>
            <a:ext cx="384856" cy="353005"/>
          </a:xfrm>
          <a:prstGeom prst="rect">
            <a:avLst/>
          </a:prstGeom>
        </p:spPr>
      </p:pic>
      <p:pic>
        <p:nvPicPr>
          <p:cNvPr id="36" name="Picture 35"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12303" y="4938565"/>
            <a:ext cx="513120" cy="470655"/>
          </a:xfrm>
          <a:prstGeom prst="rect">
            <a:avLst/>
          </a:prstGeom>
        </p:spPr>
      </p:pic>
      <p:sp>
        <p:nvSpPr>
          <p:cNvPr id="8" name="Cloud 7"/>
          <p:cNvSpPr/>
          <p:nvPr/>
        </p:nvSpPr>
        <p:spPr bwMode="auto">
          <a:xfrm>
            <a:off x="2437075" y="5466869"/>
            <a:ext cx="1774885" cy="999114"/>
          </a:xfrm>
          <a:prstGeom prst="cloud">
            <a:avLst/>
          </a:prstGeom>
          <a:solidFill>
            <a:schemeClr val="accent1"/>
          </a:solidFill>
          <a:ln w="12700" cap="flat" cmpd="sng" algn="ctr">
            <a:solidFill>
              <a:schemeClr val="tx1"/>
            </a:solidFill>
            <a:prstDash val="solid"/>
            <a:round/>
            <a:headEnd type="none" w="sm" len="sm"/>
            <a:tailEnd type="none" w="sm" len="sm"/>
          </a:ln>
          <a:effectLst/>
        </p:spPr>
        <p:txBody>
          <a:bodyPr lIns="180000" tIns="46800" rIns="0" bIns="0"/>
          <a:lstStyle/>
          <a:p>
            <a:pPr algn="ctr"/>
            <a:r>
              <a:rPr lang="en-US">
                <a:latin typeface="+mn-lt"/>
              </a:rPr>
              <a:t> Access </a:t>
            </a:r>
            <a:br>
              <a:rPr lang="en-US">
                <a:latin typeface="+mn-lt"/>
              </a:rPr>
            </a:br>
            <a:r>
              <a:rPr lang="en-US">
                <a:latin typeface="+mn-lt"/>
              </a:rPr>
              <a:t>Network</a:t>
            </a:r>
          </a:p>
          <a:p>
            <a:pPr algn="ctr"/>
            <a:r>
              <a:rPr lang="en-US" sz="1600">
                <a:latin typeface="+mn-lt"/>
              </a:rPr>
              <a:t>&gt;3&lt;</a:t>
            </a:r>
          </a:p>
        </p:txBody>
      </p:sp>
      <p:pic>
        <p:nvPicPr>
          <p:cNvPr id="37" name="Picture 36"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47889" y="5409220"/>
            <a:ext cx="485933" cy="445717"/>
          </a:xfrm>
          <a:prstGeom prst="rect">
            <a:avLst/>
          </a:prstGeom>
        </p:spPr>
      </p:pic>
      <p:pic>
        <p:nvPicPr>
          <p:cNvPr id="38" name="Picture 37"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85938" y="5895074"/>
            <a:ext cx="647884" cy="594266"/>
          </a:xfrm>
          <a:prstGeom prst="rect">
            <a:avLst/>
          </a:prstGeom>
        </p:spPr>
      </p:pic>
      <p:sp>
        <p:nvSpPr>
          <p:cNvPr id="43" name="Cloud 42"/>
          <p:cNvSpPr/>
          <p:nvPr/>
        </p:nvSpPr>
        <p:spPr bwMode="auto">
          <a:xfrm>
            <a:off x="3263526" y="3898874"/>
            <a:ext cx="1038444" cy="591825"/>
          </a:xfrm>
          <a:prstGeom prst="cloud">
            <a:avLst/>
          </a:prstGeom>
          <a:solidFill>
            <a:schemeClr val="accent5"/>
          </a:solidFill>
          <a:ln w="12700" cap="flat" cmpd="sng" algn="ctr">
            <a:solidFill>
              <a:schemeClr val="tx1"/>
            </a:solidFill>
            <a:prstDash val="solid"/>
            <a:round/>
            <a:headEnd type="none" w="sm" len="sm"/>
            <a:tailEnd type="none" w="sm" len="sm"/>
          </a:ln>
          <a:effectLst/>
        </p:spPr>
        <p:txBody>
          <a:bodyPr lIns="144000" tIns="0" rIns="0" bIns="0"/>
          <a:lstStyle/>
          <a:p>
            <a:pPr algn="ctr">
              <a:lnSpc>
                <a:spcPct val="80000"/>
              </a:lnSpc>
            </a:pPr>
            <a:r>
              <a:rPr lang="en-US">
                <a:latin typeface="+mn-lt"/>
              </a:rPr>
              <a:t> </a:t>
            </a:r>
            <a:r>
              <a:rPr lang="en-US" sz="1050">
                <a:latin typeface="+mn-lt"/>
              </a:rPr>
              <a:t>Access Network</a:t>
            </a:r>
          </a:p>
          <a:p>
            <a:pPr algn="ctr">
              <a:lnSpc>
                <a:spcPct val="80000"/>
              </a:lnSpc>
            </a:pPr>
            <a:r>
              <a:rPr lang="en-US">
                <a:latin typeface="+mn-lt"/>
              </a:rPr>
              <a:t>&gt;1&lt;</a:t>
            </a:r>
          </a:p>
        </p:txBody>
      </p:sp>
      <p:pic>
        <p:nvPicPr>
          <p:cNvPr id="44" name="Picture 43"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17781" y="3869575"/>
            <a:ext cx="287842" cy="264020"/>
          </a:xfrm>
          <a:prstGeom prst="rect">
            <a:avLst/>
          </a:prstGeom>
        </p:spPr>
      </p:pic>
      <p:pic>
        <p:nvPicPr>
          <p:cNvPr id="45" name="Picture 44" descr="j0398499.wm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221849" y="4157107"/>
            <a:ext cx="383774" cy="352013"/>
          </a:xfrm>
          <a:prstGeom prst="rect">
            <a:avLst/>
          </a:prstGeom>
        </p:spPr>
      </p:pic>
      <p:cxnSp>
        <p:nvCxnSpPr>
          <p:cNvPr id="48" name="Straight Connector 47"/>
          <p:cNvCxnSpPr/>
          <p:nvPr/>
        </p:nvCxnSpPr>
        <p:spPr bwMode="auto">
          <a:xfrm>
            <a:off x="4121950" y="4889744"/>
            <a:ext cx="810090" cy="56448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Straight Connector 49"/>
          <p:cNvCxnSpPr>
            <a:stCxn id="43" idx="0"/>
            <a:endCxn id="10" idx="2"/>
          </p:cNvCxnSpPr>
          <p:nvPr/>
        </p:nvCxnSpPr>
        <p:spPr bwMode="auto">
          <a:xfrm>
            <a:off x="4301105" y="4194787"/>
            <a:ext cx="678973" cy="1205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p:nvPr/>
        </p:nvCxnSpPr>
        <p:spPr bwMode="auto">
          <a:xfrm flipV="1">
            <a:off x="4166955" y="4419111"/>
            <a:ext cx="900100" cy="450049"/>
          </a:xfrm>
          <a:prstGeom prst="line">
            <a:avLst/>
          </a:prstGeom>
          <a:solidFill>
            <a:schemeClr val="accent1"/>
          </a:solidFill>
          <a:ln w="12700" cap="flat" cmpd="sng" algn="ctr">
            <a:solidFill>
              <a:schemeClr val="tx1"/>
            </a:solidFill>
            <a:prstDash val="solid"/>
            <a:round/>
            <a:headEnd type="none" w="sm" len="sm"/>
            <a:tailEnd type="none" w="sm" len="sm"/>
          </a:ln>
          <a:effectLst/>
        </p:spPr>
      </p:cxnSp>
      <p:pic>
        <p:nvPicPr>
          <p:cNvPr id="22" name="Picture 21"/>
          <p:cNvPicPr>
            <a:picLocks noChangeAspect="1"/>
          </p:cNvPicPr>
          <p:nvPr/>
        </p:nvPicPr>
        <p:blipFill>
          <a:blip r:embed="rId8">
            <a:extLst>
              <a:ext uri="{BEBA8EAE-BF5A-486C-A8C5-ECC9F3942E4B}">
                <a14:imgProps xmlns:a14="http://schemas.microsoft.com/office/drawing/2010/main">
                  <a14:imgLayer r:embed="rId9">
                    <a14:imgEffect>
                      <a14:backgroundRemoval t="9524" b="92857" l="3627" r="95337"/>
                    </a14:imgEffect>
                  </a14:imgLayer>
                </a14:imgProps>
              </a:ext>
            </a:extLst>
          </a:blip>
          <a:stretch>
            <a:fillRect/>
          </a:stretch>
        </p:blipFill>
        <p:spPr>
          <a:xfrm>
            <a:off x="6147175" y="5679250"/>
            <a:ext cx="674284" cy="587854"/>
          </a:xfrm>
          <a:prstGeom prst="rect">
            <a:avLst/>
          </a:prstGeom>
        </p:spPr>
      </p:pic>
    </p:spTree>
    <p:extLst>
      <p:ext uri="{BB962C8B-B14F-4D97-AF65-F5344CB8AC3E}">
        <p14:creationId xmlns:p14="http://schemas.microsoft.com/office/powerpoint/2010/main" val="596722803"/>
      </p:ext>
    </p:extLst>
  </p:cSld>
  <p:clrMapOvr>
    <a:masterClrMapping/>
  </p:clrMapOvr>
</p:sld>
</file>

<file path=ppt/theme/theme1.xml><?xml version="1.0" encoding="utf-8"?>
<a:theme xmlns:a="http://schemas.openxmlformats.org/drawingml/2006/main" name="omnira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omniran_template</Template>
  <TotalTime>433</TotalTime>
  <Words>1185</Words>
  <Application>Microsoft Macintosh PowerPoint</Application>
  <PresentationFormat>On-screen Show (4:3)</PresentationFormat>
  <Paragraphs>280</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omniran_template</vt:lpstr>
      <vt:lpstr>Clip</vt:lpstr>
      <vt:lpstr>PowerPoint Presentation</vt:lpstr>
      <vt:lpstr>Cross-WG cooperation on  OmniRAN P802.1CF E.g.: Network Discovery and Selection</vt:lpstr>
      <vt:lpstr>OmniRAN P802.1CF provides a kind of ‘Stage 2’ Specification for IEEE 802</vt:lpstr>
      <vt:lpstr>Scope of OmniRAN P802.1CF mapped to the IEEE 802 Reference Model</vt:lpstr>
      <vt:lpstr>OmniRAN Access Scenario</vt:lpstr>
      <vt:lpstr> Example ToC of the P802.1CF specification </vt:lpstr>
      <vt:lpstr>IEEE 802 Access Network Functional Diagram </vt:lpstr>
      <vt:lpstr>Example Chapter Structure</vt:lpstr>
      <vt:lpstr>NDS Functional Requirements</vt:lpstr>
      <vt:lpstr>NDS Roles and Identifiers</vt:lpstr>
      <vt:lpstr>Network Discovery and Selection Functions</vt:lpstr>
      <vt:lpstr>NDS Technology Specific Design</vt:lpstr>
      <vt:lpstr>Conclusion</vt:lpstr>
    </vt:vector>
  </TitlesOfParts>
  <Company>Nokia Siemens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Max Riegel</dc:creator>
  <cp:lastModifiedBy>Max Riegel</cp:lastModifiedBy>
  <cp:revision>45</cp:revision>
  <cp:lastPrinted>1998-02-10T13:28:06Z</cp:lastPrinted>
  <dcterms:created xsi:type="dcterms:W3CDTF">2014-02-26T07:36:58Z</dcterms:created>
  <dcterms:modified xsi:type="dcterms:W3CDTF">2014-03-17T16:03:24Z</dcterms:modified>
</cp:coreProperties>
</file>