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4" r:id="rId2"/>
    <p:sldId id="348" r:id="rId3"/>
    <p:sldId id="341" r:id="rId4"/>
    <p:sldId id="345" r:id="rId5"/>
    <p:sldId id="340" r:id="rId6"/>
    <p:sldId id="343" r:id="rId7"/>
    <p:sldId id="342" r:id="rId8"/>
    <p:sldId id="311" r:id="rId9"/>
    <p:sldId id="346" r:id="rId10"/>
    <p:sldId id="347" r:id="rId11"/>
    <p:sldId id="350" r:id="rId12"/>
    <p:sldId id="344" r:id="rId13"/>
    <p:sldId id="349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9900CC"/>
    <a:srgbClr val="A50021"/>
    <a:srgbClr val="9900FF"/>
    <a:srgbClr val="7600A0"/>
    <a:srgbClr val="6600CC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85" autoAdjust="0"/>
    <p:restoredTop sz="99233" autoAdjust="0"/>
  </p:normalViewPr>
  <p:slideViewPr>
    <p:cSldViewPr>
      <p:cViewPr varScale="1">
        <p:scale>
          <a:sx n="66" d="100"/>
          <a:sy n="66" d="100"/>
        </p:scale>
        <p:origin x="-1138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46080363" cy="460803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27969" y="76200"/>
            <a:ext cx="20874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OmniRAN-14-0024-0000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59667526"/>
              </p:ext>
            </p:extLst>
          </p:nvPr>
        </p:nvGraphicFramePr>
        <p:xfrm>
          <a:off x="533400" y="483090"/>
          <a:ext cx="8077201" cy="32529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622545"/>
                <a:gridCol w="1845205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IEEE 802 based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RAN Setup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2014-02-xx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Yonggang</a:t>
                      </a:r>
                      <a:r>
                        <a:rPr lang="en-US" sz="1200" baseline="0" dirty="0" smtClean="0"/>
                        <a:t> Fang</a:t>
                      </a:r>
                      <a:endParaRPr lang="en-US" sz="12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ZTE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yfang@ztetx.com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 Sun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ZTE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sun.bo1@zte.com.cn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represents only the views of the participants listed in the ‘Authors:’ field above. It is offered as a basis for discussion. It is not binding on contributors,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This contribution provides  IEEE 802 based RAN architecture for shared access and  high level setup procedures in Recommended Practice document.</a:t>
            </a:r>
          </a:p>
          <a:p>
            <a:endParaRPr lang="en-US" sz="16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smtClean="0"/>
              <a:t>License Exempt RAN Setup Procedure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7000" y="1584000"/>
            <a:ext cx="462499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STA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21768" y="1584000"/>
            <a:ext cx="380232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022272" y="1584000"/>
            <a:ext cx="644728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SA-DB</a:t>
            </a:r>
            <a:endParaRPr lang="en-US" dirty="0"/>
          </a:p>
        </p:txBody>
      </p:sp>
      <p:cxnSp>
        <p:nvCxnSpPr>
          <p:cNvPr id="9" name="Straight Connector 8"/>
          <p:cNvCxnSpPr>
            <a:stCxn id="5" idx="2"/>
          </p:cNvCxnSpPr>
          <p:nvPr/>
        </p:nvCxnSpPr>
        <p:spPr bwMode="auto">
          <a:xfrm flipH="1">
            <a:off x="792000" y="1860999"/>
            <a:ext cx="6250" cy="45380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2322000" y="1854000"/>
            <a:ext cx="0" cy="459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8352000" y="1854000"/>
            <a:ext cx="0" cy="4545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6642000" y="1269000"/>
            <a:ext cx="2160000" cy="720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02877" y="1224000"/>
            <a:ext cx="12441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IP  Network</a:t>
            </a:r>
            <a:endParaRPr lang="en-US" sz="1600" b="1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297000" y="1269000"/>
            <a:ext cx="5985000" cy="720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7000" y="1224000"/>
            <a:ext cx="1526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IEEE 802 RAN</a:t>
            </a:r>
            <a:endParaRPr lang="en-US" sz="1600" b="1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3942000" y="1494000"/>
            <a:ext cx="2205000" cy="45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032000" y="1584000"/>
            <a:ext cx="1394484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SDN/SA Controller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959860" y="2259000"/>
            <a:ext cx="2749471" cy="5232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Setup the control link and </a:t>
            </a:r>
          </a:p>
          <a:p>
            <a:pPr algn="ctr"/>
            <a:r>
              <a:rPr lang="en-US" sz="1400" dirty="0" smtClean="0"/>
              <a:t>Configure the backhaul connection </a:t>
            </a:r>
            <a:endParaRPr lang="en-US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1062000" y="5056223"/>
            <a:ext cx="9380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Tx</a:t>
            </a:r>
            <a:r>
              <a:rPr lang="en-US" sz="1400" dirty="0" smtClean="0"/>
              <a:t> beacon</a:t>
            </a:r>
            <a:endParaRPr lang="en-US" sz="1400" dirty="0"/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792000" y="5319000"/>
            <a:ext cx="153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5562516" y="1584000"/>
            <a:ext cx="490840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SDN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4707000" y="1854000"/>
            <a:ext cx="6250" cy="4545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 flipH="1">
            <a:off x="5825750" y="1854000"/>
            <a:ext cx="6250" cy="4545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>
            <a:off x="2322000" y="3429000"/>
            <a:ext cx="351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1107000" y="3715780"/>
            <a:ext cx="2481769" cy="5232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Scan license exempt bands to  </a:t>
            </a:r>
          </a:p>
          <a:p>
            <a:pPr algn="ctr"/>
            <a:r>
              <a:rPr lang="en-US" sz="1400" dirty="0" smtClean="0"/>
              <a:t>find a less congested channel</a:t>
            </a:r>
            <a:endParaRPr lang="en-US" sz="1400" dirty="0"/>
          </a:p>
        </p:txBody>
      </p:sp>
      <p:sp>
        <p:nvSpPr>
          <p:cNvPr id="55" name="TextBox 54"/>
          <p:cNvSpPr txBox="1"/>
          <p:nvPr/>
        </p:nvSpPr>
        <p:spPr>
          <a:xfrm>
            <a:off x="1300490" y="4561223"/>
            <a:ext cx="2071401" cy="30777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Configure IEEE 802 radio</a:t>
            </a:r>
            <a:endParaRPr lang="en-US" sz="1400" dirty="0"/>
          </a:p>
        </p:txBody>
      </p:sp>
      <p:cxnSp>
        <p:nvCxnSpPr>
          <p:cNvPr id="64" name="Straight Arrow Connector 63"/>
          <p:cNvCxnSpPr/>
          <p:nvPr/>
        </p:nvCxnSpPr>
        <p:spPr bwMode="auto">
          <a:xfrm>
            <a:off x="2322000" y="3114000"/>
            <a:ext cx="243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6867000" y="1584000"/>
            <a:ext cx="798617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PDN-GW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7272000" y="1854000"/>
            <a:ext cx="0" cy="4545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5832000" y="3429000"/>
            <a:ext cx="144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IEEE 802 RAN Recommended Practice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9000"/>
            <a:ext cx="8229600" cy="904362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4000"/>
            <a:ext cx="8229600" cy="540000"/>
          </a:xfrm>
        </p:spPr>
        <p:txBody>
          <a:bodyPr>
            <a:noAutofit/>
          </a:bodyPr>
          <a:lstStyle/>
          <a:p>
            <a:r>
              <a:rPr lang="en-US" sz="2000" dirty="0" smtClean="0"/>
              <a:t>IEEE 802.19.1 Co-existence architecture for shared access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2000" y="1674000"/>
            <a:ext cx="6948712" cy="49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9000"/>
            <a:ext cx="8229600" cy="904362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000" y="5679000"/>
            <a:ext cx="3060000" cy="1035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	3GPP-WLAN Interworking Architecture</a:t>
            </a:r>
          </a:p>
        </p:txBody>
      </p:sp>
      <p:pic>
        <p:nvPicPr>
          <p:cNvPr id="5" name="Picture 5" descr="WiFi_0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37000" y="1044000"/>
            <a:ext cx="6129099" cy="5666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 architecture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IEEE 802 RAN Recommended Practice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smtClean="0"/>
              <a:t>IEEE Based RAN Architecture – Option 1</a:t>
            </a:r>
            <a:endParaRPr lang="en-US" dirty="0"/>
          </a:p>
        </p:txBody>
      </p:sp>
      <p:cxnSp>
        <p:nvCxnSpPr>
          <p:cNvPr id="7" name="Straight Connector 6"/>
          <p:cNvCxnSpPr>
            <a:endCxn id="14" idx="1"/>
          </p:cNvCxnSpPr>
          <p:nvPr/>
        </p:nvCxnSpPr>
        <p:spPr>
          <a:xfrm>
            <a:off x="7202750" y="2612955"/>
            <a:ext cx="493450" cy="63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1557000" y="1449000"/>
            <a:ext cx="3706461" cy="480276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3"/>
          <p:cNvGrpSpPr/>
          <p:nvPr/>
        </p:nvGrpSpPr>
        <p:grpSpPr>
          <a:xfrm>
            <a:off x="50800" y="3101300"/>
            <a:ext cx="990600" cy="990600"/>
            <a:chOff x="381000" y="1962150"/>
            <a:chExt cx="990600" cy="990600"/>
          </a:xfrm>
        </p:grpSpPr>
        <p:sp>
          <p:nvSpPr>
            <p:cNvPr id="10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Station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1" name="Picture 10" descr="MC900439836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grpSp>
        <p:nvGrpSpPr>
          <p:cNvPr id="13" name="Group 40"/>
          <p:cNvGrpSpPr/>
          <p:nvPr/>
        </p:nvGrpSpPr>
        <p:grpSpPr>
          <a:xfrm>
            <a:off x="7696200" y="2124000"/>
            <a:ext cx="990600" cy="990600"/>
            <a:chOff x="5257800" y="4419600"/>
            <a:chExt cx="990600" cy="990600"/>
          </a:xfrm>
        </p:grpSpPr>
        <p:sp>
          <p:nvSpPr>
            <p:cNvPr id="14" name="Rounded Rectangle 13"/>
            <p:cNvSpPr/>
            <p:nvPr/>
          </p:nvSpPr>
          <p:spPr bwMode="auto">
            <a:xfrm>
              <a:off x="5257800" y="441960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15" name="Group 61"/>
            <p:cNvGrpSpPr/>
            <p:nvPr/>
          </p:nvGrpSpPr>
          <p:grpSpPr>
            <a:xfrm>
              <a:off x="5410201" y="4502656"/>
              <a:ext cx="609600" cy="450344"/>
              <a:chOff x="6324600" y="1828800"/>
              <a:chExt cx="917575" cy="677862"/>
            </a:xfrm>
          </p:grpSpPr>
          <p:grpSp>
            <p:nvGrpSpPr>
              <p:cNvPr id="18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55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6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7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58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62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3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4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5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59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0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1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19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44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45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46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47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51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2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48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49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0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0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33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4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5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36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0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41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42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43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37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8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9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1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22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3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4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25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9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0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1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2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26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7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8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graphicFrame>
          <p:nvGraphicFramePr>
            <p:cNvPr id="16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4939236"/>
            <a:ext cx="798445" cy="429931"/>
          </p:xfrm>
          <a:graphic>
            <a:graphicData uri="http://schemas.openxmlformats.org/presentationml/2006/ole">
              <p:oleObj spid="_x0000_s1026" name="Clip" r:id="rId4" imgW="5757415" imgH="3221332" progId="">
                <p:embed/>
              </p:oleObj>
            </a:graphicData>
          </a:graphic>
        </p:graphicFrame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5428250" y="500144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2686698" y="5956223"/>
            <a:ext cx="16603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RAN</a:t>
            </a:r>
            <a:endParaRPr lang="en-US" sz="1400" b="1" dirty="0"/>
          </a:p>
        </p:txBody>
      </p:sp>
      <p:sp>
        <p:nvSpPr>
          <p:cNvPr id="87" name="AutoShape 154"/>
          <p:cNvSpPr>
            <a:spLocks noChangeArrowheads="1"/>
          </p:cNvSpPr>
          <p:nvPr/>
        </p:nvSpPr>
        <p:spPr bwMode="auto">
          <a:xfrm>
            <a:off x="3963716" y="2047200"/>
            <a:ext cx="1000125" cy="1111800"/>
          </a:xfrm>
          <a:prstGeom prst="flowChartAlternateProcess">
            <a:avLst/>
          </a:prstGeom>
          <a:noFill/>
          <a:ln w="9525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187"/>
          <p:cNvSpPr>
            <a:spLocks noChangeArrowheads="1"/>
          </p:cNvSpPr>
          <p:nvPr/>
        </p:nvSpPr>
        <p:spPr bwMode="auto">
          <a:xfrm>
            <a:off x="4022453" y="2140985"/>
            <a:ext cx="863600" cy="1031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SDN</a:t>
            </a:r>
          </a:p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(backhaul)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9" name="Group 328"/>
          <p:cNvGrpSpPr/>
          <p:nvPr/>
        </p:nvGrpSpPr>
        <p:grpSpPr>
          <a:xfrm>
            <a:off x="3979305" y="2733000"/>
            <a:ext cx="938479" cy="343703"/>
            <a:chOff x="173867" y="4114800"/>
            <a:chExt cx="938479" cy="343703"/>
          </a:xfrm>
        </p:grpSpPr>
        <p:sp>
          <p:nvSpPr>
            <p:cNvPr id="90" name="Oval 89"/>
            <p:cNvSpPr/>
            <p:nvPr/>
          </p:nvSpPr>
          <p:spPr>
            <a:xfrm>
              <a:off x="310392" y="4114800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Oval 90"/>
            <p:cNvSpPr/>
            <p:nvPr/>
          </p:nvSpPr>
          <p:spPr>
            <a:xfrm>
              <a:off x="554820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Oval 91"/>
            <p:cNvSpPr/>
            <p:nvPr/>
          </p:nvSpPr>
          <p:spPr>
            <a:xfrm>
              <a:off x="813311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Oval 92"/>
            <p:cNvSpPr/>
            <p:nvPr/>
          </p:nvSpPr>
          <p:spPr>
            <a:xfrm>
              <a:off x="173867" y="428851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Oval 93"/>
            <p:cNvSpPr/>
            <p:nvPr/>
          </p:nvSpPr>
          <p:spPr>
            <a:xfrm>
              <a:off x="434217" y="4403945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Oval 94"/>
            <p:cNvSpPr/>
            <p:nvPr/>
          </p:nvSpPr>
          <p:spPr>
            <a:xfrm>
              <a:off x="729492" y="4412773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Oval 95"/>
            <p:cNvSpPr/>
            <p:nvPr/>
          </p:nvSpPr>
          <p:spPr>
            <a:xfrm>
              <a:off x="999367" y="4412784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Oval 96"/>
            <p:cNvSpPr/>
            <p:nvPr/>
          </p:nvSpPr>
          <p:spPr>
            <a:xfrm>
              <a:off x="1066627" y="426565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8" name="Straight Connector 97"/>
            <p:cNvCxnSpPr>
              <a:stCxn id="93" idx="7"/>
              <a:endCxn id="90" idx="3"/>
            </p:cNvCxnSpPr>
            <p:nvPr/>
          </p:nvCxnSpPr>
          <p:spPr>
            <a:xfrm flipV="1">
              <a:off x="212891" y="4153824"/>
              <a:ext cx="104196" cy="14138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stCxn id="90" idx="6"/>
              <a:endCxn id="91" idx="2"/>
            </p:cNvCxnSpPr>
            <p:nvPr/>
          </p:nvCxnSpPr>
          <p:spPr>
            <a:xfrm>
              <a:off x="356111" y="4137660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607865" y="4137661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endCxn id="97" idx="1"/>
            </p:cNvCxnSpPr>
            <p:nvPr/>
          </p:nvCxnSpPr>
          <p:spPr>
            <a:xfrm>
              <a:off x="859619" y="4140452"/>
              <a:ext cx="213703" cy="13189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97" idx="3"/>
              <a:endCxn id="96" idx="0"/>
            </p:cNvCxnSpPr>
            <p:nvPr/>
          </p:nvCxnSpPr>
          <p:spPr>
            <a:xfrm flipH="1">
              <a:off x="1022227" y="4304676"/>
              <a:ext cx="51095" cy="10810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96" idx="2"/>
            </p:cNvCxnSpPr>
            <p:nvPr/>
          </p:nvCxnSpPr>
          <p:spPr>
            <a:xfrm flipH="1" flipV="1">
              <a:off x="781027" y="4434481"/>
              <a:ext cx="218340" cy="116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95" idx="2"/>
              <a:endCxn id="94" idx="6"/>
            </p:cNvCxnSpPr>
            <p:nvPr/>
          </p:nvCxnSpPr>
          <p:spPr>
            <a:xfrm flipH="1" flipV="1">
              <a:off x="479936" y="4426805"/>
              <a:ext cx="249556" cy="882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94" idx="2"/>
            </p:cNvCxnSpPr>
            <p:nvPr/>
          </p:nvCxnSpPr>
          <p:spPr>
            <a:xfrm flipH="1" flipV="1">
              <a:off x="231334" y="4325404"/>
              <a:ext cx="202883" cy="10140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91" idx="3"/>
              <a:endCxn id="93" idx="7"/>
            </p:cNvCxnSpPr>
            <p:nvPr/>
          </p:nvCxnSpPr>
          <p:spPr>
            <a:xfrm flipH="1">
              <a:off x="212891" y="4153825"/>
              <a:ext cx="348624" cy="14138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96" idx="1"/>
            </p:cNvCxnSpPr>
            <p:nvPr/>
          </p:nvCxnSpPr>
          <p:spPr>
            <a:xfrm flipH="1" flipV="1">
              <a:off x="223294" y="4295206"/>
              <a:ext cx="782768" cy="12427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96" idx="1"/>
            </p:cNvCxnSpPr>
            <p:nvPr/>
          </p:nvCxnSpPr>
          <p:spPr>
            <a:xfrm flipH="1" flipV="1">
              <a:off x="356111" y="4153825"/>
              <a:ext cx="649951" cy="26565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94" idx="1"/>
              <a:endCxn id="90" idx="5"/>
            </p:cNvCxnSpPr>
            <p:nvPr/>
          </p:nvCxnSpPr>
          <p:spPr>
            <a:xfrm flipH="1" flipV="1">
              <a:off x="349416" y="4153824"/>
              <a:ext cx="91496" cy="256816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96" idx="1"/>
            </p:cNvCxnSpPr>
            <p:nvPr/>
          </p:nvCxnSpPr>
          <p:spPr>
            <a:xfrm flipH="1" flipV="1">
              <a:off x="593312" y="4160104"/>
              <a:ext cx="412750" cy="25937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95" idx="1"/>
              <a:endCxn id="91" idx="5"/>
            </p:cNvCxnSpPr>
            <p:nvPr/>
          </p:nvCxnSpPr>
          <p:spPr>
            <a:xfrm flipH="1" flipV="1">
              <a:off x="593844" y="4153825"/>
              <a:ext cx="142343" cy="26564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94" idx="7"/>
              <a:endCxn id="91" idx="4"/>
            </p:cNvCxnSpPr>
            <p:nvPr/>
          </p:nvCxnSpPr>
          <p:spPr>
            <a:xfrm flipV="1">
              <a:off x="473241" y="4160520"/>
              <a:ext cx="104439" cy="25012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94" idx="0"/>
            </p:cNvCxnSpPr>
            <p:nvPr/>
          </p:nvCxnSpPr>
          <p:spPr>
            <a:xfrm flipV="1">
              <a:off x="457077" y="4153824"/>
              <a:ext cx="356234" cy="25012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95" idx="0"/>
              <a:endCxn id="92" idx="3"/>
            </p:cNvCxnSpPr>
            <p:nvPr/>
          </p:nvCxnSpPr>
          <p:spPr>
            <a:xfrm flipV="1">
              <a:off x="752352" y="4153825"/>
              <a:ext cx="67654" cy="25894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96" idx="1"/>
              <a:endCxn id="92" idx="4"/>
            </p:cNvCxnSpPr>
            <p:nvPr/>
          </p:nvCxnSpPr>
          <p:spPr>
            <a:xfrm flipH="1" flipV="1">
              <a:off x="836171" y="4160520"/>
              <a:ext cx="169891" cy="258959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stCxn id="97" idx="2"/>
              <a:endCxn id="91" idx="6"/>
            </p:cNvCxnSpPr>
            <p:nvPr/>
          </p:nvCxnSpPr>
          <p:spPr>
            <a:xfrm flipH="1" flipV="1">
              <a:off x="600539" y="4137661"/>
              <a:ext cx="466088" cy="15085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97" idx="3"/>
              <a:endCxn id="94" idx="7"/>
            </p:cNvCxnSpPr>
            <p:nvPr/>
          </p:nvCxnSpPr>
          <p:spPr>
            <a:xfrm flipH="1">
              <a:off x="473241" y="4304676"/>
              <a:ext cx="600081" cy="10596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endCxn id="95" idx="7"/>
            </p:cNvCxnSpPr>
            <p:nvPr/>
          </p:nvCxnSpPr>
          <p:spPr>
            <a:xfrm flipH="1">
              <a:off x="768516" y="4304676"/>
              <a:ext cx="298112" cy="11479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endCxn id="93" idx="6"/>
            </p:cNvCxnSpPr>
            <p:nvPr/>
          </p:nvCxnSpPr>
          <p:spPr>
            <a:xfrm flipH="1">
              <a:off x="219586" y="4288512"/>
              <a:ext cx="846703" cy="2286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0" name="Straight Connector 119"/>
          <p:cNvCxnSpPr/>
          <p:nvPr/>
        </p:nvCxnSpPr>
        <p:spPr>
          <a:xfrm>
            <a:off x="3135600" y="2075820"/>
            <a:ext cx="828116" cy="768539"/>
          </a:xfrm>
          <a:prstGeom prst="line">
            <a:avLst/>
          </a:prstGeom>
          <a:ln>
            <a:solidFill>
              <a:srgbClr val="00C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rot="5400000" flipH="1" flipV="1">
            <a:off x="2494738" y="3473822"/>
            <a:ext cx="2098440" cy="839516"/>
          </a:xfrm>
          <a:prstGeom prst="line">
            <a:avLst/>
          </a:prstGeom>
          <a:ln>
            <a:solidFill>
              <a:srgbClr val="00C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2" name="Group 363"/>
          <p:cNvGrpSpPr/>
          <p:nvPr/>
        </p:nvGrpSpPr>
        <p:grpSpPr>
          <a:xfrm>
            <a:off x="3963716" y="4266926"/>
            <a:ext cx="1000125" cy="990600"/>
            <a:chOff x="7315200" y="3886200"/>
            <a:chExt cx="1000125" cy="990600"/>
          </a:xfrm>
          <a:noFill/>
        </p:grpSpPr>
        <p:sp>
          <p:nvSpPr>
            <p:cNvPr id="123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grpFill/>
            <a:ln w="9525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" name="Rectangle 187"/>
            <p:cNvSpPr>
              <a:spLocks noChangeArrowheads="1"/>
            </p:cNvSpPr>
            <p:nvPr/>
          </p:nvSpPr>
          <p:spPr bwMode="auto">
            <a:xfrm>
              <a:off x="7373937" y="4218274"/>
              <a:ext cx="863600" cy="360000"/>
            </a:xfrm>
            <a:prstGeom prst="rect">
              <a:avLst/>
            </a:prstGeom>
            <a:grpFill/>
            <a:ln w="9525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b="1" dirty="0" smtClean="0">
                  <a:latin typeface="Arial" pitchFamily="34" charset="0"/>
                  <a:cs typeface="Arial" pitchFamily="34" charset="0"/>
                </a:rPr>
                <a:t>SDN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b="1" dirty="0" smtClean="0">
                  <a:latin typeface="Arial" pitchFamily="34" charset="0"/>
                  <a:cs typeface="Arial" pitchFamily="34" charset="0"/>
                </a:rPr>
                <a:t>Controller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25" name="Straight Connector 124"/>
          <p:cNvCxnSpPr/>
          <p:nvPr/>
        </p:nvCxnSpPr>
        <p:spPr>
          <a:xfrm rot="16200000" flipV="1">
            <a:off x="2268465" y="3066974"/>
            <a:ext cx="2561425" cy="829079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3323569" y="6402209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Data path</a:t>
            </a:r>
            <a:endParaRPr lang="en-US" dirty="0">
              <a:latin typeface="+mn-lt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5761969" y="6400800"/>
            <a:ext cx="1957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Control/Management path</a:t>
            </a:r>
            <a:endParaRPr lang="en-US" dirty="0">
              <a:latin typeface="+mn-lt"/>
            </a:endParaRPr>
          </a:p>
        </p:txBody>
      </p:sp>
      <p:sp>
        <p:nvSpPr>
          <p:cNvPr id="128" name="Rounded Rectangle 127"/>
          <p:cNvSpPr/>
          <p:nvPr/>
        </p:nvSpPr>
        <p:spPr>
          <a:xfrm rot="16200000">
            <a:off x="2474117" y="2099321"/>
            <a:ext cx="1000125" cy="288685"/>
          </a:xfrm>
          <a:prstGeom prst="round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129" name="Rounded Rectangle 128"/>
          <p:cNvSpPr/>
          <p:nvPr/>
        </p:nvSpPr>
        <p:spPr>
          <a:xfrm rot="16200000">
            <a:off x="2474117" y="4974671"/>
            <a:ext cx="1000125" cy="288685"/>
          </a:xfrm>
          <a:prstGeom prst="round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cxnSp>
        <p:nvCxnSpPr>
          <p:cNvPr id="130" name="Straight Connector 129"/>
          <p:cNvCxnSpPr/>
          <p:nvPr/>
        </p:nvCxnSpPr>
        <p:spPr>
          <a:xfrm>
            <a:off x="1295400" y="3571001"/>
            <a:ext cx="506186" cy="1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1320801" y="3257933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/>
              </a:rPr>
              <a:t>R1</a:t>
            </a:r>
            <a:endParaRPr lang="en-US" b="1" dirty="0">
              <a:latin typeface="Arial"/>
            </a:endParaRPr>
          </a:p>
        </p:txBody>
      </p:sp>
      <p:cxnSp>
        <p:nvCxnSpPr>
          <p:cNvPr id="132" name="Straight Connector 131"/>
          <p:cNvCxnSpPr/>
          <p:nvPr/>
        </p:nvCxnSpPr>
        <p:spPr>
          <a:xfrm rot="16200000" flipV="1">
            <a:off x="2895600" y="3723600"/>
            <a:ext cx="1295400" cy="838200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 rot="5400000" flipH="1" flipV="1">
            <a:off x="4000146" y="3792572"/>
            <a:ext cx="927267" cy="1588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flipV="1">
            <a:off x="3145125" y="2844000"/>
            <a:ext cx="841875" cy="548012"/>
          </a:xfrm>
          <a:prstGeom prst="line">
            <a:avLst/>
          </a:prstGeom>
          <a:ln>
            <a:solidFill>
              <a:srgbClr val="00C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3357000" y="2747001"/>
            <a:ext cx="54213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/>
              </a:rPr>
              <a:t>R3-D</a:t>
            </a:r>
            <a:endParaRPr lang="en-US" b="1" dirty="0">
              <a:latin typeface="Arial"/>
            </a:endParaRPr>
          </a:p>
        </p:txBody>
      </p:sp>
      <p:grpSp>
        <p:nvGrpSpPr>
          <p:cNvPr id="236" name="Group 235"/>
          <p:cNvGrpSpPr/>
          <p:nvPr/>
        </p:nvGrpSpPr>
        <p:grpSpPr>
          <a:xfrm>
            <a:off x="5673272" y="1771223"/>
            <a:ext cx="1641928" cy="1702777"/>
            <a:chOff x="5673272" y="2086223"/>
            <a:chExt cx="1641928" cy="1702777"/>
          </a:xfrm>
        </p:grpSpPr>
        <p:sp>
          <p:nvSpPr>
            <p:cNvPr id="5" name="Rounded Rectangle 4"/>
            <p:cNvSpPr/>
            <p:nvPr/>
          </p:nvSpPr>
          <p:spPr>
            <a:xfrm>
              <a:off x="5673272" y="2086223"/>
              <a:ext cx="1641928" cy="16650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695043" y="3481223"/>
              <a:ext cx="15983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Core Network(s)</a:t>
              </a:r>
              <a:endParaRPr lang="en-US" sz="1400" b="1" dirty="0"/>
            </a:p>
          </p:txBody>
        </p:sp>
        <p:grpSp>
          <p:nvGrpSpPr>
            <p:cNvPr id="136" name="Group 255"/>
            <p:cNvGrpSpPr/>
            <p:nvPr/>
          </p:nvGrpSpPr>
          <p:grpSpPr>
            <a:xfrm>
              <a:off x="6028397" y="2412220"/>
              <a:ext cx="990600" cy="997003"/>
              <a:chOff x="5245100" y="2133600"/>
              <a:chExt cx="990600" cy="997003"/>
            </a:xfrm>
          </p:grpSpPr>
          <p:sp>
            <p:nvSpPr>
              <p:cNvPr id="137" name="AutoShape 154"/>
              <p:cNvSpPr>
                <a:spLocks noChangeArrowheads="1"/>
              </p:cNvSpPr>
              <p:nvPr/>
            </p:nvSpPr>
            <p:spPr bwMode="auto">
              <a:xfrm>
                <a:off x="5245100" y="2140003"/>
                <a:ext cx="990600" cy="99060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138" name="Picture 157"/>
              <p:cNvPicPr>
                <a:picLocks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5578475" y="2830565"/>
                <a:ext cx="352425" cy="2238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39" name="Rectangle 188"/>
              <p:cNvSpPr>
                <a:spLocks noChangeArrowheads="1"/>
              </p:cNvSpPr>
              <p:nvPr/>
            </p:nvSpPr>
            <p:spPr bwMode="auto">
              <a:xfrm>
                <a:off x="5316537" y="2133600"/>
                <a:ext cx="855663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100" b="1" dirty="0" smtClean="0">
                    <a:latin typeface="Arial" pitchFamily="34" charset="0"/>
                    <a:cs typeface="Arial" pitchFamily="34" charset="0"/>
                  </a:rPr>
                  <a:t>Core</a:t>
                </a:r>
              </a:p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100" b="1" dirty="0" smtClean="0">
                    <a:latin typeface="Arial" pitchFamily="34" charset="0"/>
                    <a:cs typeface="Arial" pitchFamily="34" charset="0"/>
                  </a:rPr>
                  <a:t>Operator 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40" name="Group 191"/>
              <p:cNvGrpSpPr/>
              <p:nvPr/>
            </p:nvGrpSpPr>
            <p:grpSpPr>
              <a:xfrm>
                <a:off x="5450810" y="2438399"/>
                <a:ext cx="568990" cy="358909"/>
                <a:chOff x="7481888" y="3079208"/>
                <a:chExt cx="595312" cy="425992"/>
              </a:xfrm>
            </p:grpSpPr>
            <p:sp>
              <p:nvSpPr>
                <p:cNvPr id="141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/>
                </a:p>
              </p:txBody>
            </p:sp>
            <p:sp>
              <p:nvSpPr>
                <p:cNvPr id="142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60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143" name="Group 122"/>
                <p:cNvGrpSpPr>
                  <a:grpSpLocks/>
                </p:cNvGrpSpPr>
                <p:nvPr/>
              </p:nvGrpSpPr>
              <p:grpSpPr bwMode="auto">
                <a:xfrm>
                  <a:off x="7848751" y="3079208"/>
                  <a:ext cx="228449" cy="389708"/>
                  <a:chOff x="4120" y="2308"/>
                  <a:chExt cx="305" cy="415"/>
                </a:xfrm>
              </p:grpSpPr>
              <p:sp>
                <p:nvSpPr>
                  <p:cNvPr id="144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47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151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4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48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9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0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</p:grpSp>
      <p:sp>
        <p:nvSpPr>
          <p:cNvPr id="155" name="Oval 154"/>
          <p:cNvSpPr/>
          <p:nvPr/>
        </p:nvSpPr>
        <p:spPr>
          <a:xfrm>
            <a:off x="3564600" y="2979000"/>
            <a:ext cx="152400" cy="152400"/>
          </a:xfrm>
          <a:prstGeom prst="ellipse">
            <a:avLst/>
          </a:prstGeom>
          <a:solidFill>
            <a:srgbClr val="00C04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7" name="Group 236"/>
          <p:cNvGrpSpPr/>
          <p:nvPr/>
        </p:nvGrpSpPr>
        <p:grpSpPr>
          <a:xfrm>
            <a:off x="5697000" y="3924000"/>
            <a:ext cx="1641928" cy="1665000"/>
            <a:chOff x="5697000" y="4239000"/>
            <a:chExt cx="1641928" cy="1665000"/>
          </a:xfrm>
        </p:grpSpPr>
        <p:sp>
          <p:nvSpPr>
            <p:cNvPr id="235" name="Rounded Rectangle 234"/>
            <p:cNvSpPr/>
            <p:nvPr/>
          </p:nvSpPr>
          <p:spPr>
            <a:xfrm>
              <a:off x="5697000" y="4239000"/>
              <a:ext cx="1641928" cy="16650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56" name="Group 44"/>
            <p:cNvGrpSpPr/>
            <p:nvPr/>
          </p:nvGrpSpPr>
          <p:grpSpPr>
            <a:xfrm>
              <a:off x="6056400" y="4509000"/>
              <a:ext cx="990600" cy="1080000"/>
              <a:chOff x="5245100" y="2050603"/>
              <a:chExt cx="990600" cy="1080000"/>
            </a:xfrm>
          </p:grpSpPr>
          <p:sp>
            <p:nvSpPr>
              <p:cNvPr id="157" name="AutoShape 154"/>
              <p:cNvSpPr>
                <a:spLocks noChangeArrowheads="1"/>
              </p:cNvSpPr>
              <p:nvPr/>
            </p:nvSpPr>
            <p:spPr bwMode="auto">
              <a:xfrm>
                <a:off x="5245100" y="2140003"/>
                <a:ext cx="990600" cy="99060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158" name="Picture 157"/>
              <p:cNvPicPr>
                <a:picLocks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5578475" y="2830565"/>
                <a:ext cx="352425" cy="2238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59" name="Rectangle 188"/>
              <p:cNvSpPr>
                <a:spLocks noChangeArrowheads="1"/>
              </p:cNvSpPr>
              <p:nvPr/>
            </p:nvSpPr>
            <p:spPr bwMode="auto">
              <a:xfrm>
                <a:off x="5316537" y="2050603"/>
                <a:ext cx="855663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100" b="1" dirty="0" smtClean="0">
                    <a:latin typeface="Arial" pitchFamily="34" charset="0"/>
                    <a:cs typeface="Arial" pitchFamily="34" charset="0"/>
                  </a:rPr>
                  <a:t>Shared Access </a:t>
                </a:r>
              </a:p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100" b="1" dirty="0" smtClean="0">
                    <a:latin typeface="Arial" pitchFamily="34" charset="0"/>
                    <a:cs typeface="Arial" pitchFamily="34" charset="0"/>
                  </a:rPr>
                  <a:t>DataBase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60" name="Group 191"/>
              <p:cNvGrpSpPr/>
              <p:nvPr/>
            </p:nvGrpSpPr>
            <p:grpSpPr>
              <a:xfrm>
                <a:off x="5450810" y="2438399"/>
                <a:ext cx="568990" cy="358909"/>
                <a:chOff x="7481888" y="3079208"/>
                <a:chExt cx="595312" cy="425992"/>
              </a:xfrm>
            </p:grpSpPr>
            <p:sp>
              <p:nvSpPr>
                <p:cNvPr id="161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/>
                </a:p>
              </p:txBody>
            </p:sp>
            <p:sp>
              <p:nvSpPr>
                <p:cNvPr id="162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60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163" name="Group 122"/>
                <p:cNvGrpSpPr>
                  <a:grpSpLocks/>
                </p:cNvGrpSpPr>
                <p:nvPr/>
              </p:nvGrpSpPr>
              <p:grpSpPr bwMode="auto">
                <a:xfrm>
                  <a:off x="7848751" y="3079208"/>
                  <a:ext cx="228449" cy="389708"/>
                  <a:chOff x="4120" y="2308"/>
                  <a:chExt cx="305" cy="415"/>
                </a:xfrm>
              </p:grpSpPr>
              <p:sp>
                <p:nvSpPr>
                  <p:cNvPr id="164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6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67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171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3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4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68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9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0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</p:grpSp>
      <p:sp>
        <p:nvSpPr>
          <p:cNvPr id="175" name="Oval 174"/>
          <p:cNvSpPr/>
          <p:nvPr/>
        </p:nvSpPr>
        <p:spPr>
          <a:xfrm>
            <a:off x="1447800" y="3495000"/>
            <a:ext cx="152400" cy="152400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ounded Rectangle 175"/>
          <p:cNvSpPr/>
          <p:nvPr/>
        </p:nvSpPr>
        <p:spPr>
          <a:xfrm rot="16200000">
            <a:off x="663695" y="3460195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cxnSp>
        <p:nvCxnSpPr>
          <p:cNvPr id="177" name="Straight Connector 176"/>
          <p:cNvCxnSpPr/>
          <p:nvPr/>
        </p:nvCxnSpPr>
        <p:spPr>
          <a:xfrm rot="16200000" flipV="1">
            <a:off x="1981202" y="2885399"/>
            <a:ext cx="609599" cy="2"/>
          </a:xfrm>
          <a:prstGeom prst="line">
            <a:avLst/>
          </a:prstGeom>
          <a:ln>
            <a:solidFill>
              <a:srgbClr val="99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8" name="TextBox 177"/>
          <p:cNvSpPr txBox="1"/>
          <p:nvPr/>
        </p:nvSpPr>
        <p:spPr>
          <a:xfrm>
            <a:off x="2323716" y="2809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/>
              </a:rPr>
              <a:t>R4-D</a:t>
            </a:r>
            <a:endParaRPr lang="en-US" b="1" dirty="0">
              <a:latin typeface="Arial"/>
            </a:endParaRPr>
          </a:p>
        </p:txBody>
      </p:sp>
      <p:sp>
        <p:nvSpPr>
          <p:cNvPr id="179" name="Oval 178"/>
          <p:cNvSpPr/>
          <p:nvPr/>
        </p:nvSpPr>
        <p:spPr>
          <a:xfrm>
            <a:off x="2209800" y="2844000"/>
            <a:ext cx="152400" cy="152400"/>
          </a:xfrm>
          <a:prstGeom prst="ellipse">
            <a:avLst/>
          </a:prstGeom>
          <a:gradFill>
            <a:gsLst>
              <a:gs pos="0">
                <a:srgbClr val="9900FF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0" name="Straight Connector 179"/>
          <p:cNvCxnSpPr>
            <a:stCxn id="87" idx="3"/>
            <a:endCxn id="137" idx="1"/>
          </p:cNvCxnSpPr>
          <p:nvPr/>
        </p:nvCxnSpPr>
        <p:spPr>
          <a:xfrm flipV="1">
            <a:off x="4963841" y="2598923"/>
            <a:ext cx="1064556" cy="4177"/>
          </a:xfrm>
          <a:prstGeom prst="line">
            <a:avLst/>
          </a:prstGeom>
          <a:ln>
            <a:solidFill>
              <a:srgbClr val="00C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4621804" y="6540748"/>
            <a:ext cx="1143000" cy="1588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>
            <a:off x="2209800" y="6553200"/>
            <a:ext cx="1143000" cy="1588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7" name="Rounded Rectangle 186"/>
          <p:cNvSpPr/>
          <p:nvPr/>
        </p:nvSpPr>
        <p:spPr>
          <a:xfrm rot="16200000">
            <a:off x="2474117" y="3470921"/>
            <a:ext cx="1000125" cy="288685"/>
          </a:xfrm>
          <a:prstGeom prst="round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188" name="Rounded Rectangle 296"/>
          <p:cNvSpPr/>
          <p:nvPr/>
        </p:nvSpPr>
        <p:spPr>
          <a:xfrm>
            <a:off x="3952875" y="3159000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Backhaul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grpSp>
        <p:nvGrpSpPr>
          <p:cNvPr id="189" name="Group 92"/>
          <p:cNvGrpSpPr>
            <a:grpSpLocks/>
          </p:cNvGrpSpPr>
          <p:nvPr/>
        </p:nvGrpSpPr>
        <p:grpSpPr bwMode="auto">
          <a:xfrm>
            <a:off x="1692000" y="1719000"/>
            <a:ext cx="1125000" cy="1035000"/>
            <a:chOff x="2124075" y="4445726"/>
            <a:chExt cx="1000125" cy="990600"/>
          </a:xfrm>
          <a:noFill/>
        </p:grpSpPr>
        <p:sp>
          <p:nvSpPr>
            <p:cNvPr id="190" name="AutoShape 154"/>
            <p:cNvSpPr>
              <a:spLocks noChangeArrowheads="1"/>
            </p:cNvSpPr>
            <p:nvPr/>
          </p:nvSpPr>
          <p:spPr bwMode="auto">
            <a:xfrm>
              <a:off x="2124075" y="4445726"/>
              <a:ext cx="1000125" cy="990600"/>
            </a:xfrm>
            <a:prstGeom prst="flowChartAlternateProcess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  <p:txBody>
            <a:bodyPr wrap="none" lIns="0" tIns="0" anchor="ctr"/>
            <a:lstStyle/>
            <a:p>
              <a:endParaRPr lang="en-US" sz="1600">
                <a:cs typeface="Arial" pitchFamily="34" charset="0"/>
              </a:endParaRPr>
            </a:p>
          </p:txBody>
        </p:sp>
        <p:sp>
          <p:nvSpPr>
            <p:cNvPr id="191" name="Rectangle 187"/>
            <p:cNvSpPr>
              <a:spLocks noChangeArrowheads="1"/>
            </p:cNvSpPr>
            <p:nvPr/>
          </p:nvSpPr>
          <p:spPr bwMode="auto">
            <a:xfrm>
              <a:off x="2182812" y="44958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r>
                <a:rPr lang="de-DE" sz="1600" b="1" dirty="0" smtClean="0">
                  <a:latin typeface="+mj-lt"/>
                  <a:cs typeface="Arial" pitchFamily="34" charset="0"/>
                </a:rPr>
                <a:t>AP1</a:t>
              </a:r>
              <a:endParaRPr lang="en-US" sz="1600" b="1" dirty="0">
                <a:latin typeface="+mj-lt"/>
                <a:cs typeface="Arial" pitchFamily="34" charset="0"/>
              </a:endParaRPr>
            </a:p>
          </p:txBody>
        </p:sp>
        <p:pic>
          <p:nvPicPr>
            <p:cNvPr id="192" name="Picture 95" descr="Wireless Gateway.pn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411760" y="4710893"/>
              <a:ext cx="180020" cy="158267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193" name="Picture 96" descr="Wireless Gateway.png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726795" y="4824155"/>
              <a:ext cx="270030" cy="237401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194" name="Picture 97" descr="Wireless Gateway.png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186735" y="4869160"/>
              <a:ext cx="512022" cy="450153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</p:grpSp>
      <p:grpSp>
        <p:nvGrpSpPr>
          <p:cNvPr id="195" name="Group 92"/>
          <p:cNvGrpSpPr>
            <a:grpSpLocks/>
          </p:cNvGrpSpPr>
          <p:nvPr/>
        </p:nvGrpSpPr>
        <p:grpSpPr bwMode="auto">
          <a:xfrm>
            <a:off x="1692000" y="3069000"/>
            <a:ext cx="1125000" cy="1035000"/>
            <a:chOff x="2124075" y="4445726"/>
            <a:chExt cx="1000125" cy="990600"/>
          </a:xfrm>
          <a:noFill/>
        </p:grpSpPr>
        <p:sp>
          <p:nvSpPr>
            <p:cNvPr id="196" name="AutoShape 154"/>
            <p:cNvSpPr>
              <a:spLocks noChangeArrowheads="1"/>
            </p:cNvSpPr>
            <p:nvPr/>
          </p:nvSpPr>
          <p:spPr bwMode="auto">
            <a:xfrm>
              <a:off x="2124075" y="4445726"/>
              <a:ext cx="1000125" cy="990600"/>
            </a:xfrm>
            <a:prstGeom prst="flowChartAlternateProcess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  <p:txBody>
            <a:bodyPr wrap="none" lIns="0" tIns="0" anchor="ctr"/>
            <a:lstStyle/>
            <a:p>
              <a:endParaRPr lang="en-US" sz="1600">
                <a:cs typeface="Arial" pitchFamily="34" charset="0"/>
              </a:endParaRPr>
            </a:p>
          </p:txBody>
        </p:sp>
        <p:sp>
          <p:nvSpPr>
            <p:cNvPr id="197" name="Rectangle 187"/>
            <p:cNvSpPr>
              <a:spLocks noChangeArrowheads="1"/>
            </p:cNvSpPr>
            <p:nvPr/>
          </p:nvSpPr>
          <p:spPr bwMode="auto">
            <a:xfrm>
              <a:off x="2182812" y="44958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r>
                <a:rPr lang="de-DE" sz="1600" b="1" dirty="0" smtClean="0">
                  <a:latin typeface="+mj-lt"/>
                  <a:cs typeface="Arial" pitchFamily="34" charset="0"/>
                </a:rPr>
                <a:t>AP2</a:t>
              </a:r>
              <a:endParaRPr lang="en-US" sz="1600" b="1" dirty="0">
                <a:latin typeface="+mj-lt"/>
                <a:cs typeface="Arial" pitchFamily="34" charset="0"/>
              </a:endParaRPr>
            </a:p>
          </p:txBody>
        </p:sp>
        <p:pic>
          <p:nvPicPr>
            <p:cNvPr id="198" name="Picture 95" descr="Wireless Gateway.pn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411760" y="4710893"/>
              <a:ext cx="180020" cy="158267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199" name="Picture 96" descr="Wireless Gateway.png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726795" y="4824155"/>
              <a:ext cx="270030" cy="237401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200" name="Picture 97" descr="Wireless Gateway.png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186735" y="4869160"/>
              <a:ext cx="512022" cy="450153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</p:grpSp>
      <p:grpSp>
        <p:nvGrpSpPr>
          <p:cNvPr id="201" name="Group 92"/>
          <p:cNvGrpSpPr>
            <a:grpSpLocks/>
          </p:cNvGrpSpPr>
          <p:nvPr/>
        </p:nvGrpSpPr>
        <p:grpSpPr bwMode="auto">
          <a:xfrm>
            <a:off x="1692000" y="4599000"/>
            <a:ext cx="1125000" cy="1035000"/>
            <a:chOff x="2124075" y="4445726"/>
            <a:chExt cx="1000125" cy="990600"/>
          </a:xfrm>
          <a:noFill/>
        </p:grpSpPr>
        <p:sp>
          <p:nvSpPr>
            <p:cNvPr id="202" name="AutoShape 154"/>
            <p:cNvSpPr>
              <a:spLocks noChangeArrowheads="1"/>
            </p:cNvSpPr>
            <p:nvPr/>
          </p:nvSpPr>
          <p:spPr bwMode="auto">
            <a:xfrm>
              <a:off x="2124075" y="4445726"/>
              <a:ext cx="1000125" cy="990600"/>
            </a:xfrm>
            <a:prstGeom prst="flowChartAlternateProcess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  <p:txBody>
            <a:bodyPr wrap="none" lIns="0" tIns="0" anchor="ctr"/>
            <a:lstStyle/>
            <a:p>
              <a:endParaRPr lang="en-US" sz="1600">
                <a:cs typeface="Arial" pitchFamily="34" charset="0"/>
              </a:endParaRPr>
            </a:p>
          </p:txBody>
        </p:sp>
        <p:sp>
          <p:nvSpPr>
            <p:cNvPr id="203" name="Rectangle 187"/>
            <p:cNvSpPr>
              <a:spLocks noChangeArrowheads="1"/>
            </p:cNvSpPr>
            <p:nvPr/>
          </p:nvSpPr>
          <p:spPr bwMode="auto">
            <a:xfrm>
              <a:off x="2182812" y="44958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r>
                <a:rPr lang="de-DE" sz="1600" b="1" dirty="0" smtClean="0">
                  <a:latin typeface="+mj-lt"/>
                  <a:cs typeface="Arial" pitchFamily="34" charset="0"/>
                </a:rPr>
                <a:t>AP1</a:t>
              </a:r>
              <a:endParaRPr lang="en-US" sz="1600" b="1" dirty="0">
                <a:latin typeface="+mj-lt"/>
                <a:cs typeface="Arial" pitchFamily="34" charset="0"/>
              </a:endParaRPr>
            </a:p>
          </p:txBody>
        </p:sp>
        <p:pic>
          <p:nvPicPr>
            <p:cNvPr id="204" name="Picture 95" descr="Wireless Gateway.pn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411760" y="4710893"/>
              <a:ext cx="180020" cy="158267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205" name="Picture 96" descr="Wireless Gateway.png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726795" y="4824155"/>
              <a:ext cx="270030" cy="237401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206" name="Picture 97" descr="Wireless Gateway.png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186735" y="4869160"/>
              <a:ext cx="512022" cy="450153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</p:grpSp>
      <p:sp>
        <p:nvSpPr>
          <p:cNvPr id="207" name="Oval 206"/>
          <p:cNvSpPr/>
          <p:nvPr/>
        </p:nvSpPr>
        <p:spPr>
          <a:xfrm>
            <a:off x="3672000" y="4014000"/>
            <a:ext cx="152400" cy="152400"/>
          </a:xfrm>
          <a:prstGeom prst="ellipse">
            <a:avLst/>
          </a:prstGeom>
          <a:solidFill>
            <a:srgbClr val="00C04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TextBox 207"/>
          <p:cNvSpPr txBox="1"/>
          <p:nvPr/>
        </p:nvSpPr>
        <p:spPr>
          <a:xfrm>
            <a:off x="3791481" y="3962001"/>
            <a:ext cx="960519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/>
              </a:rPr>
              <a:t>R3-C/R3-M</a:t>
            </a:r>
            <a:endParaRPr lang="en-US" b="1" dirty="0">
              <a:latin typeface="Arial"/>
            </a:endParaRPr>
          </a:p>
        </p:txBody>
      </p:sp>
      <p:cxnSp>
        <p:nvCxnSpPr>
          <p:cNvPr id="210" name="Straight Connector 209"/>
          <p:cNvCxnSpPr>
            <a:endCxn id="137" idx="1"/>
          </p:cNvCxnSpPr>
          <p:nvPr/>
        </p:nvCxnSpPr>
        <p:spPr>
          <a:xfrm flipV="1">
            <a:off x="4977000" y="2598923"/>
            <a:ext cx="1051397" cy="2225079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stCxn id="123" idx="1"/>
          </p:cNvCxnSpPr>
          <p:nvPr/>
        </p:nvCxnSpPr>
        <p:spPr>
          <a:xfrm flipH="1" flipV="1">
            <a:off x="1287000" y="3924000"/>
            <a:ext cx="2676716" cy="838226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flipV="1">
            <a:off x="1917000" y="2619000"/>
            <a:ext cx="0" cy="450000"/>
          </a:xfrm>
          <a:prstGeom prst="line">
            <a:avLst/>
          </a:prstGeom>
          <a:ln>
            <a:solidFill>
              <a:srgbClr val="9900CC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4" name="TextBox 213"/>
          <p:cNvSpPr txBox="1"/>
          <p:nvPr/>
        </p:nvSpPr>
        <p:spPr>
          <a:xfrm>
            <a:off x="1329864" y="27990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/>
              </a:rPr>
              <a:t>R4-C</a:t>
            </a:r>
            <a:endParaRPr lang="en-US" b="1" dirty="0">
              <a:latin typeface="Arial"/>
            </a:endParaRPr>
          </a:p>
        </p:txBody>
      </p:sp>
      <p:sp>
        <p:nvSpPr>
          <p:cNvPr id="215" name="Oval 214"/>
          <p:cNvSpPr/>
          <p:nvPr/>
        </p:nvSpPr>
        <p:spPr>
          <a:xfrm>
            <a:off x="1827000" y="2844000"/>
            <a:ext cx="152400" cy="152400"/>
          </a:xfrm>
          <a:prstGeom prst="ellipse">
            <a:avLst/>
          </a:prstGeom>
          <a:gradFill>
            <a:gsLst>
              <a:gs pos="0">
                <a:srgbClr val="9900FF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6" name="Straight Connector 215"/>
          <p:cNvCxnSpPr/>
          <p:nvPr/>
        </p:nvCxnSpPr>
        <p:spPr>
          <a:xfrm flipH="1" flipV="1">
            <a:off x="1295402" y="3787411"/>
            <a:ext cx="3816598" cy="1589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7" name="Oval 216"/>
          <p:cNvSpPr/>
          <p:nvPr/>
        </p:nvSpPr>
        <p:spPr>
          <a:xfrm>
            <a:off x="3962400" y="3699000"/>
            <a:ext cx="152400" cy="152400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TextBox 217"/>
          <p:cNvSpPr txBox="1"/>
          <p:nvPr/>
        </p:nvSpPr>
        <p:spPr>
          <a:xfrm>
            <a:off x="3852000" y="3469600"/>
            <a:ext cx="38138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/>
              </a:rPr>
              <a:t>R2</a:t>
            </a:r>
            <a:endParaRPr lang="en-US" b="1" dirty="0">
              <a:latin typeface="Arial"/>
            </a:endParaRPr>
          </a:p>
        </p:txBody>
      </p:sp>
      <p:cxnSp>
        <p:nvCxnSpPr>
          <p:cNvPr id="225" name="Straight Connector 224"/>
          <p:cNvCxnSpPr>
            <a:stCxn id="137" idx="1"/>
          </p:cNvCxnSpPr>
          <p:nvPr/>
        </p:nvCxnSpPr>
        <p:spPr>
          <a:xfrm flipH="1">
            <a:off x="5067000" y="2598923"/>
            <a:ext cx="961397" cy="119007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>
            <a:stCxn id="123" idx="3"/>
            <a:endCxn id="157" idx="1"/>
          </p:cNvCxnSpPr>
          <p:nvPr/>
        </p:nvCxnSpPr>
        <p:spPr>
          <a:xfrm>
            <a:off x="4963841" y="4762226"/>
            <a:ext cx="1092559" cy="16474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smtClean="0"/>
              <a:t>IEEE Based RAN Architecture – Option 2</a:t>
            </a:r>
            <a:endParaRPr lang="en-US" dirty="0"/>
          </a:p>
        </p:txBody>
      </p:sp>
      <p:cxnSp>
        <p:nvCxnSpPr>
          <p:cNvPr id="7" name="Straight Connector 6"/>
          <p:cNvCxnSpPr>
            <a:endCxn id="14" idx="1"/>
          </p:cNvCxnSpPr>
          <p:nvPr/>
        </p:nvCxnSpPr>
        <p:spPr>
          <a:xfrm>
            <a:off x="7202750" y="2612955"/>
            <a:ext cx="493450" cy="63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1557000" y="1449000"/>
            <a:ext cx="3706461" cy="480276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50800" y="3101300"/>
            <a:ext cx="990600" cy="990600"/>
            <a:chOff x="381000" y="1962150"/>
            <a:chExt cx="990600" cy="990600"/>
          </a:xfrm>
        </p:grpSpPr>
        <p:sp>
          <p:nvSpPr>
            <p:cNvPr id="10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Station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1" name="Picture 10" descr="MC900439836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grpSp>
        <p:nvGrpSpPr>
          <p:cNvPr id="4" name="Group 40"/>
          <p:cNvGrpSpPr/>
          <p:nvPr/>
        </p:nvGrpSpPr>
        <p:grpSpPr>
          <a:xfrm>
            <a:off x="7696200" y="2124000"/>
            <a:ext cx="990600" cy="990600"/>
            <a:chOff x="5257800" y="4419600"/>
            <a:chExt cx="990600" cy="990600"/>
          </a:xfrm>
        </p:grpSpPr>
        <p:sp>
          <p:nvSpPr>
            <p:cNvPr id="14" name="Rounded Rectangle 13"/>
            <p:cNvSpPr/>
            <p:nvPr/>
          </p:nvSpPr>
          <p:spPr bwMode="auto">
            <a:xfrm>
              <a:off x="5257800" y="441960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6" name="Group 61"/>
            <p:cNvGrpSpPr/>
            <p:nvPr/>
          </p:nvGrpSpPr>
          <p:grpSpPr>
            <a:xfrm>
              <a:off x="5410201" y="4502656"/>
              <a:ext cx="609600" cy="450344"/>
              <a:chOff x="6324600" y="1828800"/>
              <a:chExt cx="917575" cy="677862"/>
            </a:xfrm>
          </p:grpSpPr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55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6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7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12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62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3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4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5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59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0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1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13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44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45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46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15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51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2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48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49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0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18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33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4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5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19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0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41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42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43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37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8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9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0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22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3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4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21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9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0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1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2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26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7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8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graphicFrame>
          <p:nvGraphicFramePr>
            <p:cNvPr id="16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4939236"/>
            <a:ext cx="798445" cy="429931"/>
          </p:xfrm>
          <a:graphic>
            <a:graphicData uri="http://schemas.openxmlformats.org/presentationml/2006/ole">
              <p:oleObj spid="_x0000_s3074" name="Clip" r:id="rId4" imgW="5757415" imgH="3221332" progId="">
                <p:embed/>
              </p:oleObj>
            </a:graphicData>
          </a:graphic>
        </p:graphicFrame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5428250" y="500144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2682000" y="5956223"/>
            <a:ext cx="16603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RAN</a:t>
            </a:r>
            <a:endParaRPr lang="en-US" sz="1400" b="1" dirty="0"/>
          </a:p>
        </p:txBody>
      </p:sp>
      <p:sp>
        <p:nvSpPr>
          <p:cNvPr id="87" name="AutoShape 154"/>
          <p:cNvSpPr>
            <a:spLocks noChangeArrowheads="1"/>
          </p:cNvSpPr>
          <p:nvPr/>
        </p:nvSpPr>
        <p:spPr bwMode="auto">
          <a:xfrm>
            <a:off x="3963716" y="2047200"/>
            <a:ext cx="1000125" cy="1111800"/>
          </a:xfrm>
          <a:prstGeom prst="flowChartAlternateProcess">
            <a:avLst/>
          </a:prstGeom>
          <a:noFill/>
          <a:ln w="9525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187"/>
          <p:cNvSpPr>
            <a:spLocks noChangeArrowheads="1"/>
          </p:cNvSpPr>
          <p:nvPr/>
        </p:nvSpPr>
        <p:spPr bwMode="auto">
          <a:xfrm>
            <a:off x="4022453" y="2140985"/>
            <a:ext cx="863600" cy="1031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SDN</a:t>
            </a:r>
          </a:p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(backhaul)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5" name="Group 328"/>
          <p:cNvGrpSpPr/>
          <p:nvPr/>
        </p:nvGrpSpPr>
        <p:grpSpPr>
          <a:xfrm>
            <a:off x="3979305" y="2733000"/>
            <a:ext cx="938479" cy="343703"/>
            <a:chOff x="173867" y="4114800"/>
            <a:chExt cx="938479" cy="343703"/>
          </a:xfrm>
        </p:grpSpPr>
        <p:sp>
          <p:nvSpPr>
            <p:cNvPr id="90" name="Oval 89"/>
            <p:cNvSpPr/>
            <p:nvPr/>
          </p:nvSpPr>
          <p:spPr>
            <a:xfrm>
              <a:off x="310392" y="4114800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Oval 90"/>
            <p:cNvSpPr/>
            <p:nvPr/>
          </p:nvSpPr>
          <p:spPr>
            <a:xfrm>
              <a:off x="554820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Oval 91"/>
            <p:cNvSpPr/>
            <p:nvPr/>
          </p:nvSpPr>
          <p:spPr>
            <a:xfrm>
              <a:off x="813311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Oval 92"/>
            <p:cNvSpPr/>
            <p:nvPr/>
          </p:nvSpPr>
          <p:spPr>
            <a:xfrm>
              <a:off x="173867" y="428851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Oval 93"/>
            <p:cNvSpPr/>
            <p:nvPr/>
          </p:nvSpPr>
          <p:spPr>
            <a:xfrm>
              <a:off x="434217" y="4403945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Oval 94"/>
            <p:cNvSpPr/>
            <p:nvPr/>
          </p:nvSpPr>
          <p:spPr>
            <a:xfrm>
              <a:off x="729492" y="4412773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Oval 95"/>
            <p:cNvSpPr/>
            <p:nvPr/>
          </p:nvSpPr>
          <p:spPr>
            <a:xfrm>
              <a:off x="999367" y="4412784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Oval 96"/>
            <p:cNvSpPr/>
            <p:nvPr/>
          </p:nvSpPr>
          <p:spPr>
            <a:xfrm>
              <a:off x="1066627" y="426565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8" name="Straight Connector 97"/>
            <p:cNvCxnSpPr>
              <a:stCxn id="93" idx="7"/>
              <a:endCxn id="90" idx="3"/>
            </p:cNvCxnSpPr>
            <p:nvPr/>
          </p:nvCxnSpPr>
          <p:spPr>
            <a:xfrm flipV="1">
              <a:off x="212891" y="4153824"/>
              <a:ext cx="104196" cy="14138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stCxn id="90" idx="6"/>
              <a:endCxn id="91" idx="2"/>
            </p:cNvCxnSpPr>
            <p:nvPr/>
          </p:nvCxnSpPr>
          <p:spPr>
            <a:xfrm>
              <a:off x="356111" y="4137660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607865" y="4137661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endCxn id="97" idx="1"/>
            </p:cNvCxnSpPr>
            <p:nvPr/>
          </p:nvCxnSpPr>
          <p:spPr>
            <a:xfrm>
              <a:off x="859619" y="4140452"/>
              <a:ext cx="213703" cy="13189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97" idx="3"/>
              <a:endCxn id="96" idx="0"/>
            </p:cNvCxnSpPr>
            <p:nvPr/>
          </p:nvCxnSpPr>
          <p:spPr>
            <a:xfrm flipH="1">
              <a:off x="1022227" y="4304676"/>
              <a:ext cx="51095" cy="10810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96" idx="2"/>
            </p:cNvCxnSpPr>
            <p:nvPr/>
          </p:nvCxnSpPr>
          <p:spPr>
            <a:xfrm flipH="1" flipV="1">
              <a:off x="781027" y="4434481"/>
              <a:ext cx="218340" cy="116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95" idx="2"/>
              <a:endCxn id="94" idx="6"/>
            </p:cNvCxnSpPr>
            <p:nvPr/>
          </p:nvCxnSpPr>
          <p:spPr>
            <a:xfrm flipH="1" flipV="1">
              <a:off x="479936" y="4426805"/>
              <a:ext cx="249556" cy="882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94" idx="2"/>
            </p:cNvCxnSpPr>
            <p:nvPr/>
          </p:nvCxnSpPr>
          <p:spPr>
            <a:xfrm flipH="1" flipV="1">
              <a:off x="231334" y="4325404"/>
              <a:ext cx="202883" cy="10140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91" idx="3"/>
              <a:endCxn id="93" idx="7"/>
            </p:cNvCxnSpPr>
            <p:nvPr/>
          </p:nvCxnSpPr>
          <p:spPr>
            <a:xfrm flipH="1">
              <a:off x="212891" y="4153825"/>
              <a:ext cx="348624" cy="14138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96" idx="1"/>
            </p:cNvCxnSpPr>
            <p:nvPr/>
          </p:nvCxnSpPr>
          <p:spPr>
            <a:xfrm flipH="1" flipV="1">
              <a:off x="223294" y="4295206"/>
              <a:ext cx="782768" cy="12427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96" idx="1"/>
            </p:cNvCxnSpPr>
            <p:nvPr/>
          </p:nvCxnSpPr>
          <p:spPr>
            <a:xfrm flipH="1" flipV="1">
              <a:off x="356111" y="4153825"/>
              <a:ext cx="649951" cy="26565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94" idx="1"/>
              <a:endCxn id="90" idx="5"/>
            </p:cNvCxnSpPr>
            <p:nvPr/>
          </p:nvCxnSpPr>
          <p:spPr>
            <a:xfrm flipH="1" flipV="1">
              <a:off x="349416" y="4153824"/>
              <a:ext cx="91496" cy="256816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96" idx="1"/>
            </p:cNvCxnSpPr>
            <p:nvPr/>
          </p:nvCxnSpPr>
          <p:spPr>
            <a:xfrm flipH="1" flipV="1">
              <a:off x="593312" y="4160104"/>
              <a:ext cx="412750" cy="25937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95" idx="1"/>
              <a:endCxn id="91" idx="5"/>
            </p:cNvCxnSpPr>
            <p:nvPr/>
          </p:nvCxnSpPr>
          <p:spPr>
            <a:xfrm flipH="1" flipV="1">
              <a:off x="593844" y="4153825"/>
              <a:ext cx="142343" cy="26564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94" idx="7"/>
              <a:endCxn id="91" idx="4"/>
            </p:cNvCxnSpPr>
            <p:nvPr/>
          </p:nvCxnSpPr>
          <p:spPr>
            <a:xfrm flipV="1">
              <a:off x="473241" y="4160520"/>
              <a:ext cx="104439" cy="25012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94" idx="0"/>
            </p:cNvCxnSpPr>
            <p:nvPr/>
          </p:nvCxnSpPr>
          <p:spPr>
            <a:xfrm flipV="1">
              <a:off x="457077" y="4153824"/>
              <a:ext cx="356234" cy="25012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95" idx="0"/>
              <a:endCxn id="92" idx="3"/>
            </p:cNvCxnSpPr>
            <p:nvPr/>
          </p:nvCxnSpPr>
          <p:spPr>
            <a:xfrm flipV="1">
              <a:off x="752352" y="4153825"/>
              <a:ext cx="67654" cy="25894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96" idx="1"/>
              <a:endCxn id="92" idx="4"/>
            </p:cNvCxnSpPr>
            <p:nvPr/>
          </p:nvCxnSpPr>
          <p:spPr>
            <a:xfrm flipH="1" flipV="1">
              <a:off x="836171" y="4160520"/>
              <a:ext cx="169891" cy="258959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stCxn id="97" idx="2"/>
              <a:endCxn id="91" idx="6"/>
            </p:cNvCxnSpPr>
            <p:nvPr/>
          </p:nvCxnSpPr>
          <p:spPr>
            <a:xfrm flipH="1" flipV="1">
              <a:off x="600539" y="4137661"/>
              <a:ext cx="466088" cy="15085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97" idx="3"/>
              <a:endCxn id="94" idx="7"/>
            </p:cNvCxnSpPr>
            <p:nvPr/>
          </p:nvCxnSpPr>
          <p:spPr>
            <a:xfrm flipH="1">
              <a:off x="473241" y="4304676"/>
              <a:ext cx="600081" cy="10596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endCxn id="95" idx="7"/>
            </p:cNvCxnSpPr>
            <p:nvPr/>
          </p:nvCxnSpPr>
          <p:spPr>
            <a:xfrm flipH="1">
              <a:off x="768516" y="4304676"/>
              <a:ext cx="298112" cy="11479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endCxn id="93" idx="6"/>
            </p:cNvCxnSpPr>
            <p:nvPr/>
          </p:nvCxnSpPr>
          <p:spPr>
            <a:xfrm flipH="1">
              <a:off x="219586" y="4288512"/>
              <a:ext cx="846703" cy="2286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0" name="Straight Connector 119"/>
          <p:cNvCxnSpPr/>
          <p:nvPr/>
        </p:nvCxnSpPr>
        <p:spPr>
          <a:xfrm>
            <a:off x="3135600" y="2075820"/>
            <a:ext cx="828116" cy="768539"/>
          </a:xfrm>
          <a:prstGeom prst="line">
            <a:avLst/>
          </a:prstGeom>
          <a:ln>
            <a:solidFill>
              <a:srgbClr val="00C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rot="5400000" flipH="1" flipV="1">
            <a:off x="2494738" y="3473822"/>
            <a:ext cx="2098440" cy="839516"/>
          </a:xfrm>
          <a:prstGeom prst="line">
            <a:avLst/>
          </a:prstGeom>
          <a:ln>
            <a:solidFill>
              <a:srgbClr val="00C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4" name="Group 363"/>
          <p:cNvGrpSpPr/>
          <p:nvPr/>
        </p:nvGrpSpPr>
        <p:grpSpPr>
          <a:xfrm>
            <a:off x="3963716" y="4014000"/>
            <a:ext cx="1000125" cy="990600"/>
            <a:chOff x="7315200" y="3886200"/>
            <a:chExt cx="1000125" cy="990600"/>
          </a:xfrm>
          <a:noFill/>
        </p:grpSpPr>
        <p:sp>
          <p:nvSpPr>
            <p:cNvPr id="123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grpFill/>
            <a:ln w="9525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" name="Rectangle 187"/>
            <p:cNvSpPr>
              <a:spLocks noChangeArrowheads="1"/>
            </p:cNvSpPr>
            <p:nvPr/>
          </p:nvSpPr>
          <p:spPr bwMode="auto">
            <a:xfrm>
              <a:off x="7373937" y="4218274"/>
              <a:ext cx="863600" cy="360000"/>
            </a:xfrm>
            <a:prstGeom prst="rect">
              <a:avLst/>
            </a:prstGeom>
            <a:grpFill/>
            <a:ln w="9525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b="1" dirty="0" smtClean="0">
                  <a:latin typeface="Arial" pitchFamily="34" charset="0"/>
                  <a:cs typeface="Arial" pitchFamily="34" charset="0"/>
                </a:rPr>
                <a:t>SDN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b="1" dirty="0" smtClean="0">
                  <a:latin typeface="Arial" pitchFamily="34" charset="0"/>
                  <a:cs typeface="Arial" pitchFamily="34" charset="0"/>
                </a:rPr>
                <a:t>Controller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25" name="Straight Connector 124"/>
          <p:cNvCxnSpPr/>
          <p:nvPr/>
        </p:nvCxnSpPr>
        <p:spPr>
          <a:xfrm flipH="1" flipV="1">
            <a:off x="3134639" y="2200802"/>
            <a:ext cx="807361" cy="2263198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3323569" y="6402209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Data path</a:t>
            </a:r>
            <a:endParaRPr lang="en-US" dirty="0">
              <a:latin typeface="+mn-lt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5761969" y="6400800"/>
            <a:ext cx="1957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Control/Management path</a:t>
            </a:r>
            <a:endParaRPr lang="en-US" dirty="0">
              <a:latin typeface="+mn-lt"/>
            </a:endParaRPr>
          </a:p>
        </p:txBody>
      </p:sp>
      <p:sp>
        <p:nvSpPr>
          <p:cNvPr id="128" name="Rounded Rectangle 127"/>
          <p:cNvSpPr/>
          <p:nvPr/>
        </p:nvSpPr>
        <p:spPr>
          <a:xfrm rot="16200000">
            <a:off x="2474117" y="2099321"/>
            <a:ext cx="1000125" cy="288685"/>
          </a:xfrm>
          <a:prstGeom prst="round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129" name="Rounded Rectangle 128"/>
          <p:cNvSpPr/>
          <p:nvPr/>
        </p:nvSpPr>
        <p:spPr>
          <a:xfrm rot="16200000">
            <a:off x="2474117" y="4974671"/>
            <a:ext cx="1000125" cy="288685"/>
          </a:xfrm>
          <a:prstGeom prst="round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cxnSp>
        <p:nvCxnSpPr>
          <p:cNvPr id="130" name="Straight Connector 129"/>
          <p:cNvCxnSpPr/>
          <p:nvPr/>
        </p:nvCxnSpPr>
        <p:spPr>
          <a:xfrm>
            <a:off x="1295400" y="3571001"/>
            <a:ext cx="506186" cy="1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1320801" y="3257933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/>
              </a:rPr>
              <a:t>R1</a:t>
            </a:r>
            <a:endParaRPr lang="en-US" b="1" dirty="0">
              <a:latin typeface="Arial"/>
            </a:endParaRPr>
          </a:p>
        </p:txBody>
      </p:sp>
      <p:cxnSp>
        <p:nvCxnSpPr>
          <p:cNvPr id="132" name="Straight Connector 131"/>
          <p:cNvCxnSpPr>
            <a:stCxn id="123" idx="1"/>
          </p:cNvCxnSpPr>
          <p:nvPr/>
        </p:nvCxnSpPr>
        <p:spPr>
          <a:xfrm flipH="1" flipV="1">
            <a:off x="3124200" y="3495000"/>
            <a:ext cx="839516" cy="1014300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 flipV="1">
            <a:off x="4437000" y="3329733"/>
            <a:ext cx="27574" cy="684267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flipV="1">
            <a:off x="3145125" y="2844000"/>
            <a:ext cx="841875" cy="548012"/>
          </a:xfrm>
          <a:prstGeom prst="line">
            <a:avLst/>
          </a:prstGeom>
          <a:ln>
            <a:solidFill>
              <a:srgbClr val="00C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3357000" y="2747001"/>
            <a:ext cx="54213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/>
              </a:rPr>
              <a:t>R3-D</a:t>
            </a:r>
            <a:endParaRPr lang="en-US" b="1" dirty="0">
              <a:latin typeface="Arial"/>
            </a:endParaRPr>
          </a:p>
        </p:txBody>
      </p:sp>
      <p:grpSp>
        <p:nvGrpSpPr>
          <p:cNvPr id="226" name="Group 235"/>
          <p:cNvGrpSpPr/>
          <p:nvPr/>
        </p:nvGrpSpPr>
        <p:grpSpPr>
          <a:xfrm>
            <a:off x="5673272" y="1771223"/>
            <a:ext cx="1641928" cy="1702777"/>
            <a:chOff x="5673272" y="2086223"/>
            <a:chExt cx="1641928" cy="1702777"/>
          </a:xfrm>
        </p:grpSpPr>
        <p:sp>
          <p:nvSpPr>
            <p:cNvPr id="5" name="Rounded Rectangle 4"/>
            <p:cNvSpPr/>
            <p:nvPr/>
          </p:nvSpPr>
          <p:spPr>
            <a:xfrm>
              <a:off x="5673272" y="2086223"/>
              <a:ext cx="1641928" cy="16650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695043" y="3481223"/>
              <a:ext cx="15983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Core Network(s)</a:t>
              </a:r>
              <a:endParaRPr lang="en-US" sz="1400" b="1" dirty="0"/>
            </a:p>
          </p:txBody>
        </p:sp>
        <p:grpSp>
          <p:nvGrpSpPr>
            <p:cNvPr id="227" name="Group 255"/>
            <p:cNvGrpSpPr/>
            <p:nvPr/>
          </p:nvGrpSpPr>
          <p:grpSpPr>
            <a:xfrm>
              <a:off x="6028397" y="2412220"/>
              <a:ext cx="990600" cy="997003"/>
              <a:chOff x="5245100" y="2133600"/>
              <a:chExt cx="990600" cy="997003"/>
            </a:xfrm>
          </p:grpSpPr>
          <p:sp>
            <p:nvSpPr>
              <p:cNvPr id="137" name="AutoShape 154"/>
              <p:cNvSpPr>
                <a:spLocks noChangeArrowheads="1"/>
              </p:cNvSpPr>
              <p:nvPr/>
            </p:nvSpPr>
            <p:spPr bwMode="auto">
              <a:xfrm>
                <a:off x="5245100" y="2140003"/>
                <a:ext cx="990600" cy="99060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138" name="Picture 157"/>
              <p:cNvPicPr>
                <a:picLocks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5578475" y="2830565"/>
                <a:ext cx="352425" cy="2238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39" name="Rectangle 188"/>
              <p:cNvSpPr>
                <a:spLocks noChangeArrowheads="1"/>
              </p:cNvSpPr>
              <p:nvPr/>
            </p:nvSpPr>
            <p:spPr bwMode="auto">
              <a:xfrm>
                <a:off x="5316537" y="2133600"/>
                <a:ext cx="855663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100" b="1" dirty="0" smtClean="0">
                    <a:latin typeface="Arial" pitchFamily="34" charset="0"/>
                    <a:cs typeface="Arial" pitchFamily="34" charset="0"/>
                  </a:rPr>
                  <a:t>Core</a:t>
                </a:r>
              </a:p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100" b="1" dirty="0" smtClean="0">
                    <a:latin typeface="Arial" pitchFamily="34" charset="0"/>
                    <a:cs typeface="Arial" pitchFamily="34" charset="0"/>
                  </a:rPr>
                  <a:t>Operator 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29" name="Group 191"/>
              <p:cNvGrpSpPr/>
              <p:nvPr/>
            </p:nvGrpSpPr>
            <p:grpSpPr>
              <a:xfrm>
                <a:off x="5450810" y="2438399"/>
                <a:ext cx="568990" cy="358909"/>
                <a:chOff x="7481888" y="3079208"/>
                <a:chExt cx="595312" cy="425992"/>
              </a:xfrm>
            </p:grpSpPr>
            <p:sp>
              <p:nvSpPr>
                <p:cNvPr id="141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/>
                </a:p>
              </p:txBody>
            </p:sp>
            <p:sp>
              <p:nvSpPr>
                <p:cNvPr id="142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60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230" name="Group 122"/>
                <p:cNvGrpSpPr>
                  <a:grpSpLocks/>
                </p:cNvGrpSpPr>
                <p:nvPr/>
              </p:nvGrpSpPr>
              <p:grpSpPr bwMode="auto">
                <a:xfrm>
                  <a:off x="7848751" y="3079208"/>
                  <a:ext cx="228449" cy="389708"/>
                  <a:chOff x="4120" y="2308"/>
                  <a:chExt cx="305" cy="415"/>
                </a:xfrm>
              </p:grpSpPr>
              <p:sp>
                <p:nvSpPr>
                  <p:cNvPr id="144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231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151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4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48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9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0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</p:grpSp>
      <p:sp>
        <p:nvSpPr>
          <p:cNvPr id="155" name="Oval 154"/>
          <p:cNvSpPr/>
          <p:nvPr/>
        </p:nvSpPr>
        <p:spPr>
          <a:xfrm>
            <a:off x="3564600" y="2979000"/>
            <a:ext cx="152400" cy="152400"/>
          </a:xfrm>
          <a:prstGeom prst="ellipse">
            <a:avLst/>
          </a:prstGeom>
          <a:solidFill>
            <a:srgbClr val="00C04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2" name="Group 236"/>
          <p:cNvGrpSpPr/>
          <p:nvPr/>
        </p:nvGrpSpPr>
        <p:grpSpPr>
          <a:xfrm>
            <a:off x="5697000" y="3924000"/>
            <a:ext cx="1641928" cy="1665000"/>
            <a:chOff x="5697000" y="4239000"/>
            <a:chExt cx="1641928" cy="1665000"/>
          </a:xfrm>
        </p:grpSpPr>
        <p:sp>
          <p:nvSpPr>
            <p:cNvPr id="235" name="Rounded Rectangle 234"/>
            <p:cNvSpPr/>
            <p:nvPr/>
          </p:nvSpPr>
          <p:spPr>
            <a:xfrm>
              <a:off x="5697000" y="4239000"/>
              <a:ext cx="1641928" cy="16650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33" name="Group 44"/>
            <p:cNvGrpSpPr/>
            <p:nvPr/>
          </p:nvGrpSpPr>
          <p:grpSpPr>
            <a:xfrm>
              <a:off x="6056400" y="4509000"/>
              <a:ext cx="990600" cy="1080000"/>
              <a:chOff x="5245100" y="2050603"/>
              <a:chExt cx="990600" cy="1080000"/>
            </a:xfrm>
          </p:grpSpPr>
          <p:sp>
            <p:nvSpPr>
              <p:cNvPr id="157" name="AutoShape 154"/>
              <p:cNvSpPr>
                <a:spLocks noChangeArrowheads="1"/>
              </p:cNvSpPr>
              <p:nvPr/>
            </p:nvSpPr>
            <p:spPr bwMode="auto">
              <a:xfrm>
                <a:off x="5245100" y="2140003"/>
                <a:ext cx="990600" cy="99060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158" name="Picture 157"/>
              <p:cNvPicPr>
                <a:picLocks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5578475" y="2830565"/>
                <a:ext cx="352425" cy="2238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59" name="Rectangle 188"/>
              <p:cNvSpPr>
                <a:spLocks noChangeArrowheads="1"/>
              </p:cNvSpPr>
              <p:nvPr/>
            </p:nvSpPr>
            <p:spPr bwMode="auto">
              <a:xfrm>
                <a:off x="5316537" y="2050603"/>
                <a:ext cx="855663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100" b="1" dirty="0" smtClean="0">
                    <a:latin typeface="Arial" pitchFamily="34" charset="0"/>
                    <a:cs typeface="Arial" pitchFamily="34" charset="0"/>
                  </a:rPr>
                  <a:t>Shared Access </a:t>
                </a:r>
              </a:p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100" b="1" dirty="0" smtClean="0">
                    <a:latin typeface="Arial" pitchFamily="34" charset="0"/>
                    <a:cs typeface="Arial" pitchFamily="34" charset="0"/>
                  </a:rPr>
                  <a:t>DataBase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34" name="Group 191"/>
              <p:cNvGrpSpPr/>
              <p:nvPr/>
            </p:nvGrpSpPr>
            <p:grpSpPr>
              <a:xfrm>
                <a:off x="5450810" y="2438399"/>
                <a:ext cx="568990" cy="358909"/>
                <a:chOff x="7481888" y="3079208"/>
                <a:chExt cx="595312" cy="425992"/>
              </a:xfrm>
            </p:grpSpPr>
            <p:sp>
              <p:nvSpPr>
                <p:cNvPr id="161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/>
                </a:p>
              </p:txBody>
            </p:sp>
            <p:sp>
              <p:nvSpPr>
                <p:cNvPr id="162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60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236" name="Group 122"/>
                <p:cNvGrpSpPr>
                  <a:grpSpLocks/>
                </p:cNvGrpSpPr>
                <p:nvPr/>
              </p:nvGrpSpPr>
              <p:grpSpPr bwMode="auto">
                <a:xfrm>
                  <a:off x="7848751" y="3079208"/>
                  <a:ext cx="228449" cy="389708"/>
                  <a:chOff x="4120" y="2308"/>
                  <a:chExt cx="305" cy="415"/>
                </a:xfrm>
              </p:grpSpPr>
              <p:sp>
                <p:nvSpPr>
                  <p:cNvPr id="164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6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237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171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3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4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68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9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0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</p:grpSp>
      <p:sp>
        <p:nvSpPr>
          <p:cNvPr id="175" name="Oval 174"/>
          <p:cNvSpPr/>
          <p:nvPr/>
        </p:nvSpPr>
        <p:spPr>
          <a:xfrm>
            <a:off x="1447800" y="3495000"/>
            <a:ext cx="152400" cy="152400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ounded Rectangle 175"/>
          <p:cNvSpPr/>
          <p:nvPr/>
        </p:nvSpPr>
        <p:spPr>
          <a:xfrm rot="16200000">
            <a:off x="663695" y="3460195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cxnSp>
        <p:nvCxnSpPr>
          <p:cNvPr id="177" name="Straight Connector 176"/>
          <p:cNvCxnSpPr/>
          <p:nvPr/>
        </p:nvCxnSpPr>
        <p:spPr>
          <a:xfrm rot="16200000" flipV="1">
            <a:off x="1981202" y="2885399"/>
            <a:ext cx="609599" cy="2"/>
          </a:xfrm>
          <a:prstGeom prst="line">
            <a:avLst/>
          </a:prstGeom>
          <a:ln>
            <a:solidFill>
              <a:srgbClr val="99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8" name="TextBox 177"/>
          <p:cNvSpPr txBox="1"/>
          <p:nvPr/>
        </p:nvSpPr>
        <p:spPr>
          <a:xfrm>
            <a:off x="2323716" y="2809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/>
              </a:rPr>
              <a:t>R4-D</a:t>
            </a:r>
            <a:endParaRPr lang="en-US" b="1" dirty="0">
              <a:latin typeface="Arial"/>
            </a:endParaRPr>
          </a:p>
        </p:txBody>
      </p:sp>
      <p:sp>
        <p:nvSpPr>
          <p:cNvPr id="179" name="Oval 178"/>
          <p:cNvSpPr/>
          <p:nvPr/>
        </p:nvSpPr>
        <p:spPr>
          <a:xfrm>
            <a:off x="2209800" y="2844000"/>
            <a:ext cx="152400" cy="152400"/>
          </a:xfrm>
          <a:prstGeom prst="ellipse">
            <a:avLst/>
          </a:prstGeom>
          <a:gradFill>
            <a:gsLst>
              <a:gs pos="0">
                <a:srgbClr val="9900FF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0" name="Straight Connector 179"/>
          <p:cNvCxnSpPr>
            <a:stCxn id="87" idx="3"/>
            <a:endCxn id="137" idx="1"/>
          </p:cNvCxnSpPr>
          <p:nvPr/>
        </p:nvCxnSpPr>
        <p:spPr>
          <a:xfrm flipV="1">
            <a:off x="4963841" y="2598923"/>
            <a:ext cx="1064556" cy="4177"/>
          </a:xfrm>
          <a:prstGeom prst="line">
            <a:avLst/>
          </a:prstGeom>
          <a:ln>
            <a:solidFill>
              <a:srgbClr val="00C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4621804" y="6540748"/>
            <a:ext cx="1143000" cy="1588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>
            <a:off x="2209800" y="6553200"/>
            <a:ext cx="1143000" cy="1588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7" name="Rounded Rectangle 186"/>
          <p:cNvSpPr/>
          <p:nvPr/>
        </p:nvSpPr>
        <p:spPr>
          <a:xfrm rot="16200000">
            <a:off x="2474117" y="3470921"/>
            <a:ext cx="1000125" cy="288685"/>
          </a:xfrm>
          <a:prstGeom prst="round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188" name="Rounded Rectangle 296"/>
          <p:cNvSpPr/>
          <p:nvPr/>
        </p:nvSpPr>
        <p:spPr>
          <a:xfrm>
            <a:off x="3952875" y="3159000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Backhaul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grpSp>
        <p:nvGrpSpPr>
          <p:cNvPr id="238" name="Group 92"/>
          <p:cNvGrpSpPr>
            <a:grpSpLocks/>
          </p:cNvGrpSpPr>
          <p:nvPr/>
        </p:nvGrpSpPr>
        <p:grpSpPr bwMode="auto">
          <a:xfrm>
            <a:off x="1692000" y="1719000"/>
            <a:ext cx="1125000" cy="1035000"/>
            <a:chOff x="2124075" y="4445726"/>
            <a:chExt cx="1000125" cy="990600"/>
          </a:xfrm>
          <a:noFill/>
        </p:grpSpPr>
        <p:sp>
          <p:nvSpPr>
            <p:cNvPr id="190" name="AutoShape 154"/>
            <p:cNvSpPr>
              <a:spLocks noChangeArrowheads="1"/>
            </p:cNvSpPr>
            <p:nvPr/>
          </p:nvSpPr>
          <p:spPr bwMode="auto">
            <a:xfrm>
              <a:off x="2124075" y="4445726"/>
              <a:ext cx="1000125" cy="990600"/>
            </a:xfrm>
            <a:prstGeom prst="flowChartAlternateProcess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  <p:txBody>
            <a:bodyPr wrap="none" lIns="0" tIns="0" anchor="ctr"/>
            <a:lstStyle/>
            <a:p>
              <a:endParaRPr lang="en-US" sz="1600">
                <a:cs typeface="Arial" pitchFamily="34" charset="0"/>
              </a:endParaRPr>
            </a:p>
          </p:txBody>
        </p:sp>
        <p:sp>
          <p:nvSpPr>
            <p:cNvPr id="191" name="Rectangle 187"/>
            <p:cNvSpPr>
              <a:spLocks noChangeArrowheads="1"/>
            </p:cNvSpPr>
            <p:nvPr/>
          </p:nvSpPr>
          <p:spPr bwMode="auto">
            <a:xfrm>
              <a:off x="2182812" y="44958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r>
                <a:rPr lang="de-DE" sz="1600" b="1" dirty="0" smtClean="0">
                  <a:latin typeface="+mj-lt"/>
                  <a:cs typeface="Arial" pitchFamily="34" charset="0"/>
                </a:rPr>
                <a:t>AP1</a:t>
              </a:r>
              <a:endParaRPr lang="en-US" sz="1600" b="1" dirty="0">
                <a:latin typeface="+mj-lt"/>
                <a:cs typeface="Arial" pitchFamily="34" charset="0"/>
              </a:endParaRPr>
            </a:p>
          </p:txBody>
        </p:sp>
        <p:pic>
          <p:nvPicPr>
            <p:cNvPr id="192" name="Picture 95" descr="Wireless Gateway.pn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411760" y="4710893"/>
              <a:ext cx="180020" cy="158267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193" name="Picture 96" descr="Wireless Gateway.png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726795" y="4824155"/>
              <a:ext cx="270030" cy="237401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194" name="Picture 97" descr="Wireless Gateway.png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186735" y="4869160"/>
              <a:ext cx="512022" cy="450153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</p:grpSp>
      <p:grpSp>
        <p:nvGrpSpPr>
          <p:cNvPr id="239" name="Group 92"/>
          <p:cNvGrpSpPr>
            <a:grpSpLocks/>
          </p:cNvGrpSpPr>
          <p:nvPr/>
        </p:nvGrpSpPr>
        <p:grpSpPr bwMode="auto">
          <a:xfrm>
            <a:off x="1692000" y="3069000"/>
            <a:ext cx="1125000" cy="1035000"/>
            <a:chOff x="2124075" y="4445726"/>
            <a:chExt cx="1000125" cy="990600"/>
          </a:xfrm>
          <a:noFill/>
        </p:grpSpPr>
        <p:sp>
          <p:nvSpPr>
            <p:cNvPr id="196" name="AutoShape 154"/>
            <p:cNvSpPr>
              <a:spLocks noChangeArrowheads="1"/>
            </p:cNvSpPr>
            <p:nvPr/>
          </p:nvSpPr>
          <p:spPr bwMode="auto">
            <a:xfrm>
              <a:off x="2124075" y="4445726"/>
              <a:ext cx="1000125" cy="990600"/>
            </a:xfrm>
            <a:prstGeom prst="flowChartAlternateProcess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  <p:txBody>
            <a:bodyPr wrap="none" lIns="0" tIns="0" anchor="ctr"/>
            <a:lstStyle/>
            <a:p>
              <a:endParaRPr lang="en-US" sz="1600">
                <a:cs typeface="Arial" pitchFamily="34" charset="0"/>
              </a:endParaRPr>
            </a:p>
          </p:txBody>
        </p:sp>
        <p:sp>
          <p:nvSpPr>
            <p:cNvPr id="197" name="Rectangle 187"/>
            <p:cNvSpPr>
              <a:spLocks noChangeArrowheads="1"/>
            </p:cNvSpPr>
            <p:nvPr/>
          </p:nvSpPr>
          <p:spPr bwMode="auto">
            <a:xfrm>
              <a:off x="2182812" y="44958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r>
                <a:rPr lang="de-DE" sz="1600" b="1" dirty="0" smtClean="0">
                  <a:latin typeface="+mj-lt"/>
                  <a:cs typeface="Arial" pitchFamily="34" charset="0"/>
                </a:rPr>
                <a:t>AP2</a:t>
              </a:r>
              <a:endParaRPr lang="en-US" sz="1600" b="1" dirty="0">
                <a:latin typeface="+mj-lt"/>
                <a:cs typeface="Arial" pitchFamily="34" charset="0"/>
              </a:endParaRPr>
            </a:p>
          </p:txBody>
        </p:sp>
        <p:pic>
          <p:nvPicPr>
            <p:cNvPr id="198" name="Picture 95" descr="Wireless Gateway.pn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411760" y="4710893"/>
              <a:ext cx="180020" cy="158267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199" name="Picture 96" descr="Wireless Gateway.png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726795" y="4824155"/>
              <a:ext cx="270030" cy="237401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200" name="Picture 97" descr="Wireless Gateway.png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186735" y="4869160"/>
              <a:ext cx="512022" cy="450153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</p:grpSp>
      <p:grpSp>
        <p:nvGrpSpPr>
          <p:cNvPr id="240" name="Group 92"/>
          <p:cNvGrpSpPr>
            <a:grpSpLocks/>
          </p:cNvGrpSpPr>
          <p:nvPr/>
        </p:nvGrpSpPr>
        <p:grpSpPr bwMode="auto">
          <a:xfrm>
            <a:off x="1692000" y="4599000"/>
            <a:ext cx="1125000" cy="1035000"/>
            <a:chOff x="2124075" y="4445726"/>
            <a:chExt cx="1000125" cy="990600"/>
          </a:xfrm>
          <a:noFill/>
        </p:grpSpPr>
        <p:sp>
          <p:nvSpPr>
            <p:cNvPr id="202" name="AutoShape 154"/>
            <p:cNvSpPr>
              <a:spLocks noChangeArrowheads="1"/>
            </p:cNvSpPr>
            <p:nvPr/>
          </p:nvSpPr>
          <p:spPr bwMode="auto">
            <a:xfrm>
              <a:off x="2124075" y="4445726"/>
              <a:ext cx="1000125" cy="990600"/>
            </a:xfrm>
            <a:prstGeom prst="flowChartAlternateProcess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  <p:txBody>
            <a:bodyPr wrap="none" lIns="0" tIns="0" anchor="ctr"/>
            <a:lstStyle/>
            <a:p>
              <a:endParaRPr lang="en-US" sz="1600">
                <a:cs typeface="Arial" pitchFamily="34" charset="0"/>
              </a:endParaRPr>
            </a:p>
          </p:txBody>
        </p:sp>
        <p:sp>
          <p:nvSpPr>
            <p:cNvPr id="203" name="Rectangle 187"/>
            <p:cNvSpPr>
              <a:spLocks noChangeArrowheads="1"/>
            </p:cNvSpPr>
            <p:nvPr/>
          </p:nvSpPr>
          <p:spPr bwMode="auto">
            <a:xfrm>
              <a:off x="2182812" y="44958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r>
                <a:rPr lang="de-DE" sz="1600" b="1" dirty="0" smtClean="0">
                  <a:latin typeface="+mj-lt"/>
                  <a:cs typeface="Arial" pitchFamily="34" charset="0"/>
                </a:rPr>
                <a:t>AP1</a:t>
              </a:r>
              <a:endParaRPr lang="en-US" sz="1600" b="1" dirty="0">
                <a:latin typeface="+mj-lt"/>
                <a:cs typeface="Arial" pitchFamily="34" charset="0"/>
              </a:endParaRPr>
            </a:p>
          </p:txBody>
        </p:sp>
        <p:pic>
          <p:nvPicPr>
            <p:cNvPr id="204" name="Picture 95" descr="Wireless Gateway.pn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411760" y="4710893"/>
              <a:ext cx="180020" cy="158267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205" name="Picture 96" descr="Wireless Gateway.png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726795" y="4824155"/>
              <a:ext cx="270030" cy="237401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206" name="Picture 97" descr="Wireless Gateway.png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186735" y="4869160"/>
              <a:ext cx="512022" cy="450153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</p:grpSp>
      <p:sp>
        <p:nvSpPr>
          <p:cNvPr id="207" name="Oval 206"/>
          <p:cNvSpPr/>
          <p:nvPr/>
        </p:nvSpPr>
        <p:spPr>
          <a:xfrm>
            <a:off x="3672000" y="3924000"/>
            <a:ext cx="152400" cy="152400"/>
          </a:xfrm>
          <a:prstGeom prst="ellipse">
            <a:avLst/>
          </a:prstGeom>
          <a:solidFill>
            <a:srgbClr val="00C04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TextBox 207"/>
          <p:cNvSpPr txBox="1"/>
          <p:nvPr/>
        </p:nvSpPr>
        <p:spPr>
          <a:xfrm>
            <a:off x="3759864" y="4007001"/>
            <a:ext cx="54213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/>
              </a:rPr>
              <a:t>R3-C</a:t>
            </a:r>
            <a:endParaRPr lang="en-US" b="1" dirty="0">
              <a:latin typeface="Arial"/>
            </a:endParaRPr>
          </a:p>
        </p:txBody>
      </p:sp>
      <p:cxnSp>
        <p:nvCxnSpPr>
          <p:cNvPr id="210" name="Straight Connector 209"/>
          <p:cNvCxnSpPr>
            <a:stCxn id="123" idx="3"/>
            <a:endCxn id="137" idx="1"/>
          </p:cNvCxnSpPr>
          <p:nvPr/>
        </p:nvCxnSpPr>
        <p:spPr>
          <a:xfrm flipV="1">
            <a:off x="4963841" y="2598923"/>
            <a:ext cx="1064556" cy="1910377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stCxn id="123" idx="1"/>
          </p:cNvCxnSpPr>
          <p:nvPr/>
        </p:nvCxnSpPr>
        <p:spPr>
          <a:xfrm flipH="1" flipV="1">
            <a:off x="1287000" y="3671074"/>
            <a:ext cx="2676716" cy="838226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flipV="1">
            <a:off x="1917000" y="2619000"/>
            <a:ext cx="0" cy="450000"/>
          </a:xfrm>
          <a:prstGeom prst="line">
            <a:avLst/>
          </a:prstGeom>
          <a:ln>
            <a:solidFill>
              <a:srgbClr val="9900CC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4" name="TextBox 213"/>
          <p:cNvSpPr txBox="1"/>
          <p:nvPr/>
        </p:nvSpPr>
        <p:spPr>
          <a:xfrm>
            <a:off x="1329864" y="27990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/>
              </a:rPr>
              <a:t>R4-C</a:t>
            </a:r>
            <a:endParaRPr lang="en-US" b="1" dirty="0">
              <a:latin typeface="Arial"/>
            </a:endParaRPr>
          </a:p>
        </p:txBody>
      </p:sp>
      <p:sp>
        <p:nvSpPr>
          <p:cNvPr id="215" name="Oval 214"/>
          <p:cNvSpPr/>
          <p:nvPr/>
        </p:nvSpPr>
        <p:spPr>
          <a:xfrm>
            <a:off x="1827000" y="2844000"/>
            <a:ext cx="152400" cy="152400"/>
          </a:xfrm>
          <a:prstGeom prst="ellipse">
            <a:avLst/>
          </a:prstGeom>
          <a:gradFill>
            <a:gsLst>
              <a:gs pos="0">
                <a:srgbClr val="9900FF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6" name="Straight Connector 215"/>
          <p:cNvCxnSpPr/>
          <p:nvPr/>
        </p:nvCxnSpPr>
        <p:spPr>
          <a:xfrm flipH="1" flipV="1">
            <a:off x="1295402" y="3787411"/>
            <a:ext cx="3816598" cy="1589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7" name="Oval 216"/>
          <p:cNvSpPr/>
          <p:nvPr/>
        </p:nvSpPr>
        <p:spPr>
          <a:xfrm>
            <a:off x="3962400" y="3699000"/>
            <a:ext cx="152400" cy="152400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TextBox 217"/>
          <p:cNvSpPr txBox="1"/>
          <p:nvPr/>
        </p:nvSpPr>
        <p:spPr>
          <a:xfrm>
            <a:off x="3852000" y="3469600"/>
            <a:ext cx="38138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/>
              </a:rPr>
              <a:t>R2</a:t>
            </a:r>
            <a:endParaRPr lang="en-US" b="1" dirty="0">
              <a:latin typeface="Arial"/>
            </a:endParaRPr>
          </a:p>
        </p:txBody>
      </p:sp>
      <p:cxnSp>
        <p:nvCxnSpPr>
          <p:cNvPr id="225" name="Straight Connector 224"/>
          <p:cNvCxnSpPr>
            <a:stCxn id="137" idx="1"/>
          </p:cNvCxnSpPr>
          <p:nvPr/>
        </p:nvCxnSpPr>
        <p:spPr>
          <a:xfrm flipH="1">
            <a:off x="5067000" y="2598923"/>
            <a:ext cx="961397" cy="119007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>
            <a:endCxn id="157" idx="1"/>
          </p:cNvCxnSpPr>
          <p:nvPr/>
        </p:nvCxnSpPr>
        <p:spPr>
          <a:xfrm flipV="1">
            <a:off x="4977000" y="4778700"/>
            <a:ext cx="1079400" cy="85530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1" name="Group 363"/>
          <p:cNvGrpSpPr/>
          <p:nvPr/>
        </p:nvGrpSpPr>
        <p:grpSpPr>
          <a:xfrm>
            <a:off x="3942000" y="5094000"/>
            <a:ext cx="1000125" cy="990600"/>
            <a:chOff x="7315200" y="3886200"/>
            <a:chExt cx="1000125" cy="990600"/>
          </a:xfrm>
          <a:noFill/>
        </p:grpSpPr>
        <p:sp>
          <p:nvSpPr>
            <p:cNvPr id="219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grpFill/>
            <a:ln w="9525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" name="Rectangle 187"/>
            <p:cNvSpPr>
              <a:spLocks noChangeArrowheads="1"/>
            </p:cNvSpPr>
            <p:nvPr/>
          </p:nvSpPr>
          <p:spPr bwMode="auto">
            <a:xfrm>
              <a:off x="7373937" y="4218274"/>
              <a:ext cx="863600" cy="360000"/>
            </a:xfrm>
            <a:prstGeom prst="rect">
              <a:avLst/>
            </a:prstGeom>
            <a:grpFill/>
            <a:ln w="9525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b="1" dirty="0" smtClean="0">
                  <a:latin typeface="Arial" pitchFamily="34" charset="0"/>
                  <a:cs typeface="Arial" pitchFamily="34" charset="0"/>
                </a:rPr>
                <a:t>SA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b="1" dirty="0" smtClean="0">
                  <a:latin typeface="Arial" pitchFamily="34" charset="0"/>
                  <a:cs typeface="Arial" pitchFamily="34" charset="0"/>
                </a:rPr>
                <a:t>Controller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23" name="Straight Connector 222"/>
          <p:cNvCxnSpPr>
            <a:endCxn id="219" idx="1"/>
          </p:cNvCxnSpPr>
          <p:nvPr/>
        </p:nvCxnSpPr>
        <p:spPr>
          <a:xfrm>
            <a:off x="3132000" y="5004000"/>
            <a:ext cx="810000" cy="58530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>
            <a:stCxn id="187" idx="2"/>
            <a:endCxn id="219" idx="1"/>
          </p:cNvCxnSpPr>
          <p:nvPr/>
        </p:nvCxnSpPr>
        <p:spPr>
          <a:xfrm>
            <a:off x="3118522" y="3615263"/>
            <a:ext cx="823478" cy="1974037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/>
          <p:cNvCxnSpPr>
            <a:stCxn id="128" idx="2"/>
            <a:endCxn id="219" idx="1"/>
          </p:cNvCxnSpPr>
          <p:nvPr/>
        </p:nvCxnSpPr>
        <p:spPr>
          <a:xfrm>
            <a:off x="3118522" y="2243663"/>
            <a:ext cx="823478" cy="3345637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9" name="TextBox 248"/>
          <p:cNvSpPr txBox="1"/>
          <p:nvPr/>
        </p:nvSpPr>
        <p:spPr>
          <a:xfrm>
            <a:off x="3337231" y="4997001"/>
            <a:ext cx="559769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/>
              </a:rPr>
              <a:t>R3-M</a:t>
            </a:r>
            <a:endParaRPr lang="en-US" b="1" dirty="0">
              <a:latin typeface="Arial"/>
            </a:endParaRPr>
          </a:p>
        </p:txBody>
      </p:sp>
      <p:sp>
        <p:nvSpPr>
          <p:cNvPr id="250" name="Oval 249"/>
          <p:cNvSpPr/>
          <p:nvPr/>
        </p:nvSpPr>
        <p:spPr>
          <a:xfrm>
            <a:off x="3699600" y="4851600"/>
            <a:ext cx="152400" cy="152400"/>
          </a:xfrm>
          <a:prstGeom prst="ellipse">
            <a:avLst/>
          </a:prstGeom>
          <a:solidFill>
            <a:schemeClr val="accent2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smtClean="0"/>
              <a:t>IEEE Based RAN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9000"/>
            <a:ext cx="8229600" cy="54450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Functional Entities </a:t>
            </a:r>
          </a:p>
          <a:p>
            <a:pPr lvl="1"/>
            <a:r>
              <a:rPr lang="en-US" sz="2600" dirty="0" smtClean="0">
                <a:solidFill>
                  <a:srgbClr val="0070C0"/>
                </a:solidFill>
              </a:rPr>
              <a:t>Access Point (AP): </a:t>
            </a:r>
          </a:p>
          <a:p>
            <a:pPr lvl="2"/>
            <a:r>
              <a:rPr lang="en-US" sz="2200" dirty="0" smtClean="0">
                <a:solidFill>
                  <a:srgbClr val="0070C0"/>
                </a:solidFill>
              </a:rPr>
              <a:t>IEEE 802 based AP provides radio access connectivity to the IEEE 802 based stations in the license-exempt frequency channel(s) or shared access in authorized license frequency channel(s). </a:t>
            </a:r>
          </a:p>
          <a:p>
            <a:pPr lvl="1"/>
            <a:r>
              <a:rPr lang="en-US" sz="2600" dirty="0" smtClean="0">
                <a:solidFill>
                  <a:srgbClr val="0070C0"/>
                </a:solidFill>
              </a:rPr>
              <a:t>SDN Controller:  </a:t>
            </a:r>
          </a:p>
          <a:p>
            <a:pPr lvl="2"/>
            <a:r>
              <a:rPr lang="en-US" sz="2200" dirty="0" smtClean="0">
                <a:solidFill>
                  <a:srgbClr val="0070C0"/>
                </a:solidFill>
              </a:rPr>
              <a:t>Manage the radio access network and backhaul network setup and configuration</a:t>
            </a:r>
          </a:p>
          <a:p>
            <a:pPr lvl="2"/>
            <a:r>
              <a:rPr lang="en-US" sz="2200" dirty="0" smtClean="0">
                <a:solidFill>
                  <a:srgbClr val="0070C0"/>
                </a:solidFill>
              </a:rPr>
              <a:t>Control the user data plane setup and configure traffic forwarding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SA Controller (for option 2):  </a:t>
            </a:r>
          </a:p>
          <a:p>
            <a:pPr lvl="2"/>
            <a:r>
              <a:rPr lang="en-US" sz="2200" dirty="0" smtClean="0">
                <a:solidFill>
                  <a:srgbClr val="0070C0"/>
                </a:solidFill>
              </a:rPr>
              <a:t>Manage radio access network setup and configuration.</a:t>
            </a:r>
          </a:p>
          <a:p>
            <a:pPr lvl="2"/>
            <a:endParaRPr lang="en-US" sz="22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smtClean="0"/>
              <a:t>IEEE Based RAN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9000"/>
            <a:ext cx="8229600" cy="54000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Functional Entities (continued) </a:t>
            </a:r>
          </a:p>
          <a:p>
            <a:pPr lvl="1"/>
            <a:r>
              <a:rPr lang="en-US" sz="2600" dirty="0" smtClean="0">
                <a:solidFill>
                  <a:srgbClr val="0070C0"/>
                </a:solidFill>
              </a:rPr>
              <a:t>Shared Access Database (SA-DB)</a:t>
            </a:r>
          </a:p>
          <a:p>
            <a:pPr lvl="2"/>
            <a:r>
              <a:rPr lang="en-US" sz="2200" dirty="0" smtClean="0">
                <a:solidFill>
                  <a:srgbClr val="0070C0"/>
                </a:solidFill>
              </a:rPr>
              <a:t>SA-DB is used to store information (for such as TV white space) of </a:t>
            </a:r>
          </a:p>
          <a:p>
            <a:pPr lvl="3"/>
            <a:r>
              <a:rPr lang="en-US" sz="1800" dirty="0" smtClean="0">
                <a:solidFill>
                  <a:srgbClr val="0070C0"/>
                </a:solidFill>
              </a:rPr>
              <a:t>shared access spectrum frequency band and channels information</a:t>
            </a:r>
          </a:p>
          <a:p>
            <a:pPr lvl="3"/>
            <a:r>
              <a:rPr lang="en-US" sz="1800" dirty="0" smtClean="0">
                <a:solidFill>
                  <a:srgbClr val="0070C0"/>
                </a:solidFill>
              </a:rPr>
              <a:t>shared access spectrum geo-location information</a:t>
            </a:r>
          </a:p>
          <a:p>
            <a:pPr lvl="3"/>
            <a:r>
              <a:rPr lang="en-US" sz="1800" dirty="0" smtClean="0">
                <a:solidFill>
                  <a:srgbClr val="0070C0"/>
                </a:solidFill>
              </a:rPr>
              <a:t>maximum transmit power in the authorized shared access spectrum</a:t>
            </a:r>
          </a:p>
          <a:p>
            <a:pPr lvl="3"/>
            <a:r>
              <a:rPr lang="en-US" sz="1800" dirty="0" smtClean="0">
                <a:solidFill>
                  <a:srgbClr val="0070C0"/>
                </a:solidFill>
              </a:rPr>
              <a:t>Primary service provider and secondary service providers and their operating status</a:t>
            </a:r>
          </a:p>
          <a:p>
            <a:pPr lvl="2"/>
            <a:r>
              <a:rPr lang="en-US" sz="2200" dirty="0" smtClean="0">
                <a:solidFill>
                  <a:srgbClr val="0070C0"/>
                </a:solidFill>
              </a:rPr>
              <a:t>SA-DB may not be necessary for operating in the license-exempt bands.</a:t>
            </a:r>
          </a:p>
          <a:p>
            <a:pPr lvl="2"/>
            <a:endParaRPr lang="en-US" sz="2200" dirty="0" smtClean="0">
              <a:solidFill>
                <a:srgbClr val="0070C0"/>
              </a:solidFill>
            </a:endParaRPr>
          </a:p>
          <a:p>
            <a:pPr lvl="3"/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smtClean="0"/>
              <a:t>IEEE Based RAN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9000"/>
            <a:ext cx="8229600" cy="54450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Separated Planes</a:t>
            </a:r>
          </a:p>
          <a:p>
            <a:pPr lvl="1"/>
            <a:r>
              <a:rPr lang="en-US" sz="2600" dirty="0" smtClean="0">
                <a:solidFill>
                  <a:srgbClr val="0070C0"/>
                </a:solidFill>
              </a:rPr>
              <a:t>Data Plane Functionalities: </a:t>
            </a:r>
          </a:p>
          <a:p>
            <a:pPr lvl="2"/>
            <a:r>
              <a:rPr lang="en-US" sz="2200" dirty="0" smtClean="0">
                <a:solidFill>
                  <a:srgbClr val="0070C0"/>
                </a:solidFill>
              </a:rPr>
              <a:t>carrying, sequencing, tunneling, forwarding the user data traffic between the Core network, AN and Stations</a:t>
            </a:r>
          </a:p>
          <a:p>
            <a:pPr lvl="1"/>
            <a:r>
              <a:rPr lang="en-US" sz="2600" dirty="0" smtClean="0">
                <a:solidFill>
                  <a:srgbClr val="0070C0"/>
                </a:solidFill>
              </a:rPr>
              <a:t>Control Plane Functionalities:  </a:t>
            </a:r>
          </a:p>
          <a:p>
            <a:pPr lvl="2"/>
            <a:r>
              <a:rPr lang="en-US" sz="2200" dirty="0" smtClean="0">
                <a:solidFill>
                  <a:srgbClr val="0070C0"/>
                </a:solidFill>
              </a:rPr>
              <a:t>service management, user traffic connection setup, mobility management, accounting management, etc.</a:t>
            </a:r>
          </a:p>
          <a:p>
            <a:pPr lvl="1"/>
            <a:r>
              <a:rPr lang="en-US" sz="2600" dirty="0" smtClean="0">
                <a:solidFill>
                  <a:srgbClr val="0070C0"/>
                </a:solidFill>
              </a:rPr>
              <a:t>Management Plane Functionalities</a:t>
            </a:r>
          </a:p>
          <a:p>
            <a:pPr lvl="2"/>
            <a:r>
              <a:rPr lang="en-US" sz="2200" dirty="0" smtClean="0">
                <a:solidFill>
                  <a:srgbClr val="0070C0"/>
                </a:solidFill>
              </a:rPr>
              <a:t>carrying signals used for authenticating, controlling and managing IEEE 802 based RAN infrastructure; and support configuration for SDR (such as shared access) and SDN.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 setup Procedure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IEEE 802 RAN Recommended Practice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smtClean="0"/>
              <a:t>Shared Access RAN Setup Procedure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7000" y="1584000"/>
            <a:ext cx="462499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STA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21768" y="1584000"/>
            <a:ext cx="380232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022272" y="1584000"/>
            <a:ext cx="644728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SA-DB</a:t>
            </a:r>
            <a:endParaRPr lang="en-US" dirty="0"/>
          </a:p>
        </p:txBody>
      </p:sp>
      <p:cxnSp>
        <p:nvCxnSpPr>
          <p:cNvPr id="9" name="Straight Connector 8"/>
          <p:cNvCxnSpPr>
            <a:stCxn id="5" idx="2"/>
          </p:cNvCxnSpPr>
          <p:nvPr/>
        </p:nvCxnSpPr>
        <p:spPr bwMode="auto">
          <a:xfrm flipH="1">
            <a:off x="792000" y="1860999"/>
            <a:ext cx="6250" cy="45380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2322000" y="1854000"/>
            <a:ext cx="0" cy="459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547000" y="3114000"/>
            <a:ext cx="1952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SA Registration Request</a:t>
            </a:r>
            <a:endParaRPr lang="en-US" sz="1400" dirty="0"/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8352000" y="1854000"/>
            <a:ext cx="0" cy="4545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6642000" y="1269000"/>
            <a:ext cx="2160000" cy="720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02877" y="1224000"/>
            <a:ext cx="12441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IP  Network</a:t>
            </a:r>
            <a:endParaRPr lang="en-US" sz="1600" b="1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297000" y="1269000"/>
            <a:ext cx="5985000" cy="720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7000" y="1224000"/>
            <a:ext cx="1526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IEEE 802 RAN</a:t>
            </a:r>
            <a:endParaRPr lang="en-US" sz="1600" b="1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3942000" y="1494000"/>
            <a:ext cx="2205000" cy="45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032000" y="1584000"/>
            <a:ext cx="1394484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SDN/SA Controller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 bwMode="auto">
          <a:xfrm>
            <a:off x="2322000" y="3384000"/>
            <a:ext cx="2385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266429" y="3114224"/>
            <a:ext cx="1952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SA Registration Request</a:t>
            </a:r>
            <a:endParaRPr lang="en-US" sz="1400" dirty="0"/>
          </a:p>
        </p:txBody>
      </p:sp>
      <p:cxnSp>
        <p:nvCxnSpPr>
          <p:cNvPr id="38" name="Straight Arrow Connector 37"/>
          <p:cNvCxnSpPr/>
          <p:nvPr/>
        </p:nvCxnSpPr>
        <p:spPr bwMode="auto">
          <a:xfrm>
            <a:off x="4752000" y="3384224"/>
            <a:ext cx="3600000" cy="69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2502000" y="3384000"/>
            <a:ext cx="21128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SA Registration Response</a:t>
            </a:r>
            <a:endParaRPr lang="en-US" sz="1400" dirty="0"/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2322000" y="3675445"/>
            <a:ext cx="2385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6266429" y="3391223"/>
            <a:ext cx="20631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SA Registration Response</a:t>
            </a:r>
            <a:endParaRPr lang="en-US" sz="1400" dirty="0"/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4752000" y="3661223"/>
            <a:ext cx="3600000" cy="69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2547000" y="3706223"/>
            <a:ext cx="1974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SA Information Request</a:t>
            </a:r>
            <a:endParaRPr lang="en-US" sz="1400" dirty="0"/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2322000" y="3976223"/>
            <a:ext cx="2385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6266429" y="3699000"/>
            <a:ext cx="1974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SA Information Request</a:t>
            </a:r>
            <a:endParaRPr lang="en-US" sz="1400" dirty="0"/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4752000" y="3969000"/>
            <a:ext cx="3600000" cy="69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2547000" y="4014000"/>
            <a:ext cx="2085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SA Information Response</a:t>
            </a:r>
            <a:endParaRPr lang="en-US" sz="1400" dirty="0"/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2322000" y="4284000"/>
            <a:ext cx="2385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6266429" y="4021223"/>
            <a:ext cx="2085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SA Information Response</a:t>
            </a:r>
            <a:endParaRPr lang="en-US" sz="1400" dirty="0"/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4752000" y="4291223"/>
            <a:ext cx="3600000" cy="69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1298887" y="5274000"/>
            <a:ext cx="2071401" cy="30777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Configure IEEE 802 radio</a:t>
            </a:r>
            <a:endParaRPr lang="en-US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1062000" y="5662220"/>
            <a:ext cx="9380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Tx</a:t>
            </a:r>
            <a:r>
              <a:rPr lang="en-US" sz="1400" dirty="0" smtClean="0"/>
              <a:t> beacon</a:t>
            </a:r>
            <a:endParaRPr lang="en-US" sz="1400" dirty="0"/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792000" y="5924997"/>
            <a:ext cx="153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5562516" y="1584000"/>
            <a:ext cx="490840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SDN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4707000" y="1854000"/>
            <a:ext cx="6250" cy="4545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 flipH="1">
            <a:off x="5825750" y="1854000"/>
            <a:ext cx="6250" cy="4545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>
            <a:off x="2322000" y="2799000"/>
            <a:ext cx="2385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941704" y="2095780"/>
            <a:ext cx="2749471" cy="5232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 Setup the control link and </a:t>
            </a:r>
          </a:p>
          <a:p>
            <a:pPr algn="ctr"/>
            <a:r>
              <a:rPr lang="en-US" sz="1400" dirty="0" smtClean="0"/>
              <a:t>Configure the backhaul connection </a:t>
            </a:r>
            <a:endParaRPr lang="en-US" sz="1400" dirty="0"/>
          </a:p>
        </p:txBody>
      </p:sp>
      <p:cxnSp>
        <p:nvCxnSpPr>
          <p:cNvPr id="67" name="Straight Arrow Connector 66"/>
          <p:cNvCxnSpPr/>
          <p:nvPr/>
        </p:nvCxnSpPr>
        <p:spPr bwMode="auto">
          <a:xfrm>
            <a:off x="2322000" y="3069000"/>
            <a:ext cx="351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6867000" y="1584000"/>
            <a:ext cx="798617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PDN-GW</a:t>
            </a:r>
            <a:endParaRPr lang="en-US" dirty="0"/>
          </a:p>
        </p:txBody>
      </p:sp>
      <p:cxnSp>
        <p:nvCxnSpPr>
          <p:cNvPr id="56" name="Straight Connector 55"/>
          <p:cNvCxnSpPr/>
          <p:nvPr/>
        </p:nvCxnSpPr>
        <p:spPr bwMode="auto">
          <a:xfrm>
            <a:off x="7272000" y="1854000"/>
            <a:ext cx="0" cy="4545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Straight Arrow Connector 57"/>
          <p:cNvCxnSpPr/>
          <p:nvPr/>
        </p:nvCxnSpPr>
        <p:spPr bwMode="auto">
          <a:xfrm>
            <a:off x="5832000" y="3069000"/>
            <a:ext cx="144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>
            <a:off x="2367000" y="4599000"/>
            <a:ext cx="2385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6282000" y="4329000"/>
            <a:ext cx="1691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SA Use Notification</a:t>
            </a:r>
            <a:endParaRPr lang="en-US" sz="1400" dirty="0"/>
          </a:p>
        </p:txBody>
      </p:sp>
      <p:cxnSp>
        <p:nvCxnSpPr>
          <p:cNvPr id="61" name="Straight Arrow Connector 60"/>
          <p:cNvCxnSpPr/>
          <p:nvPr/>
        </p:nvCxnSpPr>
        <p:spPr bwMode="auto">
          <a:xfrm>
            <a:off x="4752000" y="4599000"/>
            <a:ext cx="3600000" cy="69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2547000" y="4644000"/>
            <a:ext cx="14652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SA Use Response</a:t>
            </a:r>
            <a:endParaRPr lang="en-US" sz="1400" dirty="0"/>
          </a:p>
        </p:txBody>
      </p:sp>
      <p:cxnSp>
        <p:nvCxnSpPr>
          <p:cNvPr id="65" name="Straight Arrow Connector 64"/>
          <p:cNvCxnSpPr/>
          <p:nvPr/>
        </p:nvCxnSpPr>
        <p:spPr bwMode="auto">
          <a:xfrm>
            <a:off x="2322000" y="4914000"/>
            <a:ext cx="2385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6282000" y="4651223"/>
            <a:ext cx="15100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SA Use Response</a:t>
            </a:r>
            <a:endParaRPr lang="en-US" sz="1400" dirty="0"/>
          </a:p>
        </p:txBody>
      </p:sp>
      <p:cxnSp>
        <p:nvCxnSpPr>
          <p:cNvPr id="69" name="Straight Arrow Connector 68"/>
          <p:cNvCxnSpPr/>
          <p:nvPr/>
        </p:nvCxnSpPr>
        <p:spPr bwMode="auto">
          <a:xfrm>
            <a:off x="4707000" y="4921223"/>
            <a:ext cx="3600000" cy="69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2547000" y="4336223"/>
            <a:ext cx="1641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SA Use Notification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4124</TotalTime>
  <Words>610</Words>
  <Application>Microsoft Office PowerPoint</Application>
  <PresentationFormat>On-screen Show (4:3)</PresentationFormat>
  <Paragraphs>160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omniran_usecase_template</vt:lpstr>
      <vt:lpstr>Clip</vt:lpstr>
      <vt:lpstr>Slide 1</vt:lpstr>
      <vt:lpstr>RAN architecture</vt:lpstr>
      <vt:lpstr>IEEE Based RAN Architecture – Option 1</vt:lpstr>
      <vt:lpstr>IEEE Based RAN Architecture – Option 2</vt:lpstr>
      <vt:lpstr>IEEE Based RAN Architecture</vt:lpstr>
      <vt:lpstr>IEEE Based RAN Architecture</vt:lpstr>
      <vt:lpstr>IEEE Based RAN Architecture</vt:lpstr>
      <vt:lpstr>RAN setup Procedure</vt:lpstr>
      <vt:lpstr>Shared Access RAN Setup Procedure</vt:lpstr>
      <vt:lpstr>License Exempt RAN Setup Procedure</vt:lpstr>
      <vt:lpstr>backup</vt:lpstr>
      <vt:lpstr>Backup</vt:lpstr>
      <vt:lpstr>Backup</vt:lpstr>
    </vt:vector>
  </TitlesOfParts>
  <Company>Nokia Siemens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yfang-2</cp:lastModifiedBy>
  <cp:revision>517</cp:revision>
  <cp:lastPrinted>1998-02-10T13:28:06Z</cp:lastPrinted>
  <dcterms:created xsi:type="dcterms:W3CDTF">2013-03-11T14:14:17Z</dcterms:created>
  <dcterms:modified xsi:type="dcterms:W3CDTF">2014-03-18T00:29:53Z</dcterms:modified>
</cp:coreProperties>
</file>