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75" r:id="rId4"/>
    <p:sldId id="276" r:id="rId5"/>
    <p:sldId id="277" r:id="rId6"/>
    <p:sldId id="278" r:id="rId7"/>
    <p:sldId id="271" r:id="rId8"/>
    <p:sldId id="266" r:id="rId9"/>
    <p:sldId id="285" r:id="rId10"/>
    <p:sldId id="279" r:id="rId11"/>
    <p:sldId id="281" r:id="rId12"/>
    <p:sldId id="283" r:id="rId13"/>
    <p:sldId id="28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7" autoAdjust="0"/>
    <p:restoredTop sz="99233" autoAdjust="0"/>
  </p:normalViewPr>
  <p:slideViewPr>
    <p:cSldViewPr>
      <p:cViewPr varScale="1">
        <p:scale>
          <a:sx n="111" d="100"/>
          <a:sy n="111" d="100"/>
        </p:scale>
        <p:origin x="-46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omniran-14-0036-01-00TG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4/omniran-14-0037-00-00TG-omniran-p802-1cf-cooperations.pptx" TargetMode="External"/><Relationship Id="rId4" Type="http://schemas.openxmlformats.org/officeDocument/2006/relationships/hyperlink" Target="https://mentor.ieee.org/omniran/bp/StartPage" TargetMode="External"/><Relationship Id="rId5" Type="http://schemas.openxmlformats.org/officeDocument/2006/relationships/hyperlink" Target="mailto:STDS-802-1-L@LISTSERV.IEEE.ORG"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35-00-00TG-apr-29th-meeting-minute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4/omniran-14-0040-00-CF00-ethernet-connection-service.pdf" TargetMode="External"/><Relationship Id="rId4" Type="http://schemas.openxmlformats.org/officeDocument/2006/relationships/hyperlink" Target="http://www.ieee802.org/1/files/public/docs2014/liaison-ITUTSG15-LS114_229P-AnnN-0414.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38-00-CF00-802-1cf-r3-considerations.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30-00-0000-backhaul-in-omniran.pptx" TargetMode="External"/><Relationship Id="rId3" Type="http://schemas.openxmlformats.org/officeDocument/2006/relationships/hyperlink" Target="https://mentor.ieee.org/omniran/dcn/14/omniran-14-0039-00-CF00-802-1cf-toc-refinements.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imat.ieee.org/attendanc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a:t>May</a:t>
            </a:r>
            <a:r>
              <a:rPr lang="en-US" dirty="0" smtClean="0"/>
              <a:t> 2014 F2F Meeting</a:t>
            </a:r>
            <a:endParaRPr lang="en-US" dirty="0"/>
          </a:p>
        </p:txBody>
      </p:sp>
      <p:sp>
        <p:nvSpPr>
          <p:cNvPr id="3" name="Subtitle 2"/>
          <p:cNvSpPr>
            <a:spLocks noGrp="1"/>
          </p:cNvSpPr>
          <p:nvPr>
            <p:ph type="subTitle" idx="1"/>
          </p:nvPr>
        </p:nvSpPr>
        <p:spPr/>
        <p:txBody>
          <a:bodyPr/>
          <a:lstStyle/>
          <a:p>
            <a:r>
              <a:rPr lang="en-US" dirty="0" smtClean="0"/>
              <a:t>2014-05-14</a:t>
            </a:r>
          </a:p>
          <a:p>
            <a:r>
              <a:rPr lang="en-US" dirty="0"/>
              <a:t>Max </a:t>
            </a:r>
            <a:r>
              <a:rPr lang="en-US" dirty="0" smtClean="0"/>
              <a:t>Riegel, NSN</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2pm</a:t>
            </a:r>
          </a:p>
          <a:p>
            <a:r>
              <a:rPr lang="en-GB" sz="2400" dirty="0" smtClean="0"/>
              <a:t>Appointment of recording secretary:</a:t>
            </a:r>
          </a:p>
          <a:p>
            <a:pPr lvl="1"/>
            <a:r>
              <a:rPr lang="en-GB" sz="2000" dirty="0" smtClean="0"/>
              <a:t> Juan Carlos volunteered to take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33838796"/>
              </p:ext>
            </p:extLst>
          </p:nvPr>
        </p:nvGraphicFramePr>
        <p:xfrm>
          <a:off x="914400" y="3352800"/>
          <a:ext cx="7772400" cy="3139439"/>
        </p:xfrm>
        <a:graphic>
          <a:graphicData uri="http://schemas.openxmlformats.org/drawingml/2006/table">
            <a:tbl>
              <a:tblPr firstRow="1" bandRow="1">
                <a:tableStyleId>{5C22544A-7EE6-4342-B048-85BDC9FD1C3A}</a:tableStyleId>
              </a:tblPr>
              <a:tblGrid>
                <a:gridCol w="2133600"/>
                <a:gridCol w="158496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a:t>Max Riegel</a:t>
                      </a:r>
                    </a:p>
                  </a:txBody>
                  <a:tcPr/>
                </a:tc>
                <a:tc>
                  <a:txBody>
                    <a:bodyPr/>
                    <a:lstStyle/>
                    <a:p>
                      <a:r>
                        <a:rPr lang="en-US"/>
                        <a:t>NSN</a:t>
                      </a: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en-US"/>
                        <a:t>Paul Bottorff</a:t>
                      </a:r>
                    </a:p>
                  </a:txBody>
                  <a:tcPr/>
                </a:tc>
                <a:tc>
                  <a:txBody>
                    <a:bodyPr/>
                    <a:lstStyle/>
                    <a:p>
                      <a:r>
                        <a:rPr lang="en-US"/>
                        <a:t>HP</a:t>
                      </a:r>
                    </a:p>
                  </a:txBody>
                  <a:tcPr/>
                </a:tc>
              </a:tr>
              <a:tr h="292100">
                <a:tc>
                  <a:txBody>
                    <a:bodyPr/>
                    <a:lstStyle/>
                    <a:p>
                      <a:r>
                        <a:rPr lang="en-US"/>
                        <a:t>Juan Carlos Zuniga</a:t>
                      </a:r>
                    </a:p>
                  </a:txBody>
                  <a:tcPr/>
                </a:tc>
                <a:tc>
                  <a:txBody>
                    <a:bodyPr/>
                    <a:lstStyle/>
                    <a:p>
                      <a:r>
                        <a:rPr lang="en-US"/>
                        <a:t>InterDigital</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r>
                        <a:rPr lang="en-US"/>
                        <a:t>Ludwig Winkel</a:t>
                      </a:r>
                    </a:p>
                  </a:txBody>
                  <a:tcPr/>
                </a:tc>
                <a:tc>
                  <a:txBody>
                    <a:bodyPr/>
                    <a:lstStyle/>
                    <a:p>
                      <a:r>
                        <a:rPr lang="en-US"/>
                        <a:t>Siemens</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r>
                        <a:rPr lang="en-US"/>
                        <a:t>Jon Mclendon</a:t>
                      </a:r>
                    </a:p>
                  </a:txBody>
                  <a:tcPr/>
                </a:tc>
                <a:tc>
                  <a:txBody>
                    <a:bodyPr/>
                    <a:lstStyle/>
                    <a:p>
                      <a:r>
                        <a:rPr lang="en-US"/>
                        <a:t>Broadcom</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r>
                        <a:rPr lang="en-US"/>
                        <a:t>Steve Gorshe</a:t>
                      </a:r>
                    </a:p>
                  </a:txBody>
                  <a:tcPr/>
                </a:tc>
                <a:tc>
                  <a:txBody>
                    <a:bodyPr/>
                    <a:lstStyle/>
                    <a:p>
                      <a:r>
                        <a:rPr lang="en-US"/>
                        <a:t>PMC</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r>
                        <a:rPr lang="en-US"/>
                        <a:t>Behcet</a:t>
                      </a:r>
                      <a:r>
                        <a:rPr lang="en-US" baseline="0"/>
                        <a:t> Sarikaya</a:t>
                      </a:r>
                      <a:endParaRPr lang="en-US"/>
                    </a:p>
                  </a:txBody>
                  <a:tcPr/>
                </a:tc>
                <a:tc>
                  <a:txBody>
                    <a:bodyPr/>
                    <a:lstStyle/>
                    <a:p>
                      <a:r>
                        <a:rPr lang="en-US"/>
                        <a:t>Huawei</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r h="292100">
                <a:tc>
                  <a:txBody>
                    <a:bodyPr/>
                    <a:lstStyle/>
                    <a:p>
                      <a:r>
                        <a:rPr lang="en-US"/>
                        <a:t>Glenn Parsons</a:t>
                      </a:r>
                    </a:p>
                  </a:txBody>
                  <a:tcPr/>
                </a:tc>
                <a:tc>
                  <a:txBody>
                    <a:bodyPr/>
                    <a:lstStyle/>
                    <a:p>
                      <a:r>
                        <a:rPr lang="en-US"/>
                        <a:t>Ericsson</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a:p>
                  </a:txBody>
                  <a:tcPr/>
                </a:tc>
                <a:tc>
                  <a:txBody>
                    <a:bodyPr/>
                    <a:lstStyle/>
                    <a:p>
                      <a:endParaRPr lang="en-US"/>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Business#2</a:t>
            </a:r>
            <a:endParaRPr lang="en-US" dirty="0"/>
          </a:p>
        </p:txBody>
      </p:sp>
      <p:sp>
        <p:nvSpPr>
          <p:cNvPr id="3" name="Content Placeholder 2"/>
          <p:cNvSpPr>
            <a:spLocks noGrp="1"/>
          </p:cNvSpPr>
          <p:nvPr>
            <p:ph idx="1"/>
          </p:nvPr>
        </p:nvSpPr>
        <p:spPr>
          <a:xfrm>
            <a:off x="457200" y="1143000"/>
            <a:ext cx="8229600" cy="5334000"/>
          </a:xfrm>
        </p:spPr>
        <p:txBody>
          <a:bodyPr>
            <a:normAutofit fontScale="55000" lnSpcReduction="20000"/>
          </a:bodyPr>
          <a:lstStyle/>
          <a:p>
            <a:r>
              <a:rPr lang="en-US"/>
              <a:t>Approval of minutes</a:t>
            </a:r>
          </a:p>
          <a:p>
            <a:pPr lvl="1"/>
            <a:r>
              <a:rPr lang="en-US">
                <a:hlinkClick r:id="rId2"/>
              </a:rPr>
              <a:t>https://mentor.ieee.org/omniran/dcn/14/omniran-14-0035-00-00TG-apr-29th-meeting-minutes.docx</a:t>
            </a:r>
            <a:endParaRPr lang="en-US"/>
          </a:p>
          <a:p>
            <a:pPr lvl="2"/>
            <a:r>
              <a:rPr lang="en-US"/>
              <a:t>Approved without any comments</a:t>
            </a:r>
            <a:endParaRPr lang="en-US"/>
          </a:p>
          <a:p>
            <a:r>
              <a:rPr lang="en-US"/>
              <a:t>Reports</a:t>
            </a:r>
          </a:p>
          <a:p>
            <a:pPr lvl="1"/>
            <a:r>
              <a:rPr lang="en-US"/>
              <a:t>OmniRAN presentation to Joint IWK/TSN Mtg</a:t>
            </a:r>
          </a:p>
          <a:p>
            <a:pPr lvl="2"/>
            <a:r>
              <a:rPr lang="en-US">
                <a:hlinkClick r:id="rId3"/>
              </a:rPr>
              <a:t>https://mentor.ieee.org/omniran/dcn/14/omniran-14-0037-00-00TG-omniran-p802-1cf-cooperations.pptx</a:t>
            </a:r>
            <a:endParaRPr lang="en-US"/>
          </a:p>
          <a:p>
            <a:pPr lvl="2"/>
            <a:r>
              <a:rPr lang="en-US"/>
              <a:t>Recommendation to add IEEE 802.17 as further access technology</a:t>
            </a:r>
          </a:p>
          <a:p>
            <a:pPr lvl="2"/>
            <a:r>
              <a:rPr lang="en-US"/>
              <a:t>Discussions about the appropriate choice of IEEE 802.15 technology</a:t>
            </a:r>
          </a:p>
          <a:p>
            <a:r>
              <a:rPr lang="en-US"/>
              <a:t>TG Organization</a:t>
            </a:r>
          </a:p>
          <a:p>
            <a:pPr lvl="1"/>
            <a:r>
              <a:rPr lang="en-US"/>
              <a:t>802.1 Membership Rights</a:t>
            </a:r>
          </a:p>
          <a:p>
            <a:pPr lvl="2"/>
            <a:r>
              <a:rPr lang="en-US"/>
              <a:t>802.1 membership rights provided to OmniRAN TG participants, when</a:t>
            </a:r>
          </a:p>
          <a:p>
            <a:pPr lvl="3"/>
            <a:r>
              <a:rPr lang="en-US"/>
              <a:t>Attending initial OmniRAN TG meeting in Norfolk, VA</a:t>
            </a:r>
          </a:p>
          <a:p>
            <a:pPr lvl="3"/>
            <a:r>
              <a:rPr lang="en-US"/>
              <a:t>Gaining attendence credit for the 802.1 interim meeting in Norfolk, VA</a:t>
            </a:r>
          </a:p>
          <a:p>
            <a:pPr lvl="3"/>
            <a:r>
              <a:rPr lang="en-US"/>
              <a:t>Sending email to the 802.1 chair applying for membership rights</a:t>
            </a:r>
          </a:p>
          <a:p>
            <a:pPr lvl="2"/>
            <a:r>
              <a:rPr lang="en-US"/>
              <a:t>802.1 membership rights are not required for active participation in OmniRAN TG</a:t>
            </a:r>
          </a:p>
          <a:p>
            <a:pPr lvl="3"/>
            <a:r>
              <a:rPr lang="en-US"/>
              <a:t>Everybody can participate; straw polls instead of voting</a:t>
            </a:r>
          </a:p>
          <a:p>
            <a:pPr lvl="1"/>
            <a:r>
              <a:rPr lang="en-US"/>
              <a:t>OmniRAN TG wiki</a:t>
            </a:r>
          </a:p>
          <a:p>
            <a:pPr lvl="2"/>
            <a:r>
              <a:rPr lang="en-US">
                <a:hlinkClick r:id="rId4"/>
              </a:rPr>
              <a:t>https://mentor.ieee.org/omniran/bp/StartPage</a:t>
            </a:r>
            <a:endParaRPr lang="en-US"/>
          </a:p>
          <a:p>
            <a:pPr lvl="2"/>
            <a:r>
              <a:rPr lang="en-US"/>
              <a:t>One-stop place for latest status and announcements</a:t>
            </a:r>
          </a:p>
          <a:p>
            <a:pPr lvl="2"/>
            <a:r>
              <a:rPr lang="en-US"/>
              <a:t>Announcements distributed as well on the </a:t>
            </a:r>
            <a:r>
              <a:rPr lang="en-US">
                <a:hlinkClick r:id="rId5"/>
              </a:rPr>
              <a:t>STDS-802-1-L@LISTSERV.IEEE.ORG</a:t>
            </a:r>
            <a:r>
              <a:rPr lang="en-US"/>
              <a:t> </a:t>
            </a:r>
          </a:p>
          <a:p>
            <a:pPr lvl="1"/>
            <a:r>
              <a:rPr lang="en-US"/>
              <a:t>Likely a combination of mentor and 802.1 file space will be used</a:t>
            </a:r>
          </a:p>
          <a:p>
            <a:pPr lvl="2"/>
            <a:r>
              <a:rPr lang="en-US"/>
              <a:t>Mentor for contributions, 802.1 file space for the agreed material going into 802.1CF</a:t>
            </a:r>
          </a:p>
          <a:p>
            <a:pPr lvl="2"/>
            <a:r>
              <a:rPr lang="en-US"/>
              <a:t>Further thinking after introduction into the 802.1 web environment on grouper</a:t>
            </a:r>
          </a:p>
          <a:p>
            <a:pPr lvl="2"/>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Business#3</a:t>
            </a:r>
          </a:p>
        </p:txBody>
      </p:sp>
      <p:sp>
        <p:nvSpPr>
          <p:cNvPr id="3" name="Content Placeholder 2"/>
          <p:cNvSpPr>
            <a:spLocks noGrp="1"/>
          </p:cNvSpPr>
          <p:nvPr>
            <p:ph idx="1"/>
          </p:nvPr>
        </p:nvSpPr>
        <p:spPr>
          <a:xfrm>
            <a:off x="457200" y="1219200"/>
            <a:ext cx="8229600" cy="5105400"/>
          </a:xfrm>
        </p:spPr>
        <p:txBody>
          <a:bodyPr>
            <a:normAutofit fontScale="62500" lnSpcReduction="20000"/>
          </a:bodyPr>
          <a:lstStyle/>
          <a:p>
            <a:r>
              <a:rPr lang="en-US"/>
              <a:t>Example contributions to the intended specification</a:t>
            </a:r>
          </a:p>
          <a:p>
            <a:pPr lvl="1"/>
            <a:r>
              <a:rPr lang="en-US"/>
              <a:t>R3 Considerations</a:t>
            </a:r>
          </a:p>
          <a:p>
            <a:pPr lvl="2"/>
            <a:r>
              <a:rPr lang="en-US">
                <a:hlinkClick r:id="rId2"/>
              </a:rPr>
              <a:t>https://mentor.ieee.org/omniran/dcn/14/omniran-14-0038-00-CF00-802-1cf-r3-considerations.pptx</a:t>
            </a:r>
            <a:endParaRPr lang="en-US"/>
          </a:p>
          <a:p>
            <a:pPr lvl="2"/>
            <a:r>
              <a:rPr lang="en-US"/>
              <a:t>Agreement that proposed split of R3 makes sense but requires further evaluation</a:t>
            </a:r>
            <a:endParaRPr lang="en-US"/>
          </a:p>
          <a:p>
            <a:pPr lvl="1"/>
            <a:r>
              <a:rPr lang="en-US"/>
              <a:t>PtP Links by PBB-TE and SDN</a:t>
            </a:r>
          </a:p>
          <a:p>
            <a:pPr lvl="2"/>
            <a:r>
              <a:rPr lang="en-US">
                <a:hlinkClick r:id="rId3"/>
              </a:rPr>
              <a:t>https://mentor.ieee.org/omniran/dcn/14/omniran-14-0040-00-CF00-ethernet-connection-service.pdf</a:t>
            </a:r>
            <a:endParaRPr lang="en-US"/>
          </a:p>
          <a:p>
            <a:pPr lvl="2"/>
            <a:r>
              <a:rPr lang="en-US"/>
              <a:t>Paul will deliver textual description of the main idea presented in the slides.</a:t>
            </a:r>
          </a:p>
          <a:p>
            <a:r>
              <a:rPr lang="en-US"/>
              <a:t>ITU-T Liaison on SDN</a:t>
            </a:r>
          </a:p>
          <a:p>
            <a:pPr lvl="1"/>
            <a:r>
              <a:rPr lang="en-US">
                <a:hlinkClick r:id="rId4"/>
              </a:rPr>
              <a:t>http://www.ieee802.org/1/files/public/docs2014/liaison-ITUTSG15-LS114_229P-AnnN-0414.DOCX</a:t>
            </a:r>
            <a:endParaRPr lang="en-US"/>
          </a:p>
          <a:p>
            <a:pPr lvl="2"/>
            <a:r>
              <a:rPr lang="en-US"/>
              <a:t>ITU-T SG15 makes OmniRAN aware of their Stage 2 specification work and likes to align its SDN related architectural work with the SDN specification work in 802.1CF</a:t>
            </a:r>
          </a:p>
          <a:p>
            <a:pPr lvl="2"/>
            <a:r>
              <a:rPr lang="en-US"/>
              <a:t>IEEE 802 reponse not due before July plenary meeting.</a:t>
            </a:r>
          </a:p>
          <a:p>
            <a:pPr lvl="2"/>
            <a:r>
              <a:rPr lang="en-US"/>
              <a:t>Referenced ITU-T specifications will be reviewed in the upcoming OmniRAN conference call</a:t>
            </a:r>
          </a:p>
          <a:p>
            <a:r>
              <a:rPr lang="en-US"/>
              <a:t>Outline of the intended specification</a:t>
            </a:r>
          </a:p>
          <a:p>
            <a:pPr lvl="1"/>
            <a:r>
              <a:rPr lang="en-US"/>
              <a:t>SDN use cases and requirements</a:t>
            </a:r>
          </a:p>
          <a:p>
            <a:pPr lvl="2"/>
            <a:r>
              <a:rPr lang="en-US"/>
              <a:t>Tbd</a:t>
            </a:r>
          </a:p>
          <a:p>
            <a:pPr lvl="2">
              <a:buNone/>
            </a:pPr>
            <a:endParaRPr lang="en-US" dirty="0"/>
          </a:p>
        </p:txBody>
      </p:sp>
    </p:spTree>
    <p:extLst>
      <p:ext uri="{BB962C8B-B14F-4D97-AF65-F5344CB8AC3E}">
        <p14:creationId xmlns:p14="http://schemas.microsoft.com/office/powerpoint/2010/main" val="485190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Business#4</a:t>
            </a:r>
            <a:endParaRPr lang="en-US" dirty="0"/>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r>
              <a:rPr lang="en-US"/>
              <a:t>Outline of the intended specification</a:t>
            </a:r>
          </a:p>
          <a:p>
            <a:pPr lvl="1"/>
            <a:r>
              <a:rPr lang="en-US"/>
              <a:t>Backhaul in 802.1CF</a:t>
            </a:r>
            <a:endParaRPr lang="en-US">
              <a:hlinkClick r:id="rId2"/>
            </a:endParaRPr>
          </a:p>
          <a:p>
            <a:pPr lvl="2"/>
            <a:r>
              <a:rPr lang="en-US">
                <a:hlinkClick r:id="rId2"/>
              </a:rPr>
              <a:t>https://mentor.ieee.org/omniran/dcn/14/omniran-14-0030-00-0000-backhaul-in-omniran.pptx</a:t>
            </a:r>
            <a:endParaRPr lang="en-US"/>
          </a:p>
          <a:p>
            <a:pPr lvl="1"/>
            <a:r>
              <a:rPr lang="en-US"/>
              <a:t>ToC Refinements</a:t>
            </a:r>
          </a:p>
          <a:p>
            <a:pPr lvl="2"/>
            <a:r>
              <a:rPr lang="en-US">
                <a:hlinkClick r:id="rId3"/>
              </a:rPr>
              <a:t>https://mentor.ieee.org/omniran/dcn/14/omniran-14-0039-00-CF00-802-1cf-toc-refinements.pptx</a:t>
            </a:r>
            <a:endParaRPr lang="en-US"/>
          </a:p>
          <a:p>
            <a:r>
              <a:rPr lang="en-US"/>
              <a:t>Organization of the work </a:t>
            </a:r>
          </a:p>
          <a:p>
            <a:pPr lvl="1"/>
            <a:r>
              <a:rPr lang="en-US"/>
              <a:t>Alignment within IEEE 802.1</a:t>
            </a:r>
          </a:p>
          <a:p>
            <a:pPr lvl="1"/>
            <a:r>
              <a:rPr lang="en-US"/>
              <a:t>Cooperation with the other IEEE 802 WGs at July plenary</a:t>
            </a:r>
          </a:p>
          <a:p>
            <a:r>
              <a:rPr lang="en-US"/>
              <a:t>Conference call until July 2014 session</a:t>
            </a:r>
          </a:p>
          <a:p>
            <a:pPr lvl="2"/>
            <a:r>
              <a:rPr lang="en-US"/>
              <a:t>Next IEEE 802 plenary session on July 14-18 in San Diego, CA</a:t>
            </a:r>
          </a:p>
          <a:p>
            <a:pPr lvl="1"/>
            <a:r>
              <a:rPr lang="en-US"/>
              <a:t>Schedule:</a:t>
            </a:r>
          </a:p>
          <a:p>
            <a:pPr lvl="1"/>
            <a:r>
              <a:rPr lang="en-US"/>
              <a:t>Agenda</a:t>
            </a:r>
          </a:p>
          <a:p>
            <a:r>
              <a:rPr lang="en-US"/>
              <a:t>Liaison report to IEEE 802 WGs</a:t>
            </a:r>
          </a:p>
          <a:p>
            <a:r>
              <a:rPr lang="en-US"/>
              <a:t>AOB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May 2014 F2F Meeting</a:t>
            </a:r>
          </a:p>
        </p:txBody>
      </p:sp>
      <p:sp>
        <p:nvSpPr>
          <p:cNvPr id="3078" name="Rectangle 3"/>
          <p:cNvSpPr>
            <a:spLocks noGrp="1" noChangeArrowheads="1"/>
          </p:cNvSpPr>
          <p:nvPr>
            <p:ph type="body" idx="1"/>
          </p:nvPr>
        </p:nvSpPr>
        <p:spPr/>
        <p:txBody>
          <a:bodyPr>
            <a:normAutofit/>
          </a:bodyPr>
          <a:lstStyle/>
          <a:p>
            <a:r>
              <a:rPr lang="en-GB" dirty="0"/>
              <a:t>Schedule:</a:t>
            </a:r>
          </a:p>
          <a:p>
            <a:pPr lvl="1"/>
            <a:r>
              <a:rPr lang="en-US"/>
              <a:t>May 14th, 2014, 2pm - 5pm</a:t>
            </a:r>
          </a:p>
          <a:p>
            <a:pPr lvl="2"/>
            <a:r>
              <a:rPr lang="en-US"/>
              <a:t>Greenway Room (4th floor)</a:t>
            </a:r>
          </a:p>
          <a:p>
            <a:pPr lvl="1"/>
            <a:r>
              <a:rPr lang="en-US"/>
              <a:t>May 15th, 2014, 9am - 5pm</a:t>
            </a:r>
          </a:p>
          <a:p>
            <a:pPr lvl="2"/>
            <a:r>
              <a:rPr lang="en-US"/>
              <a:t>Greenway Room (4th floor)</a:t>
            </a:r>
          </a:p>
          <a:p>
            <a:r>
              <a:rPr lang="en-US"/>
              <a:t>Attendence:</a:t>
            </a:r>
          </a:p>
          <a:p>
            <a:pPr lvl="1"/>
            <a:r>
              <a:rPr lang="en-US">
                <a:hlinkClick r:id="rId3"/>
              </a:rPr>
              <a:t>https://imat.ieee.org/attendance</a:t>
            </a:r>
            <a:endParaRPr lang="en-US"/>
          </a:p>
          <a:p>
            <a:pPr lvl="2"/>
            <a:r>
              <a:rPr lang="en-US"/>
              <a:t>Session Access Code: Wisconsin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p:txBody>
          <a:bodyPr>
            <a:normAutofit fontScale="77500" lnSpcReduction="20000"/>
          </a:bodyPr>
          <a:lstStyle/>
          <a:p>
            <a:r>
              <a:rPr lang="en-US"/>
              <a:t>Approval of minutes</a:t>
            </a:r>
          </a:p>
          <a:p>
            <a:r>
              <a:rPr lang="en-US"/>
              <a:t>Reports</a:t>
            </a:r>
          </a:p>
          <a:p>
            <a:r>
              <a:rPr lang="en-US"/>
              <a:t>TG Organization</a:t>
            </a:r>
          </a:p>
          <a:p>
            <a:r>
              <a:rPr lang="en-US"/>
              <a:t>Example contributions to the intended specification</a:t>
            </a:r>
          </a:p>
          <a:p>
            <a:r>
              <a:rPr lang="en-US"/>
              <a:t>Outline of the intended specification</a:t>
            </a:r>
          </a:p>
          <a:p>
            <a:r>
              <a:rPr lang="en-US"/>
              <a:t>Organization of the work </a:t>
            </a:r>
          </a:p>
          <a:p>
            <a:pPr lvl="1"/>
            <a:r>
              <a:rPr lang="en-US"/>
              <a:t>Alignment within IEEE 802.1</a:t>
            </a:r>
          </a:p>
          <a:p>
            <a:pPr lvl="1"/>
            <a:r>
              <a:rPr lang="en-US"/>
              <a:t>Cooperation with the other IEEE 802 WGs at July plenary</a:t>
            </a:r>
          </a:p>
          <a:p>
            <a:r>
              <a:rPr lang="en-US"/>
              <a:t>Conference call until July 2014 session</a:t>
            </a:r>
          </a:p>
          <a:p>
            <a:r>
              <a:rPr lang="en-US"/>
              <a:t>Liaison report to IEEE 802 WGs</a:t>
            </a:r>
          </a:p>
          <a:p>
            <a:r>
              <a:rPr lang="en-US"/>
              <a:t>ITU-T Liaison on SDN</a:t>
            </a:r>
          </a:p>
          <a:p>
            <a:r>
              <a:rPr lang="en-US"/>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a:t>
            </a:r>
            <a:r>
              <a:rPr lang="en-US" dirty="0" smtClean="0"/>
              <a:t>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5759620"/>
              </p:ext>
            </p:extLst>
          </p:nvPr>
        </p:nvGraphicFramePr>
        <p:xfrm>
          <a:off x="381001" y="1219200"/>
          <a:ext cx="8305800" cy="4955921"/>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5/12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5/13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5/14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5/15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5/16</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09:00</a:t>
                      </a:r>
                    </a:p>
                    <a:p>
                      <a:pPr algn="ctr"/>
                      <a:endParaRPr lang="en-US" sz="1600" dirty="0" smtClean="0"/>
                    </a:p>
                    <a:p>
                      <a:pPr algn="ctr"/>
                      <a:endParaRPr lang="en-US" sz="1600" dirty="0" smtClean="0"/>
                    </a:p>
                    <a:p>
                      <a:pPr algn="ctr"/>
                      <a:r>
                        <a:rPr lang="en-US" sz="1600" dirty="0" smtClean="0"/>
                        <a:t>10:45</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r>
                        <a:rPr lang="en-US" sz="1200" dirty="0"/>
                        <a:t>SDN Use</a:t>
                      </a:r>
                      <a:r>
                        <a:rPr lang="en-US" sz="1200" baseline="0" dirty="0"/>
                        <a:t> cases</a:t>
                      </a: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11:00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a:p>
                  </a:txBody>
                  <a:tcPr marL="36000" marR="36000" marT="36000" marB="36000">
                    <a:solidFill>
                      <a:schemeClr val="bg1"/>
                    </a:solidFill>
                  </a:tcPr>
                </a:tc>
                <a:tc>
                  <a:txBody>
                    <a:bodyPr/>
                    <a:lstStyle/>
                    <a:p>
                      <a:endParaRPr lang="en-US"/>
                    </a:p>
                  </a:txBody>
                  <a:tcPr marL="36000" marR="36000" marT="36000" marB="36000">
                    <a:noFill/>
                  </a:tcPr>
                </a:tc>
                <a:tc>
                  <a:txBody>
                    <a:bodyPr/>
                    <a:lstStyle/>
                    <a:p>
                      <a:endParaRPr lang="en-US" sz="1100" dirty="0"/>
                    </a:p>
                  </a:txBody>
                  <a:tcPr marL="36000" marR="36000" marT="36000" marB="36000">
                    <a:solidFill>
                      <a:schemeClr val="bg1"/>
                    </a:solidFill>
                  </a:tcPr>
                </a:tc>
                <a:tc>
                  <a:txBody>
                    <a:bodyPr/>
                    <a:lstStyle/>
                    <a:p>
                      <a:pPr marL="85725" indent="-85725">
                        <a:buFont typeface="Arial" pitchFamily="34" charset="0"/>
                        <a:buNone/>
                      </a:pPr>
                      <a:r>
                        <a:rPr lang="en-US" sz="1200" dirty="0"/>
                        <a:t>Backhaul in 1CF</a:t>
                      </a:r>
                    </a:p>
                    <a:p>
                      <a:pPr marL="85725" indent="-85725">
                        <a:buFont typeface="Arial" pitchFamily="34" charset="0"/>
                        <a:buNone/>
                      </a:pPr>
                      <a:r>
                        <a:rPr lang="en-US" sz="1200" dirty="0"/>
                        <a:t>ToC Refinements</a:t>
                      </a:r>
                    </a:p>
                  </a:txBody>
                  <a:tcPr marL="36000" marR="36000" marT="36000" marB="36000">
                    <a:solidFill>
                      <a:schemeClr val="tx2">
                        <a:lumMod val="40000"/>
                        <a:lumOff val="60000"/>
                      </a:schemeClr>
                    </a:solidFill>
                  </a:tcPr>
                </a:tc>
                <a:tc>
                  <a:txBody>
                    <a:bodyPr/>
                    <a:lstStyle/>
                    <a:p>
                      <a:pPr marL="85725" indent="-85725">
                        <a:buFont typeface="Arial" pitchFamily="34" charset="0"/>
                        <a:buChar char="•"/>
                      </a:pPr>
                      <a:endParaRPr lang="en-US" sz="1400" dirty="0"/>
                    </a:p>
                  </a:txBody>
                  <a:tcPr marL="36000" marR="36000" marT="36000" marB="36000">
                    <a:solidFill>
                      <a:schemeClr val="bg1"/>
                    </a:solidFill>
                  </a:tcPr>
                </a:tc>
              </a:tr>
              <a:tr h="468097">
                <a:tc>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15:15</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rgbClr val="FFFFFF"/>
                    </a:solidFill>
                  </a:tcPr>
                </a:tc>
                <a:tc>
                  <a:txBody>
                    <a:bodyPr/>
                    <a:lstStyle/>
                    <a:p>
                      <a:pPr marL="85725" indent="-85725">
                        <a:buFont typeface="Arial" panose="020B0604020202020204" pitchFamily="34" charset="0"/>
                        <a:buNone/>
                      </a:pPr>
                      <a:r>
                        <a:rPr lang="en-US" sz="1200" dirty="0"/>
                        <a:t>Minutes</a:t>
                      </a:r>
                    </a:p>
                    <a:p>
                      <a:pPr marL="85725" indent="-85725">
                        <a:buFont typeface="Arial" panose="020B0604020202020204" pitchFamily="34" charset="0"/>
                        <a:buNone/>
                      </a:pPr>
                      <a:r>
                        <a:rPr lang="en-US" sz="1200" dirty="0"/>
                        <a:t>Reports</a:t>
                      </a:r>
                    </a:p>
                    <a:p>
                      <a:pPr marL="85725" indent="-85725">
                        <a:buFont typeface="Arial" panose="020B0604020202020204" pitchFamily="34" charset="0"/>
                        <a:buNone/>
                      </a:pPr>
                      <a:r>
                        <a:rPr lang="en-US" sz="1200" dirty="0"/>
                        <a:t>TG</a:t>
                      </a:r>
                      <a:r>
                        <a:rPr lang="en-US" sz="1200" baseline="0" dirty="0"/>
                        <a:t> Organization</a:t>
                      </a:r>
                    </a:p>
                    <a:p>
                      <a:pPr marL="85725" marR="0" indent="-85725"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R3 Considerations</a:t>
                      </a:r>
                    </a:p>
                  </a:txBody>
                  <a:tcPr marL="36000" marR="36000" marT="36000" marB="36000">
                    <a:solidFill>
                      <a:schemeClr val="tx2">
                        <a:lumMod val="40000"/>
                        <a:lumOff val="60000"/>
                      </a:schemeClr>
                    </a:solidFill>
                  </a:tcPr>
                </a:tc>
                <a:tc>
                  <a:txBody>
                    <a:bodyPr/>
                    <a:lstStyle/>
                    <a:p>
                      <a:r>
                        <a:rPr lang="en-US" sz="1100" dirty="0"/>
                        <a:t>Organization</a:t>
                      </a:r>
                      <a:r>
                        <a:rPr lang="en-US" sz="1100" baseline="0" dirty="0"/>
                        <a:t> of work</a:t>
                      </a:r>
                    </a:p>
                    <a:p>
                      <a:r>
                        <a:rPr lang="en-US" sz="1100" baseline="0" dirty="0"/>
                        <a:t>Planning until July</a:t>
                      </a:r>
                      <a:endParaRPr lang="en-US" sz="1100" dirty="0"/>
                    </a:p>
                  </a:txBody>
                  <a:tcPr marL="36000" marR="36000" marT="36000" marB="36000">
                    <a:solidFill>
                      <a:srgbClr val="8EB4E3"/>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15:30</a:t>
                      </a:r>
                    </a:p>
                    <a:p>
                      <a:pPr algn="ctr"/>
                      <a:endParaRPr lang="en-US" sz="1600" dirty="0" smtClean="0"/>
                    </a:p>
                    <a:p>
                      <a:pPr algn="ctr"/>
                      <a:endParaRPr lang="en-US" sz="1600" dirty="0" smtClean="0"/>
                    </a:p>
                    <a:p>
                      <a:pPr algn="ctr"/>
                      <a:r>
                        <a:rPr lang="en-US" sz="1600" dirty="0" smtClean="0"/>
                        <a:t>17:00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a:t>PtP links w/ PBB-TE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a:t>ITU-T Liaison</a:t>
                      </a:r>
                      <a:endParaRPr lang="en-US" sz="1200" dirty="0"/>
                    </a:p>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r>
                        <a:rPr lang="en-US" sz="1200" dirty="0"/>
                        <a:t>Liaison reports</a:t>
                      </a:r>
                    </a:p>
                    <a:p>
                      <a:pPr marL="85725" indent="-85725">
                        <a:buFont typeface="Arial" panose="020B0604020202020204" pitchFamily="34" charset="0"/>
                        <a:buNone/>
                      </a:pPr>
                      <a:r>
                        <a:rPr lang="en-US" sz="1200" dirty="0"/>
                        <a:t>AoB</a:t>
                      </a:r>
                    </a:p>
                  </a:txBody>
                  <a:tcPr marL="36000" marR="36000" marT="36000" marB="36000">
                    <a:solidFill>
                      <a:srgbClr val="8EB4E3"/>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bl>
          </a:graphicData>
        </a:graphic>
      </p:graphicFrame>
    </p:spTree>
    <p:extLst>
      <p:ext uri="{BB962C8B-B14F-4D97-AF65-F5344CB8AC3E}">
        <p14:creationId xmlns:p14="http://schemas.microsoft.com/office/powerpoint/2010/main" val="1688770416"/>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278</TotalTime>
  <Words>1545</Words>
  <Application>Microsoft Macintosh PowerPoint</Application>
  <PresentationFormat>On-screen Show (4:3)</PresentationFormat>
  <Paragraphs>199</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Template</vt:lpstr>
      <vt:lpstr>IEEE 802.1 OmniRAN TG May 2014 F2F Meeting</vt:lpstr>
      <vt:lpstr>May 2014 F2F Meeting</vt:lpstr>
      <vt:lpstr>Participants, Patents, and Duty to Inform</vt:lpstr>
      <vt:lpstr>Patent Related Links</vt:lpstr>
      <vt:lpstr>Call for Potentially Essential Patents</vt:lpstr>
      <vt:lpstr>Other Guidelines for IEEE WG Meetings</vt:lpstr>
      <vt:lpstr>Resources – URLs</vt:lpstr>
      <vt:lpstr>Agenda</vt:lpstr>
      <vt:lpstr>May 2014 Agenda Graphics</vt:lpstr>
      <vt:lpstr>Business#1</vt:lpstr>
      <vt:lpstr>Business#2</vt:lpstr>
      <vt:lpstr>Business#3</vt:lpstr>
      <vt:lpstr>Business#4</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158</cp:revision>
  <cp:lastPrinted>1998-02-10T13:28:06Z</cp:lastPrinted>
  <dcterms:created xsi:type="dcterms:W3CDTF">2011-12-30T17:06:23Z</dcterms:created>
  <dcterms:modified xsi:type="dcterms:W3CDTF">2014-05-15T01:01:20Z</dcterms:modified>
</cp:coreProperties>
</file>