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62" r:id="rId2"/>
    <p:sldId id="265" r:id="rId3"/>
    <p:sldId id="275" r:id="rId4"/>
    <p:sldId id="276" r:id="rId5"/>
    <p:sldId id="277" r:id="rId6"/>
    <p:sldId id="278" r:id="rId7"/>
    <p:sldId id="271" r:id="rId8"/>
    <p:sldId id="266" r:id="rId9"/>
    <p:sldId id="285" r:id="rId10"/>
    <p:sldId id="279" r:id="rId11"/>
    <p:sldId id="281" r:id="rId12"/>
    <p:sldId id="283" r:id="rId13"/>
    <p:sldId id="282" r:id="rId14"/>
    <p:sldId id="287" r:id="rId15"/>
    <p:sldId id="286"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97" autoAdjust="0"/>
    <p:restoredTop sz="99233" autoAdjust="0"/>
  </p:normalViewPr>
  <p:slideViewPr>
    <p:cSldViewPr>
      <p:cViewPr varScale="1">
        <p:scale>
          <a:sx n="111" d="100"/>
          <a:sy n="111" d="100"/>
        </p:scale>
        <p:origin x="-512"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5335" rIns="95335"/>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9C46446-BDBD-C643-A7FE-9BCA6A57C871}" type="slidenum">
              <a:rPr lang="en-US" sz="1200"/>
              <a:pPr/>
              <a:t>6</a:t>
            </a:fld>
            <a:endParaRPr lang="en-US" sz="1200"/>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7</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8</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6148" y="76200"/>
            <a:ext cx="2239252" cy="307777"/>
          </a:xfrm>
          <a:prstGeom prst="rect">
            <a:avLst/>
          </a:prstGeom>
        </p:spPr>
        <p:txBody>
          <a:bodyPr wrap="none">
            <a:spAutoFit/>
          </a:bodyPr>
          <a:lstStyle/>
          <a:p>
            <a:pPr algn="r"/>
            <a:r>
              <a:rPr lang="en-US" sz="1400" b="1" dirty="0" smtClean="0"/>
              <a:t>omniran-14-0036-02-00TG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omniran/dcn/14/omniran-14-0037-00-00TG-omniran-p802-1cf-cooperations.pptx" TargetMode="External"/><Relationship Id="rId4" Type="http://schemas.openxmlformats.org/officeDocument/2006/relationships/hyperlink" Target="https://mentor.ieee.org/omniran/bp/StartPage" TargetMode="External"/><Relationship Id="rId5" Type="http://schemas.openxmlformats.org/officeDocument/2006/relationships/hyperlink" Target="mailto:STDS-802-1-L@LISTSERV.IEEE.ORG" TargetMode="External"/><Relationship Id="rId1" Type="http://schemas.openxmlformats.org/officeDocument/2006/relationships/slideLayout" Target="../slideLayouts/slideLayout2.xml"/><Relationship Id="rId2" Type="http://schemas.openxmlformats.org/officeDocument/2006/relationships/hyperlink" Target="https://mentor.ieee.org/omniran/dcn/14/omniran-14-0035-00-00TG-apr-29th-meeting-minutes.doc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omniran/dcn/14/omniran-14-0040-00-CF00-ethernet-connection-service.pdf" TargetMode="External"/><Relationship Id="rId4" Type="http://schemas.openxmlformats.org/officeDocument/2006/relationships/hyperlink" Target="http://www.ieee802.org/1/files/public/docs2014/liaison-ITUTSG15-LS114_229P-AnnN-0414.DOCX" TargetMode="External"/><Relationship Id="rId5" Type="http://schemas.openxmlformats.org/officeDocument/2006/relationships/hyperlink" Target="https://mentor.ieee.org/omniran/dcn/14/omniran-14-0041-00-CF00-sdn-use-cases-and-requirements.docx" TargetMode="External"/><Relationship Id="rId1" Type="http://schemas.openxmlformats.org/officeDocument/2006/relationships/slideLayout" Target="../slideLayouts/slideLayout2.xml"/><Relationship Id="rId2" Type="http://schemas.openxmlformats.org/officeDocument/2006/relationships/hyperlink" Target="https://mentor.ieee.org/omniran/dcn/14/omniran-14-0038-00-CF00-802-1cf-r3-considerations.ppt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4/omniran-14-0030-00-0000-backhaul-in-omniran.pptx" TargetMode="External"/><Relationship Id="rId3" Type="http://schemas.openxmlformats.org/officeDocument/2006/relationships/hyperlink" Target="https://mentor.ieee.org/omniran/dcn/14/omniran-14-0039-00-CF00-802-1cf-toc-refinements.ppt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4/omniran-14-0042-00-00TG-may-2014-status-report-to-802-wgs.ppt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hyperlink" Target="https://imat.ieee.org/attendanc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4" Type="http://schemas.openxmlformats.org/officeDocument/2006/relationships/hyperlink" Target="http://standards.ieee.org/about/sasb/patcom/materials.html" TargetMode="External"/><Relationship Id="rId5" Type="http://schemas.openxmlformats.org/officeDocument/2006/relationships/hyperlink" Target="http://standards.ieee.org/about/sasb/patcom/index.html" TargetMode="External"/><Relationship Id="rId6" Type="http://schemas.openxmlformats.org/officeDocument/2006/relationships/hyperlink" Target="https://development.standards.ieee.org/myproject/Public/mytools/mob/slideset.ppt"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sect6-7.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a:t>May</a:t>
            </a:r>
            <a:r>
              <a:rPr lang="en-US" dirty="0" smtClean="0"/>
              <a:t> 2014 F2F Meeting</a:t>
            </a:r>
            <a:endParaRPr lang="en-US" dirty="0"/>
          </a:p>
        </p:txBody>
      </p:sp>
      <p:sp>
        <p:nvSpPr>
          <p:cNvPr id="3" name="Subtitle 2"/>
          <p:cNvSpPr>
            <a:spLocks noGrp="1"/>
          </p:cNvSpPr>
          <p:nvPr>
            <p:ph type="subTitle" idx="1"/>
          </p:nvPr>
        </p:nvSpPr>
        <p:spPr/>
        <p:txBody>
          <a:bodyPr/>
          <a:lstStyle/>
          <a:p>
            <a:r>
              <a:rPr lang="en-US" dirty="0" smtClean="0"/>
              <a:t>2014-05-14</a:t>
            </a:r>
          </a:p>
          <a:p>
            <a:r>
              <a:rPr lang="en-US" dirty="0"/>
              <a:t>Max </a:t>
            </a:r>
            <a:r>
              <a:rPr lang="en-US" dirty="0" smtClean="0"/>
              <a:t>Riegel, NSN</a:t>
            </a:r>
            <a:endParaRPr lang="en-US" dirty="0"/>
          </a:p>
          <a:p>
            <a:r>
              <a:rPr lang="en-US" dirty="0"/>
              <a:t>(</a:t>
            </a:r>
            <a:r>
              <a:rPr lang="en-US" dirty="0" smtClean="0"/>
              <a:t>OmniRAN 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Meeting called to order by chair at 2pm</a:t>
            </a:r>
          </a:p>
          <a:p>
            <a:r>
              <a:rPr lang="en-GB" sz="2400" dirty="0" smtClean="0"/>
              <a:t>Appointment of recording secretary:</a:t>
            </a:r>
          </a:p>
          <a:p>
            <a:pPr lvl="1"/>
            <a:r>
              <a:rPr lang="en-GB" sz="2000" dirty="0" smtClean="0"/>
              <a:t> Juan Carlos volunteered to take notes</a:t>
            </a:r>
          </a:p>
          <a:p>
            <a:r>
              <a:rPr lang="en-GB" sz="2400"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933838796"/>
              </p:ext>
            </p:extLst>
          </p:nvPr>
        </p:nvGraphicFramePr>
        <p:xfrm>
          <a:off x="914400" y="3352800"/>
          <a:ext cx="7772400" cy="3139439"/>
        </p:xfrm>
        <a:graphic>
          <a:graphicData uri="http://schemas.openxmlformats.org/drawingml/2006/table">
            <a:tbl>
              <a:tblPr firstRow="1" bandRow="1">
                <a:tableStyleId>{5C22544A-7EE6-4342-B048-85BDC9FD1C3A}</a:tableStyleId>
              </a:tblPr>
              <a:tblGrid>
                <a:gridCol w="2133600"/>
                <a:gridCol w="158496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a:t>Max Riegel</a:t>
                      </a:r>
                    </a:p>
                  </a:txBody>
                  <a:tcPr/>
                </a:tc>
                <a:tc>
                  <a:txBody>
                    <a:bodyPr/>
                    <a:lstStyle/>
                    <a:p>
                      <a:r>
                        <a:rPr lang="en-US"/>
                        <a:t>NSN</a:t>
                      </a:r>
                    </a:p>
                  </a:txBody>
                  <a:tcPr/>
                </a:tc>
                <a:tc>
                  <a:txBody>
                    <a:bodyPr/>
                    <a:lstStyle/>
                    <a:p>
                      <a:endParaRPr lang="en-US" sz="1400" dirty="0">
                        <a:solidFill>
                          <a:schemeClr val="bg1">
                            <a:lumMod val="85000"/>
                          </a:schemeClr>
                        </a:solidFill>
                      </a:endParaRPr>
                    </a:p>
                  </a:txBody>
                  <a:tcPr>
                    <a:solidFill>
                      <a:schemeClr val="bg1"/>
                    </a:solidFill>
                  </a:tcPr>
                </a:tc>
                <a:tc>
                  <a:txBody>
                    <a:bodyPr/>
                    <a:lstStyle/>
                    <a:p>
                      <a:r>
                        <a:rPr lang="en-US"/>
                        <a:t>Paul Bottorff</a:t>
                      </a:r>
                    </a:p>
                  </a:txBody>
                  <a:tcPr/>
                </a:tc>
                <a:tc>
                  <a:txBody>
                    <a:bodyPr/>
                    <a:lstStyle/>
                    <a:p>
                      <a:r>
                        <a:rPr lang="en-US"/>
                        <a:t>HP</a:t>
                      </a:r>
                    </a:p>
                  </a:txBody>
                  <a:tcPr/>
                </a:tc>
              </a:tr>
              <a:tr h="292100">
                <a:tc>
                  <a:txBody>
                    <a:bodyPr/>
                    <a:lstStyle/>
                    <a:p>
                      <a:r>
                        <a:rPr lang="en-US"/>
                        <a:t>Juan Carlos Zuniga</a:t>
                      </a:r>
                    </a:p>
                  </a:txBody>
                  <a:tcPr/>
                </a:tc>
                <a:tc>
                  <a:txBody>
                    <a:bodyPr/>
                    <a:lstStyle/>
                    <a:p>
                      <a:r>
                        <a:rPr lang="en-US"/>
                        <a:t>InterDigital</a:t>
                      </a: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a:p>
                  </a:txBody>
                  <a:tcPr/>
                </a:tc>
                <a:tc>
                  <a:txBody>
                    <a:bodyPr/>
                    <a:lstStyle/>
                    <a:p>
                      <a:endParaRPr lang="en-US"/>
                    </a:p>
                  </a:txBody>
                  <a:tcPr/>
                </a:tc>
              </a:tr>
              <a:tr h="292100">
                <a:tc>
                  <a:txBody>
                    <a:bodyPr/>
                    <a:lstStyle/>
                    <a:p>
                      <a:r>
                        <a:rPr lang="en-US"/>
                        <a:t>Ludwig Winkel</a:t>
                      </a:r>
                    </a:p>
                  </a:txBody>
                  <a:tcPr/>
                </a:tc>
                <a:tc>
                  <a:txBody>
                    <a:bodyPr/>
                    <a:lstStyle/>
                    <a:p>
                      <a:r>
                        <a:rPr lang="en-US"/>
                        <a:t>Siemens</a:t>
                      </a: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a:p>
                  </a:txBody>
                  <a:tcPr/>
                </a:tc>
                <a:tc>
                  <a:txBody>
                    <a:bodyPr/>
                    <a:lstStyle/>
                    <a:p>
                      <a:endParaRPr lang="en-US"/>
                    </a:p>
                  </a:txBody>
                  <a:tcPr/>
                </a:tc>
              </a:tr>
              <a:tr h="292100">
                <a:tc>
                  <a:txBody>
                    <a:bodyPr/>
                    <a:lstStyle/>
                    <a:p>
                      <a:r>
                        <a:rPr lang="en-US"/>
                        <a:t>Jon Mclendon</a:t>
                      </a:r>
                    </a:p>
                  </a:txBody>
                  <a:tcPr/>
                </a:tc>
                <a:tc>
                  <a:txBody>
                    <a:bodyPr/>
                    <a:lstStyle/>
                    <a:p>
                      <a:r>
                        <a:rPr lang="en-US"/>
                        <a:t>Broadcom</a:t>
                      </a: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a:p>
                  </a:txBody>
                  <a:tcPr/>
                </a:tc>
                <a:tc>
                  <a:txBody>
                    <a:bodyPr/>
                    <a:lstStyle/>
                    <a:p>
                      <a:endParaRPr lang="en-US"/>
                    </a:p>
                  </a:txBody>
                  <a:tcPr/>
                </a:tc>
              </a:tr>
              <a:tr h="292100">
                <a:tc>
                  <a:txBody>
                    <a:bodyPr/>
                    <a:lstStyle/>
                    <a:p>
                      <a:r>
                        <a:rPr lang="en-US"/>
                        <a:t>Steve Gorshe</a:t>
                      </a:r>
                    </a:p>
                  </a:txBody>
                  <a:tcPr/>
                </a:tc>
                <a:tc>
                  <a:txBody>
                    <a:bodyPr/>
                    <a:lstStyle/>
                    <a:p>
                      <a:r>
                        <a:rPr lang="en-US"/>
                        <a:t>PMC</a:t>
                      </a: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a:p>
                  </a:txBody>
                  <a:tcPr/>
                </a:tc>
                <a:tc>
                  <a:txBody>
                    <a:bodyPr/>
                    <a:lstStyle/>
                    <a:p>
                      <a:endParaRPr lang="en-US"/>
                    </a:p>
                  </a:txBody>
                  <a:tcPr/>
                </a:tc>
              </a:tr>
              <a:tr h="292100">
                <a:tc>
                  <a:txBody>
                    <a:bodyPr/>
                    <a:lstStyle/>
                    <a:p>
                      <a:r>
                        <a:rPr lang="en-US"/>
                        <a:t>Behcet</a:t>
                      </a:r>
                      <a:r>
                        <a:rPr lang="en-US" baseline="0"/>
                        <a:t> Sarikaya</a:t>
                      </a:r>
                      <a:endParaRPr lang="en-US"/>
                    </a:p>
                  </a:txBody>
                  <a:tcPr/>
                </a:tc>
                <a:tc>
                  <a:txBody>
                    <a:bodyPr/>
                    <a:lstStyle/>
                    <a:p>
                      <a:r>
                        <a:rPr lang="en-US"/>
                        <a:t>Huawei</a:t>
                      </a: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a:p>
                  </a:txBody>
                  <a:tcPr/>
                </a:tc>
                <a:tc>
                  <a:txBody>
                    <a:bodyPr/>
                    <a:lstStyle/>
                    <a:p>
                      <a:endParaRPr lang="en-US"/>
                    </a:p>
                  </a:txBody>
                  <a:tcPr/>
                </a:tc>
              </a:tr>
              <a:tr h="292100">
                <a:tc>
                  <a:txBody>
                    <a:bodyPr/>
                    <a:lstStyle/>
                    <a:p>
                      <a:r>
                        <a:rPr lang="en-US"/>
                        <a:t>Glenn Parsons</a:t>
                      </a:r>
                    </a:p>
                  </a:txBody>
                  <a:tcPr/>
                </a:tc>
                <a:tc>
                  <a:txBody>
                    <a:bodyPr/>
                    <a:lstStyle/>
                    <a:p>
                      <a:r>
                        <a:rPr lang="en-US"/>
                        <a:t>Ericsson</a:t>
                      </a: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a:p>
                  </a:txBody>
                  <a:tcPr/>
                </a:tc>
                <a:tc>
                  <a:txBody>
                    <a:bodyPr/>
                    <a:lstStyle/>
                    <a:p>
                      <a:endParaRPr lang="en-US"/>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Business#2</a:t>
            </a:r>
            <a:endParaRPr lang="en-US" dirty="0"/>
          </a:p>
        </p:txBody>
      </p:sp>
      <p:sp>
        <p:nvSpPr>
          <p:cNvPr id="3" name="Content Placeholder 2"/>
          <p:cNvSpPr>
            <a:spLocks noGrp="1"/>
          </p:cNvSpPr>
          <p:nvPr>
            <p:ph idx="1"/>
          </p:nvPr>
        </p:nvSpPr>
        <p:spPr>
          <a:xfrm>
            <a:off x="457200" y="1143000"/>
            <a:ext cx="8229600" cy="5334000"/>
          </a:xfrm>
        </p:spPr>
        <p:txBody>
          <a:bodyPr>
            <a:normAutofit fontScale="55000" lnSpcReduction="20000"/>
          </a:bodyPr>
          <a:lstStyle/>
          <a:p>
            <a:r>
              <a:rPr lang="en-US"/>
              <a:t>Approval of minutes</a:t>
            </a:r>
          </a:p>
          <a:p>
            <a:pPr lvl="1"/>
            <a:r>
              <a:rPr lang="en-US">
                <a:hlinkClick r:id="rId2"/>
              </a:rPr>
              <a:t>https://mentor.ieee.org/omniran/dcn/14/omniran-14-0035-00-00TG-apr-29th-meeting-minutes.docx</a:t>
            </a:r>
            <a:endParaRPr lang="en-US"/>
          </a:p>
          <a:p>
            <a:pPr lvl="2"/>
            <a:r>
              <a:rPr lang="en-US"/>
              <a:t>Approved without any comments</a:t>
            </a:r>
          </a:p>
          <a:p>
            <a:r>
              <a:rPr lang="en-US"/>
              <a:t>Reports</a:t>
            </a:r>
          </a:p>
          <a:p>
            <a:pPr lvl="1"/>
            <a:r>
              <a:rPr lang="en-US"/>
              <a:t>OmniRAN presentation to Joint IWK/TSN Mtg</a:t>
            </a:r>
          </a:p>
          <a:p>
            <a:pPr lvl="2"/>
            <a:r>
              <a:rPr lang="en-US">
                <a:hlinkClick r:id="rId3"/>
              </a:rPr>
              <a:t>https://mentor.ieee.org/omniran/dcn/14/omniran-14-0037-00-00TG-omniran-p802-1cf-cooperations.pptx</a:t>
            </a:r>
            <a:endParaRPr lang="en-US"/>
          </a:p>
          <a:p>
            <a:pPr lvl="2"/>
            <a:r>
              <a:rPr lang="en-US"/>
              <a:t>Recommendation to add IEEE 802.17 as further access technology</a:t>
            </a:r>
          </a:p>
          <a:p>
            <a:pPr lvl="2"/>
            <a:r>
              <a:rPr lang="en-US"/>
              <a:t>Discussions about the appropriate choice of IEEE 802.15 technology</a:t>
            </a:r>
          </a:p>
          <a:p>
            <a:r>
              <a:rPr lang="en-US"/>
              <a:t>TG Organization</a:t>
            </a:r>
          </a:p>
          <a:p>
            <a:pPr lvl="1"/>
            <a:r>
              <a:rPr lang="en-US"/>
              <a:t>802.1 Membership Rights</a:t>
            </a:r>
          </a:p>
          <a:p>
            <a:pPr lvl="2"/>
            <a:r>
              <a:rPr lang="en-US"/>
              <a:t>802.1 membership rights provided to OmniRAN TG participants, when</a:t>
            </a:r>
          </a:p>
          <a:p>
            <a:pPr lvl="3"/>
            <a:r>
              <a:rPr lang="en-US"/>
              <a:t>Attending initial OmniRAN TG meeting in Norfolk, VA</a:t>
            </a:r>
          </a:p>
          <a:p>
            <a:pPr lvl="3"/>
            <a:r>
              <a:rPr lang="en-US"/>
              <a:t>Gaining attendence credit for the 802.1 interim meeting in Norfolk, VA</a:t>
            </a:r>
          </a:p>
          <a:p>
            <a:pPr lvl="3"/>
            <a:r>
              <a:rPr lang="en-US"/>
              <a:t>Sending email to the 802.1 chair applying for membership rights</a:t>
            </a:r>
          </a:p>
          <a:p>
            <a:pPr lvl="2"/>
            <a:r>
              <a:rPr lang="en-US"/>
              <a:t>802.1 membership rights are not required for active participation in OmniRAN TG</a:t>
            </a:r>
          </a:p>
          <a:p>
            <a:pPr lvl="3"/>
            <a:r>
              <a:rPr lang="en-US"/>
              <a:t>Everybody can participate; straw polls instead of voting</a:t>
            </a:r>
          </a:p>
          <a:p>
            <a:pPr lvl="1"/>
            <a:r>
              <a:rPr lang="en-US"/>
              <a:t>OmniRAN TG wiki</a:t>
            </a:r>
          </a:p>
          <a:p>
            <a:pPr lvl="2"/>
            <a:r>
              <a:rPr lang="en-US">
                <a:hlinkClick r:id="rId4"/>
              </a:rPr>
              <a:t>https://mentor.ieee.org/omniran/bp/StartPage</a:t>
            </a:r>
            <a:endParaRPr lang="en-US"/>
          </a:p>
          <a:p>
            <a:pPr lvl="2"/>
            <a:r>
              <a:rPr lang="en-US"/>
              <a:t>One-stop place for latest status and announcements</a:t>
            </a:r>
          </a:p>
          <a:p>
            <a:pPr lvl="2"/>
            <a:r>
              <a:rPr lang="en-US"/>
              <a:t>Announcements distributed as well on the </a:t>
            </a:r>
            <a:r>
              <a:rPr lang="en-US">
                <a:hlinkClick r:id="rId5"/>
              </a:rPr>
              <a:t>STDS-802-1-L@LISTSERV.IEEE.ORG</a:t>
            </a:r>
            <a:r>
              <a:rPr lang="en-US"/>
              <a:t> </a:t>
            </a:r>
          </a:p>
          <a:p>
            <a:pPr lvl="1"/>
            <a:r>
              <a:rPr lang="en-US"/>
              <a:t>Likely a combination of mentor and 802.1 file space will be used</a:t>
            </a:r>
          </a:p>
          <a:p>
            <a:pPr lvl="2"/>
            <a:r>
              <a:rPr lang="en-US"/>
              <a:t>Mentor for contributions, 802.1 file space for the agreed material going into 802.1CF</a:t>
            </a:r>
          </a:p>
          <a:p>
            <a:pPr lvl="2"/>
            <a:r>
              <a:rPr lang="en-US"/>
              <a:t>Further thinking after introduction into the 802.1 web environment on grouper</a:t>
            </a:r>
          </a:p>
          <a:p>
            <a:pPr lvl="2"/>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a:t>Business#3</a:t>
            </a:r>
          </a:p>
        </p:txBody>
      </p:sp>
      <p:sp>
        <p:nvSpPr>
          <p:cNvPr id="3" name="Content Placeholder 2"/>
          <p:cNvSpPr>
            <a:spLocks noGrp="1"/>
          </p:cNvSpPr>
          <p:nvPr>
            <p:ph idx="1"/>
          </p:nvPr>
        </p:nvSpPr>
        <p:spPr>
          <a:xfrm>
            <a:off x="457200" y="1143000"/>
            <a:ext cx="8229600" cy="5181600"/>
          </a:xfrm>
        </p:spPr>
        <p:txBody>
          <a:bodyPr>
            <a:normAutofit fontScale="47500" lnSpcReduction="20000"/>
          </a:bodyPr>
          <a:lstStyle/>
          <a:p>
            <a:r>
              <a:rPr lang="en-US"/>
              <a:t>Example contributions to the intended specification</a:t>
            </a:r>
          </a:p>
          <a:p>
            <a:pPr lvl="1"/>
            <a:r>
              <a:rPr lang="en-US"/>
              <a:t>R3 Considerations</a:t>
            </a:r>
          </a:p>
          <a:p>
            <a:pPr lvl="2"/>
            <a:r>
              <a:rPr lang="en-US">
                <a:hlinkClick r:id="rId2"/>
              </a:rPr>
              <a:t>https://mentor.ieee.org/omniran/dcn/14/omniran-14-0038-00-CF00-802-1cf-r3-considerations.pptx</a:t>
            </a:r>
            <a:endParaRPr lang="en-US"/>
          </a:p>
          <a:p>
            <a:pPr lvl="2"/>
            <a:r>
              <a:rPr lang="en-US"/>
              <a:t>Agreement that proposed split of R3 makes sense but requires further evaluation</a:t>
            </a:r>
          </a:p>
          <a:p>
            <a:pPr lvl="1"/>
            <a:r>
              <a:rPr lang="en-US"/>
              <a:t>PtP Links by PBB-TE and SDN</a:t>
            </a:r>
          </a:p>
          <a:p>
            <a:pPr lvl="2"/>
            <a:r>
              <a:rPr lang="en-US">
                <a:hlinkClick r:id="rId3"/>
              </a:rPr>
              <a:t>https://mentor.ieee.org/omniran/dcn/14/omniran-14-0040-00-CF00-ethernet-connection-service.pdf</a:t>
            </a:r>
            <a:endParaRPr lang="en-US"/>
          </a:p>
          <a:p>
            <a:pPr lvl="2"/>
            <a:r>
              <a:rPr lang="en-US"/>
              <a:t>Proposal based on a bootstrap process by which the SDN controller learns about the station MAC addresses</a:t>
            </a:r>
          </a:p>
          <a:p>
            <a:pPr lvl="2"/>
            <a:r>
              <a:rPr lang="en-US"/>
              <a:t>VID used to prevent loopbacks. Solution would work also without VIDs but at a lower security level</a:t>
            </a:r>
          </a:p>
          <a:p>
            <a:pPr lvl="2"/>
            <a:r>
              <a:rPr lang="en-US"/>
              <a:t>2 VIDs consumed by every access router attached to the access network.</a:t>
            </a:r>
          </a:p>
          <a:p>
            <a:pPr lvl="2"/>
            <a:r>
              <a:rPr lang="en-US"/>
              <a:t>Paul will deliver textual description of the main idea presented in the slides for inclusion into the initial draft specification.</a:t>
            </a:r>
          </a:p>
          <a:p>
            <a:r>
              <a:rPr lang="en-US"/>
              <a:t>ITU-T Liaison on SDN</a:t>
            </a:r>
          </a:p>
          <a:p>
            <a:pPr lvl="1"/>
            <a:r>
              <a:rPr lang="en-US">
                <a:hlinkClick r:id="rId4"/>
              </a:rPr>
              <a:t>http://www.ieee802.org/1/files/public/docs2014/liaison-ITUTSG15-LS114_229P-AnnN-0414.DOCX</a:t>
            </a:r>
            <a:endParaRPr lang="en-US"/>
          </a:p>
          <a:p>
            <a:pPr lvl="2"/>
            <a:r>
              <a:rPr lang="en-US"/>
              <a:t>ITU-T SG15 makes OmniRAN aware of their Stage 2 specification work and likes to align its SDN related architectural work with the SDN specification work in 802.1CF</a:t>
            </a:r>
          </a:p>
          <a:p>
            <a:pPr lvl="2"/>
            <a:r>
              <a:rPr lang="en-US"/>
              <a:t>IEEE 802 reponse not due before July plenary meeting.</a:t>
            </a:r>
          </a:p>
          <a:p>
            <a:pPr lvl="2"/>
            <a:r>
              <a:rPr lang="en-US"/>
              <a:t>Referenced ITU-T specifications will be reviewed in the upcoming OmniRAN conference call</a:t>
            </a:r>
          </a:p>
          <a:p>
            <a:r>
              <a:rPr lang="en-US"/>
              <a:t>Outline of the intended specification</a:t>
            </a:r>
          </a:p>
          <a:p>
            <a:pPr lvl="1"/>
            <a:r>
              <a:rPr lang="en-US"/>
              <a:t>SDN use cases and requirements</a:t>
            </a:r>
          </a:p>
          <a:p>
            <a:pPr lvl="2"/>
            <a:r>
              <a:rPr lang="en-US">
                <a:hlinkClick r:id="rId5"/>
              </a:rPr>
              <a:t>https://mentor.ieee.org/omniran/dcn/14/omniran-14-0041-00-CF00-sdn-use-cases-and-requirements.docx</a:t>
            </a:r>
            <a:endParaRPr lang="en-US"/>
          </a:p>
          <a:p>
            <a:pPr lvl="2"/>
            <a:r>
              <a:rPr lang="en-US"/>
              <a:t>Agreed text will go into specification as every section starts with short introduction of use cases and requirements</a:t>
            </a:r>
          </a:p>
          <a:p>
            <a:pPr lvl="2"/>
            <a:r>
              <a:rPr lang="en-US"/>
              <a:t>Discussion about kind of ‘split’ inroduced by 1CF; potentially there is no new split introduced but available configuration capabilities opened to an outside control entity</a:t>
            </a:r>
            <a:endParaRPr lang="en-US" dirty="0"/>
          </a:p>
          <a:p>
            <a:pPr lvl="2"/>
            <a:r>
              <a:rPr lang="en-US" dirty="0"/>
              <a:t>Comments of keeping ‘control’ and ‘management’ together as long there is no obvious demarkation line. It may be more appropriate to address specific functions belonging to control and management by spelling them out directly without the categorization to either control or management</a:t>
            </a:r>
          </a:p>
          <a:p>
            <a:pPr lvl="2"/>
            <a:r>
              <a:rPr lang="en-US" dirty="0"/>
              <a:t>Authentication is not done by 802.1X across all IEEE 802 technologies. Many of the technologies e.g. 802.11, 802.16, have their own protocols providing the same kind of functionality as 802.1X.</a:t>
            </a:r>
            <a:endParaRPr lang="en-US"/>
          </a:p>
        </p:txBody>
      </p:sp>
    </p:spTree>
    <p:extLst>
      <p:ext uri="{BB962C8B-B14F-4D97-AF65-F5344CB8AC3E}">
        <p14:creationId xmlns:p14="http://schemas.microsoft.com/office/powerpoint/2010/main" val="4851905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Business#4</a:t>
            </a:r>
            <a:endParaRPr lang="en-US" dirty="0"/>
          </a:p>
        </p:txBody>
      </p:sp>
      <p:sp>
        <p:nvSpPr>
          <p:cNvPr id="3" name="Content Placeholder 2"/>
          <p:cNvSpPr>
            <a:spLocks noGrp="1"/>
          </p:cNvSpPr>
          <p:nvPr>
            <p:ph idx="1"/>
          </p:nvPr>
        </p:nvSpPr>
        <p:spPr>
          <a:xfrm>
            <a:off x="457200" y="1066800"/>
            <a:ext cx="8229600" cy="5029200"/>
          </a:xfrm>
        </p:spPr>
        <p:txBody>
          <a:bodyPr>
            <a:normAutofit fontScale="55000" lnSpcReduction="20000"/>
          </a:bodyPr>
          <a:lstStyle/>
          <a:p>
            <a:r>
              <a:rPr lang="en-US"/>
              <a:t>Outline of the intended specification</a:t>
            </a:r>
          </a:p>
          <a:p>
            <a:pPr lvl="1"/>
            <a:r>
              <a:rPr lang="en-US"/>
              <a:t>Backhaul in 802.1CF</a:t>
            </a:r>
            <a:endParaRPr lang="en-US">
              <a:hlinkClick r:id="rId2"/>
            </a:endParaRPr>
          </a:p>
          <a:p>
            <a:pPr lvl="2"/>
            <a:r>
              <a:rPr lang="en-US">
                <a:hlinkClick r:id="rId2"/>
              </a:rPr>
              <a:t>https://mentor.ieee.org/omniran/dcn/14/omniran-14-0030-00-0000-backhaul-in-omniran.pptx</a:t>
            </a:r>
            <a:endParaRPr lang="en-US"/>
          </a:p>
          <a:p>
            <a:pPr lvl="2"/>
            <a:r>
              <a:rPr lang="en-US"/>
              <a:t>Agreement that ‘backhaul’ should not be exposed in ToC, however a short paragraph is required on how the 1CF network model can be applied for backhaul applications.</a:t>
            </a:r>
          </a:p>
          <a:p>
            <a:pPr lvl="1"/>
            <a:r>
              <a:rPr lang="en-US"/>
              <a:t>ToC Refinements</a:t>
            </a:r>
          </a:p>
          <a:p>
            <a:pPr lvl="2"/>
            <a:r>
              <a:rPr lang="en-US">
                <a:hlinkClick r:id="rId3"/>
              </a:rPr>
              <a:t>https://mentor.ieee.org/omniran/dcn/14/omniran-14-0039-00-CF00-802-1cf-toc-refinements.pptx</a:t>
            </a:r>
            <a:endParaRPr lang="en-US"/>
          </a:p>
          <a:p>
            <a:pPr lvl="2"/>
            <a:r>
              <a:rPr lang="en-US"/>
              <a:t>Refinements discussed and working agreement reached on refined ToC.</a:t>
            </a:r>
          </a:p>
          <a:p>
            <a:pPr lvl="2"/>
            <a:r>
              <a:rPr lang="en-US"/>
              <a:t>Agreed ToC proposal please find on the following slide inserted into this slide set</a:t>
            </a:r>
          </a:p>
          <a:p>
            <a:r>
              <a:rPr lang="en-US"/>
              <a:t>Organization of the work </a:t>
            </a:r>
          </a:p>
          <a:p>
            <a:pPr lvl="1"/>
            <a:r>
              <a:rPr lang="en-US"/>
              <a:t>Alignment within IEEE 802.1</a:t>
            </a:r>
          </a:p>
          <a:p>
            <a:pPr lvl="2"/>
            <a:r>
              <a:rPr lang="en-US"/>
              <a:t>Continuation of data path discussions in July</a:t>
            </a:r>
          </a:p>
          <a:p>
            <a:pPr lvl="1"/>
            <a:r>
              <a:rPr lang="en-US"/>
              <a:t>Cooperation with the other IEEE 802 WGs at July plenary</a:t>
            </a:r>
          </a:p>
          <a:p>
            <a:pPr lvl="2"/>
            <a:r>
              <a:rPr lang="en-US"/>
              <a:t>First draft text on NDS for review with other WGs</a:t>
            </a:r>
          </a:p>
          <a:p>
            <a:pPr lvl="2"/>
            <a:r>
              <a:rPr lang="en-US"/>
              <a:t>Multiple IEEE 802 interfaces on the same link – what are the issues?</a:t>
            </a:r>
          </a:p>
          <a:p>
            <a:pPr lvl="2"/>
            <a:r>
              <a:rPr lang="en-US"/>
              <a:t>Which of the IEEE 802.15 interfaces applies to 802.1CF?</a:t>
            </a:r>
          </a:p>
          <a:p>
            <a:pPr lvl="1"/>
            <a:r>
              <a:rPr lang="en-US"/>
              <a:t>Other topics for July</a:t>
            </a:r>
          </a:p>
          <a:p>
            <a:pPr lvl="2"/>
            <a:r>
              <a:rPr lang="en-US"/>
              <a:t>Revision of SDN contribution</a:t>
            </a:r>
          </a:p>
          <a:p>
            <a:pPr lvl="2"/>
            <a:r>
              <a:rPr lang="en-US"/>
              <a:t>Update from ONF Wireless and Mobile WG studies</a:t>
            </a:r>
          </a:p>
          <a:p>
            <a:pPr lvl="2"/>
            <a:r>
              <a:rPr lang="en-US"/>
              <a:t>Contributions to other areas mentioned in the ToC</a:t>
            </a:r>
          </a:p>
          <a:p>
            <a:pPr lvl="2"/>
            <a:r>
              <a:rPr lang="en-US"/>
              <a:t>Contribution template for text contributions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lstStyle/>
          <a:p>
            <a:r>
              <a:rPr lang="en-US"/>
              <a:t>Draft ToC (Norfolk conclusion)</a:t>
            </a:r>
          </a:p>
        </p:txBody>
      </p:sp>
      <p:sp>
        <p:nvSpPr>
          <p:cNvPr id="3" name="Content Placeholder 2"/>
          <p:cNvSpPr>
            <a:spLocks noGrp="1"/>
          </p:cNvSpPr>
          <p:nvPr>
            <p:ph idx="1"/>
          </p:nvPr>
        </p:nvSpPr>
        <p:spPr>
          <a:xfrm>
            <a:off x="457200" y="818710"/>
            <a:ext cx="8229600" cy="5805645"/>
          </a:xfrm>
        </p:spPr>
        <p:txBody>
          <a:bodyPr>
            <a:normAutofit fontScale="62500" lnSpcReduction="20000"/>
          </a:bodyPr>
          <a:lstStyle/>
          <a:p>
            <a:pPr>
              <a:lnSpc>
                <a:spcPct val="110000"/>
              </a:lnSpc>
              <a:spcBef>
                <a:spcPts val="0"/>
              </a:spcBef>
            </a:pPr>
            <a:r>
              <a:rPr lang="en-US" dirty="0"/>
              <a:t>Introduction and Scope</a:t>
            </a:r>
          </a:p>
          <a:p>
            <a:pPr>
              <a:lnSpc>
                <a:spcPct val="110000"/>
              </a:lnSpc>
              <a:spcBef>
                <a:spcPts val="0"/>
              </a:spcBef>
            </a:pPr>
            <a:r>
              <a:rPr lang="en-US" dirty="0"/>
              <a:t>Abbreviations, Acronyms, Definitions, and Conventions</a:t>
            </a:r>
          </a:p>
          <a:p>
            <a:pPr>
              <a:lnSpc>
                <a:spcPct val="110000"/>
              </a:lnSpc>
              <a:spcBef>
                <a:spcPts val="0"/>
              </a:spcBef>
            </a:pPr>
            <a:r>
              <a:rPr lang="en-US" dirty="0"/>
              <a:t>References</a:t>
            </a:r>
          </a:p>
          <a:p>
            <a:pPr>
              <a:lnSpc>
                <a:spcPct val="110000"/>
              </a:lnSpc>
              <a:spcBef>
                <a:spcPts val="0"/>
              </a:spcBef>
            </a:pPr>
            <a:r>
              <a:rPr lang="en-US" dirty="0"/>
              <a:t>Identifiers</a:t>
            </a:r>
          </a:p>
          <a:p>
            <a:pPr>
              <a:lnSpc>
                <a:spcPct val="110000"/>
              </a:lnSpc>
              <a:spcBef>
                <a:spcPts val="0"/>
              </a:spcBef>
            </a:pPr>
            <a:r>
              <a:rPr lang="en-US" dirty="0"/>
              <a:t>Network Reference Model</a:t>
            </a:r>
          </a:p>
          <a:p>
            <a:pPr lvl="1">
              <a:lnSpc>
                <a:spcPct val="110000"/>
              </a:lnSpc>
              <a:spcBef>
                <a:spcPts val="0"/>
              </a:spcBef>
            </a:pPr>
            <a:r>
              <a:rPr lang="en-US" dirty="0"/>
              <a:t>Overview</a:t>
            </a:r>
          </a:p>
          <a:p>
            <a:pPr lvl="1">
              <a:lnSpc>
                <a:spcPct val="110000"/>
              </a:lnSpc>
              <a:spcBef>
                <a:spcPts val="0"/>
              </a:spcBef>
            </a:pPr>
            <a:r>
              <a:rPr lang="en-US" dirty="0"/>
              <a:t>Reference Points</a:t>
            </a:r>
          </a:p>
          <a:p>
            <a:pPr lvl="1">
              <a:lnSpc>
                <a:spcPct val="110000"/>
              </a:lnSpc>
              <a:spcBef>
                <a:spcPts val="0"/>
              </a:spcBef>
            </a:pPr>
            <a:r>
              <a:rPr lang="en-US" dirty="0"/>
              <a:t>Access Network Control Architecture</a:t>
            </a:r>
          </a:p>
          <a:p>
            <a:pPr lvl="2">
              <a:lnSpc>
                <a:spcPct val="110000"/>
              </a:lnSpc>
              <a:spcBef>
                <a:spcPts val="0"/>
              </a:spcBef>
            </a:pPr>
            <a:r>
              <a:rPr lang="en-US" dirty="0"/>
              <a:t>Multiple deployment scenarios including backhaul</a:t>
            </a:r>
          </a:p>
          <a:p>
            <a:pPr>
              <a:lnSpc>
                <a:spcPct val="110000"/>
              </a:lnSpc>
              <a:spcBef>
                <a:spcPts val="0"/>
              </a:spcBef>
            </a:pPr>
            <a:r>
              <a:rPr lang="en-US" dirty="0"/>
              <a:t>Functional Design and Decomposition</a:t>
            </a:r>
          </a:p>
          <a:p>
            <a:pPr lvl="1">
              <a:lnSpc>
                <a:spcPct val="110000"/>
              </a:lnSpc>
              <a:spcBef>
                <a:spcPts val="0"/>
              </a:spcBef>
            </a:pPr>
            <a:r>
              <a:rPr lang="en-US" dirty="0"/>
              <a:t>Dynamic Spectrum Access </a:t>
            </a:r>
          </a:p>
          <a:p>
            <a:pPr lvl="1">
              <a:lnSpc>
                <a:spcPct val="110000"/>
              </a:lnSpc>
              <a:spcBef>
                <a:spcPts val="0"/>
              </a:spcBef>
            </a:pPr>
            <a:r>
              <a:rPr lang="en-US" dirty="0"/>
              <a:t>Network Discovery and Selection</a:t>
            </a:r>
          </a:p>
          <a:p>
            <a:pPr lvl="1">
              <a:lnSpc>
                <a:spcPct val="110000"/>
              </a:lnSpc>
              <a:spcBef>
                <a:spcPts val="0"/>
              </a:spcBef>
            </a:pPr>
            <a:r>
              <a:rPr lang="en-US" dirty="0"/>
              <a:t>Association and Disassociaiton</a:t>
            </a:r>
          </a:p>
          <a:p>
            <a:pPr lvl="1">
              <a:lnSpc>
                <a:spcPct val="110000"/>
              </a:lnSpc>
              <a:spcBef>
                <a:spcPts val="0"/>
              </a:spcBef>
            </a:pPr>
            <a:r>
              <a:rPr lang="en-US" dirty="0"/>
              <a:t>Authentication and Trust Establishment</a:t>
            </a:r>
          </a:p>
          <a:p>
            <a:pPr lvl="1">
              <a:lnSpc>
                <a:spcPct val="110000"/>
              </a:lnSpc>
              <a:spcBef>
                <a:spcPts val="0"/>
              </a:spcBef>
            </a:pPr>
            <a:r>
              <a:rPr lang="en-US" dirty="0" err="1"/>
              <a:t>Datapath</a:t>
            </a:r>
            <a:r>
              <a:rPr lang="en-US" dirty="0"/>
              <a:t> establishment, relocation and teardown</a:t>
            </a:r>
          </a:p>
          <a:p>
            <a:pPr lvl="1">
              <a:lnSpc>
                <a:spcPct val="110000"/>
              </a:lnSpc>
              <a:spcBef>
                <a:spcPts val="0"/>
              </a:spcBef>
            </a:pPr>
            <a:r>
              <a:rPr lang="en-US" dirty="0"/>
              <a:t>Authorization, QoS and policy control</a:t>
            </a:r>
          </a:p>
          <a:p>
            <a:pPr lvl="1">
              <a:lnSpc>
                <a:spcPct val="110000"/>
              </a:lnSpc>
              <a:spcBef>
                <a:spcPts val="0"/>
              </a:spcBef>
            </a:pPr>
            <a:r>
              <a:rPr lang="en-US" dirty="0"/>
              <a:t>Accounting and monitoring</a:t>
            </a:r>
          </a:p>
          <a:p>
            <a:pPr>
              <a:lnSpc>
                <a:spcPct val="110000"/>
              </a:lnSpc>
              <a:spcBef>
                <a:spcPts val="0"/>
              </a:spcBef>
            </a:pPr>
            <a:r>
              <a:rPr lang="en-US" i="1" dirty="0"/>
              <a:t>SDN Abstraction	</a:t>
            </a:r>
          </a:p>
          <a:p>
            <a:pPr lvl="1">
              <a:lnSpc>
                <a:spcPct val="110000"/>
              </a:lnSpc>
              <a:spcBef>
                <a:spcPts val="0"/>
              </a:spcBef>
            </a:pPr>
            <a:r>
              <a:rPr lang="en-US" i="1" dirty="0"/>
              <a:t>Terminal</a:t>
            </a:r>
          </a:p>
          <a:p>
            <a:pPr lvl="1">
              <a:lnSpc>
                <a:spcPct val="110000"/>
              </a:lnSpc>
              <a:spcBef>
                <a:spcPts val="0"/>
              </a:spcBef>
            </a:pPr>
            <a:r>
              <a:rPr lang="en-US" i="1" dirty="0"/>
              <a:t>Access Network</a:t>
            </a:r>
          </a:p>
          <a:p>
            <a:pPr>
              <a:lnSpc>
                <a:spcPct val="110000"/>
              </a:lnSpc>
              <a:spcBef>
                <a:spcPts val="0"/>
              </a:spcBef>
            </a:pPr>
            <a:r>
              <a:rPr lang="en-US" dirty="0"/>
              <a:t>Annex:</a:t>
            </a:r>
          </a:p>
          <a:p>
            <a:pPr lvl="1">
              <a:lnSpc>
                <a:spcPct val="110000"/>
              </a:lnSpc>
              <a:spcBef>
                <a:spcPts val="0"/>
              </a:spcBef>
            </a:pPr>
            <a:r>
              <a:rPr lang="en-US" dirty="0"/>
              <a:t>Tenets (Informative)</a:t>
            </a:r>
          </a:p>
          <a:p>
            <a:endParaRPr lang="en-US"/>
          </a:p>
        </p:txBody>
      </p:sp>
    </p:spTree>
    <p:extLst>
      <p:ext uri="{BB962C8B-B14F-4D97-AF65-F5344CB8AC3E}">
        <p14:creationId xmlns:p14="http://schemas.microsoft.com/office/powerpoint/2010/main" val="40809340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a:t>Business#5</a:t>
            </a:r>
          </a:p>
        </p:txBody>
      </p:sp>
      <p:sp>
        <p:nvSpPr>
          <p:cNvPr id="3" name="Content Placeholder 2"/>
          <p:cNvSpPr>
            <a:spLocks noGrp="1"/>
          </p:cNvSpPr>
          <p:nvPr>
            <p:ph idx="1"/>
          </p:nvPr>
        </p:nvSpPr>
        <p:spPr>
          <a:xfrm>
            <a:off x="457200" y="1219200"/>
            <a:ext cx="8229600" cy="5181600"/>
          </a:xfrm>
        </p:spPr>
        <p:txBody>
          <a:bodyPr>
            <a:normAutofit fontScale="55000" lnSpcReduction="20000"/>
          </a:bodyPr>
          <a:lstStyle/>
          <a:p>
            <a:r>
              <a:rPr lang="en-US"/>
              <a:t>Conference call until July 2014 session</a:t>
            </a:r>
          </a:p>
          <a:p>
            <a:pPr lvl="2"/>
            <a:r>
              <a:rPr lang="en-US"/>
              <a:t>Next IEEE 802 plenary session on July 14-18 in San Diego, CA</a:t>
            </a:r>
          </a:p>
          <a:p>
            <a:pPr lvl="1"/>
            <a:r>
              <a:rPr lang="en-US"/>
              <a:t>Schedule: Wednesday, July 2</a:t>
            </a:r>
            <a:r>
              <a:rPr lang="en-US" baseline="30000"/>
              <a:t>nd</a:t>
            </a:r>
            <a:r>
              <a:rPr lang="en-US"/>
              <a:t>, 2014, 10:00 AM ET</a:t>
            </a:r>
          </a:p>
          <a:p>
            <a:pPr lvl="1"/>
            <a:r>
              <a:rPr lang="en-US"/>
              <a:t>Agenda</a:t>
            </a:r>
          </a:p>
          <a:p>
            <a:pPr lvl="2"/>
            <a:r>
              <a:rPr lang="en-US"/>
              <a:t>ITU-T Liaison (Review G.80xx specifications),</a:t>
            </a:r>
          </a:p>
          <a:p>
            <a:pPr lvl="2"/>
            <a:r>
              <a:rPr lang="en-US"/>
              <a:t>Preparation of July F2F</a:t>
            </a:r>
          </a:p>
          <a:p>
            <a:pPr lvl="2"/>
            <a:r>
              <a:rPr lang="en-US"/>
              <a:t>AOB</a:t>
            </a:r>
          </a:p>
          <a:p>
            <a:r>
              <a:rPr lang="en-US"/>
              <a:t>Status report to IEEE 802 WGs</a:t>
            </a:r>
          </a:p>
          <a:p>
            <a:pPr lvl="1"/>
            <a:r>
              <a:rPr lang="en-US">
                <a:hlinkClick r:id="rId2"/>
              </a:rPr>
              <a:t>https://mentor.ieee.org/omniran/dcn/14/omniran-14-0042-00-00TG-may-2014-status-report-to-802-wgs.pptx</a:t>
            </a:r>
            <a:endParaRPr lang="en-US"/>
          </a:p>
          <a:p>
            <a:pPr lvl="2"/>
            <a:r>
              <a:rPr lang="en-US"/>
              <a:t>Glenn reminded not to call it ‘liaison report’ as any liaison requires approval by the 802.1 plenary. According to its intention the report got named ‘status report to 802 WGs’.</a:t>
            </a:r>
          </a:p>
          <a:p>
            <a:pPr lvl="2"/>
            <a:r>
              <a:rPr lang="en-US"/>
              <a:t>Link to the NesCom approved PAR inserted instead of local reference to EC approved version.</a:t>
            </a:r>
          </a:p>
          <a:p>
            <a:r>
              <a:rPr lang="en-US"/>
              <a:t>AOB</a:t>
            </a:r>
          </a:p>
          <a:p>
            <a:pPr lvl="1"/>
            <a:r>
              <a:rPr lang="en-US"/>
              <a:t>Glenn confirmed that ITU-T specifications can be retrieved without a fee. The TG chair will distribute links to the G.80xx documents for preparation of discussion of ITU-T SG 15 liaison</a:t>
            </a:r>
          </a:p>
          <a:p>
            <a:pPr lvl="1"/>
            <a:r>
              <a:rPr lang="en-US"/>
              <a:t>Glenn provided guidance for the editing process within 802.1. FrameMaker is used for editing the specification and figures are usually re-drawn by the editor to comply with the style guides of IEEE SA. Usually the text of the specification is created by the editor based on the proposals contributed by slides. Contribution of specification text proposals are not so common in 802.1 as in other 802 WGs. The editor of a project is assigned by the chair of 802.1</a:t>
            </a:r>
          </a:p>
          <a:p>
            <a:r>
              <a:rPr lang="en-US"/>
              <a:t>Adjourned at 4:35pm</a:t>
            </a:r>
          </a:p>
        </p:txBody>
      </p:sp>
    </p:spTree>
    <p:extLst>
      <p:ext uri="{BB962C8B-B14F-4D97-AF65-F5344CB8AC3E}">
        <p14:creationId xmlns:p14="http://schemas.microsoft.com/office/powerpoint/2010/main" val="2887829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a:t>May 2014 F2F Meeting</a:t>
            </a:r>
          </a:p>
        </p:txBody>
      </p:sp>
      <p:sp>
        <p:nvSpPr>
          <p:cNvPr id="3078" name="Rectangle 3"/>
          <p:cNvSpPr>
            <a:spLocks noGrp="1" noChangeArrowheads="1"/>
          </p:cNvSpPr>
          <p:nvPr>
            <p:ph type="body" idx="1"/>
          </p:nvPr>
        </p:nvSpPr>
        <p:spPr/>
        <p:txBody>
          <a:bodyPr>
            <a:normAutofit/>
          </a:bodyPr>
          <a:lstStyle/>
          <a:p>
            <a:r>
              <a:rPr lang="en-GB" dirty="0"/>
              <a:t>Schedule:</a:t>
            </a:r>
          </a:p>
          <a:p>
            <a:pPr lvl="1"/>
            <a:r>
              <a:rPr lang="en-US"/>
              <a:t>May 14th, 2014, 2pm - 5pm</a:t>
            </a:r>
          </a:p>
          <a:p>
            <a:pPr lvl="2"/>
            <a:r>
              <a:rPr lang="en-US"/>
              <a:t>Greenway Room (4th floor)</a:t>
            </a:r>
          </a:p>
          <a:p>
            <a:pPr lvl="1"/>
            <a:r>
              <a:rPr lang="en-US"/>
              <a:t>May 15th, 2014, 9am - 5pm</a:t>
            </a:r>
          </a:p>
          <a:p>
            <a:pPr lvl="2"/>
            <a:r>
              <a:rPr lang="en-US"/>
              <a:t>Greenway Room (4th floor)</a:t>
            </a:r>
          </a:p>
          <a:p>
            <a:r>
              <a:rPr lang="en-US"/>
              <a:t>Attendence:</a:t>
            </a:r>
          </a:p>
          <a:p>
            <a:pPr lvl="1"/>
            <a:r>
              <a:rPr lang="en-US">
                <a:hlinkClick r:id="rId3"/>
              </a:rPr>
              <a:t>https://imat.ieee.org/attendance</a:t>
            </a:r>
            <a:endParaRPr lang="en-US"/>
          </a:p>
          <a:p>
            <a:pPr lvl="2"/>
            <a:r>
              <a:rPr lang="en-US"/>
              <a:t>Session Access Code: Wisconsin</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p:txBody>
          <a:bodyPr/>
          <a:lstStyle/>
          <a:p>
            <a:r>
              <a:rPr lang="en-US"/>
              <a:t>Participants, Patents, and Duty to Inform</a:t>
            </a:r>
          </a:p>
        </p:txBody>
      </p:sp>
      <p:sp>
        <p:nvSpPr>
          <p:cNvPr id="4099" name="Rectangle 1027"/>
          <p:cNvSpPr>
            <a:spLocks noGrp="1" noChangeArrowheads="1"/>
          </p:cNvSpPr>
          <p:nvPr>
            <p:ph type="body" idx="1"/>
          </p:nvPr>
        </p:nvSpPr>
        <p:spPr>
          <a:xfrm>
            <a:off x="457200" y="1371600"/>
            <a:ext cx="8229600" cy="5029200"/>
          </a:xfrm>
        </p:spPr>
        <p:txBody>
          <a:bodyPr>
            <a:normAutofit fontScale="55000" lnSpcReduction="20000"/>
          </a:bodyPr>
          <a:lstStyle/>
          <a:p>
            <a:pPr marL="0" indent="0">
              <a:buNone/>
            </a:pPr>
            <a:r>
              <a:rPr lang="en-US" b="1">
                <a:solidFill>
                  <a:srgbClr val="1F497D"/>
                </a:solidFill>
              </a:rPr>
              <a:t>All participants in this meeting have certain obligations under the IEEE-SA Patent Policy. </a:t>
            </a:r>
          </a:p>
          <a:p>
            <a:r>
              <a:rPr lang="en-US" b="1">
                <a:solidFill>
                  <a:srgbClr val="1F497D"/>
                </a:solidFill>
              </a:rPr>
              <a:t>Participants [Note: </a:t>
            </a:r>
            <a:r>
              <a:rPr lang="en-GB" b="1">
                <a:solidFill>
                  <a:srgbClr val="1F497D"/>
                </a:solidFill>
              </a:rPr>
              <a:t>Quoted text excerpted from IEEE-SA Standards Board Bylaws subclause 6.2</a:t>
            </a:r>
            <a:r>
              <a:rPr lang="en-US" b="1">
                <a:solidFill>
                  <a:srgbClr val="1F497D"/>
                </a:solidFill>
              </a:rPr>
              <a:t>]:</a:t>
            </a:r>
          </a:p>
          <a:p>
            <a:pPr lvl="1"/>
            <a:r>
              <a:rPr lang="ja-JP" altLang="en-US" b="1">
                <a:solidFill>
                  <a:srgbClr val="1F497D"/>
                </a:solidFill>
              </a:rPr>
              <a:t>“</a:t>
            </a:r>
            <a:r>
              <a:rPr lang="en-US" b="1">
                <a:solidFill>
                  <a:srgbClr val="1F497D"/>
                </a:solidFill>
              </a:rPr>
              <a:t>Shall inform the IEEE (or cause the IEEE to be informed)</a:t>
            </a:r>
            <a:r>
              <a:rPr lang="ja-JP" altLang="en-US" b="1">
                <a:solidFill>
                  <a:srgbClr val="1F497D"/>
                </a:solidFill>
              </a:rPr>
              <a:t>”</a:t>
            </a:r>
            <a:r>
              <a:rPr lang="en-US" b="1">
                <a:solidFill>
                  <a:srgbClr val="1F497D"/>
                </a:solidFill>
              </a:rPr>
              <a:t> of the identity of each </a:t>
            </a:r>
            <a:r>
              <a:rPr lang="ja-JP" altLang="en-US" b="1">
                <a:solidFill>
                  <a:srgbClr val="1F497D"/>
                </a:solidFill>
              </a:rPr>
              <a:t>“</a:t>
            </a:r>
            <a:r>
              <a:rPr lang="en-US" b="1">
                <a:solidFill>
                  <a:srgbClr val="1F497D"/>
                </a:solidFill>
              </a:rPr>
              <a:t>holder of any potential Essential Patent Claims of which they are personally aware</a:t>
            </a:r>
            <a:r>
              <a:rPr lang="ja-JP" altLang="en-US" b="1">
                <a:solidFill>
                  <a:srgbClr val="1F497D"/>
                </a:solidFill>
              </a:rPr>
              <a:t>”</a:t>
            </a:r>
            <a:r>
              <a:rPr lang="en-US" b="1">
                <a:solidFill>
                  <a:srgbClr val="1F497D"/>
                </a:solidFill>
              </a:rPr>
              <a:t> if the claims are owned or controlled by the participant or the entity the participant is from, employed by, or otherwise represents</a:t>
            </a:r>
          </a:p>
          <a:p>
            <a:pPr lvl="2"/>
            <a:r>
              <a:rPr lang="ja-JP" altLang="en-US" b="1">
                <a:solidFill>
                  <a:srgbClr val="1F497D"/>
                </a:solidFill>
              </a:rPr>
              <a:t>“</a:t>
            </a:r>
            <a:r>
              <a:rPr lang="en-US" b="1">
                <a:solidFill>
                  <a:srgbClr val="1F497D"/>
                </a:solidFill>
              </a:rPr>
              <a:t>Personal awareness</a:t>
            </a:r>
            <a:r>
              <a:rPr lang="ja-JP" altLang="en-US" b="1">
                <a:solidFill>
                  <a:srgbClr val="1F497D"/>
                </a:solidFill>
              </a:rPr>
              <a:t>”</a:t>
            </a:r>
            <a:r>
              <a:rPr lang="en-US" b="1">
                <a:solidFill>
                  <a:srgbClr val="1F497D"/>
                </a:solidFill>
              </a:rPr>
              <a:t> means that the participant </a:t>
            </a:r>
            <a:r>
              <a:rPr lang="ja-JP" altLang="en-US" b="1">
                <a:solidFill>
                  <a:srgbClr val="1F497D"/>
                </a:solidFill>
              </a:rPr>
              <a:t>“</a:t>
            </a:r>
            <a:r>
              <a:rPr lang="en-US" b="1">
                <a:solidFill>
                  <a:srgbClr val="1F497D"/>
                </a:solidFill>
              </a:rPr>
              <a:t>is personally aware that the holder may have a potential Essential Patent Claim,</a:t>
            </a:r>
            <a:r>
              <a:rPr lang="ja-JP" altLang="en-US" b="1">
                <a:solidFill>
                  <a:srgbClr val="1F497D"/>
                </a:solidFill>
              </a:rPr>
              <a:t>”</a:t>
            </a:r>
            <a:r>
              <a:rPr lang="en-US" b="1">
                <a:solidFill>
                  <a:srgbClr val="1F497D"/>
                </a:solidFill>
              </a:rPr>
              <a:t> even if the participant is not personally aware of the specific patents or patent claims</a:t>
            </a:r>
          </a:p>
          <a:p>
            <a:pPr lvl="1"/>
            <a:r>
              <a:rPr lang="ja-JP" altLang="en-US" b="1">
                <a:solidFill>
                  <a:srgbClr val="1F497D"/>
                </a:solidFill>
              </a:rPr>
              <a:t>“</a:t>
            </a:r>
            <a:r>
              <a:rPr lang="en-US" b="1">
                <a:solidFill>
                  <a:srgbClr val="1F497D"/>
                </a:solidFill>
              </a:rPr>
              <a:t>Should inform the IEEE (or cause the IEEE to be informed)</a:t>
            </a:r>
            <a:r>
              <a:rPr lang="ja-JP" altLang="en-US" b="1">
                <a:solidFill>
                  <a:srgbClr val="1F497D"/>
                </a:solidFill>
              </a:rPr>
              <a:t>”</a:t>
            </a:r>
            <a:r>
              <a:rPr lang="en-US" b="1">
                <a:solidFill>
                  <a:srgbClr val="1F497D"/>
                </a:solidFill>
              </a:rPr>
              <a:t> of the identity of </a:t>
            </a:r>
            <a:r>
              <a:rPr lang="ja-JP" altLang="en-US" b="1">
                <a:solidFill>
                  <a:srgbClr val="1F497D"/>
                </a:solidFill>
              </a:rPr>
              <a:t>“</a:t>
            </a:r>
            <a:r>
              <a:rPr lang="en-US" b="1">
                <a:solidFill>
                  <a:srgbClr val="1F497D"/>
                </a:solidFill>
              </a:rPr>
              <a:t>any other holders of such potential Essential Patent Claims</a:t>
            </a:r>
            <a:r>
              <a:rPr lang="ja-JP" altLang="en-US" b="1">
                <a:solidFill>
                  <a:srgbClr val="1F497D"/>
                </a:solidFill>
              </a:rPr>
              <a:t>”</a:t>
            </a:r>
            <a:r>
              <a:rPr lang="en-US" b="1">
                <a:solidFill>
                  <a:srgbClr val="1F497D"/>
                </a:solidFill>
              </a:rPr>
              <a:t> (that is, third parties that are not affiliated with the participant, with the participant</a:t>
            </a:r>
            <a:r>
              <a:rPr lang="ja-JP" altLang="en-US" b="1">
                <a:solidFill>
                  <a:srgbClr val="1F497D"/>
                </a:solidFill>
              </a:rPr>
              <a:t>’</a:t>
            </a:r>
            <a:r>
              <a:rPr lang="en-US" b="1">
                <a:solidFill>
                  <a:srgbClr val="1F497D"/>
                </a:solidFill>
              </a:rPr>
              <a:t>s employer, or with anyone else that the participant is from or otherwise represents)</a:t>
            </a:r>
          </a:p>
          <a:p>
            <a:r>
              <a:rPr lang="en-US" b="1">
                <a:solidFill>
                  <a:srgbClr val="1F497D"/>
                </a:solidFill>
              </a:rPr>
              <a:t>The above does not apply if the patent claim is already the subject of an Accepted Letter of Assurance that applies to the proposed standard(s) under consideration by this group</a:t>
            </a:r>
          </a:p>
          <a:p>
            <a:r>
              <a:rPr lang="en-US" b="1">
                <a:solidFill>
                  <a:srgbClr val="1F497D"/>
                </a:solidFill>
              </a:rPr>
              <a:t>Early identification of holders of potential Essential Patent Claims is strongly encouraged</a:t>
            </a:r>
          </a:p>
          <a:p>
            <a:r>
              <a:rPr lang="en-US" b="1">
                <a:solidFill>
                  <a:srgbClr val="1F497D"/>
                </a:solidFill>
              </a:rPr>
              <a:t>No duty to perform a patent search</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a:t>Patent Related Links</a:t>
            </a:r>
            <a:endParaRPr lang="en-US"/>
          </a:p>
        </p:txBody>
      </p:sp>
      <p:sp>
        <p:nvSpPr>
          <p:cNvPr id="5123" name="Rectangle 3"/>
          <p:cNvSpPr>
            <a:spLocks noGrp="1" noChangeArrowheads="1"/>
          </p:cNvSpPr>
          <p:nvPr>
            <p:ph type="body" idx="1"/>
          </p:nvPr>
        </p:nvSpPr>
        <p:spPr>
          <a:xfrm>
            <a:off x="457200" y="1371600"/>
            <a:ext cx="8229600" cy="4800600"/>
          </a:xfrm>
        </p:spPr>
        <p:txBody>
          <a:bodyPr>
            <a:normAutofit fontScale="47500" lnSpcReduction="20000"/>
          </a:bodyPr>
          <a:lstStyle/>
          <a:p>
            <a:pPr marL="0" indent="0">
              <a:lnSpc>
                <a:spcPct val="120000"/>
              </a:lnSpc>
              <a:buNone/>
            </a:pPr>
            <a:r>
              <a:rPr lang="en-US" sz="4200" b="1">
                <a:solidFill>
                  <a:srgbClr val="1F497D"/>
                </a:solidFill>
              </a:rPr>
              <a:t>All participants should be familiar with their obligations under the IEEE-SA Policies &amp; Procedures for standards development.</a:t>
            </a:r>
          </a:p>
          <a:p>
            <a:pPr>
              <a:lnSpc>
                <a:spcPct val="120000"/>
              </a:lnSpc>
            </a:pPr>
            <a:r>
              <a:rPr lang="en-US" sz="4200" b="1">
                <a:solidFill>
                  <a:srgbClr val="1F497D"/>
                </a:solidFill>
              </a:rPr>
              <a:t>Patent Policy is stated in these sources:</a:t>
            </a:r>
          </a:p>
          <a:p>
            <a:pPr lvl="1">
              <a:lnSpc>
                <a:spcPct val="120000"/>
              </a:lnSpc>
            </a:pPr>
            <a:r>
              <a:rPr lang="en-GB" sz="3400" b="1">
                <a:solidFill>
                  <a:srgbClr val="1F497D"/>
                </a:solidFill>
              </a:rPr>
              <a:t>IEEE-SA Standards Boards Bylaws</a:t>
            </a:r>
            <a:br>
              <a:rPr lang="en-GB" sz="3400" b="1">
                <a:solidFill>
                  <a:srgbClr val="1F497D"/>
                </a:solidFill>
              </a:rPr>
            </a:br>
            <a:r>
              <a:rPr lang="en-US" sz="3400" b="1">
                <a:solidFill>
                  <a:srgbClr val="1F497D"/>
                </a:solidFill>
                <a:hlinkClick r:id="rId2"/>
              </a:rPr>
              <a:t>http://standards.ieee.org/develop/policies/bylaws/sect6-7.html#6</a:t>
            </a:r>
            <a:endParaRPr lang="en-US" sz="3400" b="1">
              <a:solidFill>
                <a:srgbClr val="1F497D"/>
              </a:solidFill>
            </a:endParaRPr>
          </a:p>
          <a:p>
            <a:pPr lvl="1">
              <a:lnSpc>
                <a:spcPct val="120000"/>
              </a:lnSpc>
            </a:pPr>
            <a:r>
              <a:rPr lang="en-GB" sz="3400" b="1">
                <a:solidFill>
                  <a:srgbClr val="1F497D"/>
                </a:solidFill>
              </a:rPr>
              <a:t>IEEE-SA Standards Board Operations Manual</a:t>
            </a:r>
            <a:br>
              <a:rPr lang="en-GB" sz="3400" b="1">
                <a:solidFill>
                  <a:srgbClr val="1F497D"/>
                </a:solidFill>
              </a:rPr>
            </a:br>
            <a:r>
              <a:rPr lang="en-US" sz="3400" b="1">
                <a:solidFill>
                  <a:srgbClr val="1F497D"/>
                </a:solidFill>
                <a:hlinkClick r:id="rId3"/>
              </a:rPr>
              <a:t>http://standards.ieee.org/develop/policies/opman/sect6.html#6.3</a:t>
            </a:r>
            <a:endParaRPr lang="en-US" sz="3400" b="1">
              <a:solidFill>
                <a:srgbClr val="1F497D"/>
              </a:solidFill>
            </a:endParaRPr>
          </a:p>
          <a:p>
            <a:pPr>
              <a:lnSpc>
                <a:spcPct val="120000"/>
              </a:lnSpc>
            </a:pPr>
            <a:r>
              <a:rPr lang="en-US" sz="4200" b="1">
                <a:solidFill>
                  <a:srgbClr val="1F497D"/>
                </a:solidFill>
              </a:rPr>
              <a:t>Material about the patent policy is available at </a:t>
            </a:r>
          </a:p>
          <a:p>
            <a:pPr lvl="1">
              <a:lnSpc>
                <a:spcPct val="120000"/>
              </a:lnSpc>
            </a:pPr>
            <a:r>
              <a:rPr lang="en-US" sz="3400" b="1">
                <a:solidFill>
                  <a:srgbClr val="1F497D"/>
                </a:solidFill>
                <a:hlinkClick r:id="rId4"/>
              </a:rPr>
              <a:t>http://standards.ieee.org/about/sasb/patcom/materials.html</a:t>
            </a:r>
            <a:endParaRPr lang="en-US" sz="3400" b="1">
              <a:solidFill>
                <a:srgbClr val="1F497D"/>
              </a:solidFill>
            </a:endParaRPr>
          </a:p>
          <a:p>
            <a:pPr>
              <a:lnSpc>
                <a:spcPct val="120000"/>
              </a:lnSpc>
            </a:pPr>
            <a:endParaRPr lang="en-US" sz="3000"/>
          </a:p>
          <a:p>
            <a:pPr>
              <a:lnSpc>
                <a:spcPct val="120000"/>
              </a:lnSpc>
            </a:pPr>
            <a:r>
              <a:rPr lang="en-US" b="1">
                <a:solidFill>
                  <a:srgbClr val="1F497D"/>
                </a:solidFill>
                <a:latin typeface="Arial" charset="0"/>
              </a:rPr>
              <a:t>If you have questions, contact the IEEE-SA Standards Board Patent Committee Administrator at patcom@ieee.org or visit </a:t>
            </a:r>
            <a:r>
              <a:rPr lang="en-US" b="1">
                <a:solidFill>
                  <a:srgbClr val="1F497D"/>
                </a:solidFill>
                <a:latin typeface="Arial" charset="0"/>
                <a:hlinkClick r:id="rId5"/>
              </a:rPr>
              <a:t>http://standards.ieee.org/about/sasb/patcom/index.html</a:t>
            </a:r>
            <a:endParaRPr lang="en-US" b="1">
              <a:solidFill>
                <a:srgbClr val="1F497D"/>
              </a:solidFill>
              <a:latin typeface="Arial" charset="0"/>
            </a:endParaRPr>
          </a:p>
          <a:p>
            <a:pPr>
              <a:lnSpc>
                <a:spcPct val="120000"/>
              </a:lnSpc>
            </a:pPr>
            <a:endParaRPr lang="en-US" b="1">
              <a:solidFill>
                <a:srgbClr val="1F497D"/>
              </a:solidFill>
              <a:latin typeface="Arial" charset="0"/>
            </a:endParaRPr>
          </a:p>
          <a:p>
            <a:pPr>
              <a:lnSpc>
                <a:spcPct val="120000"/>
              </a:lnSpc>
            </a:pPr>
            <a:r>
              <a:rPr lang="en-US" b="1">
                <a:solidFill>
                  <a:srgbClr val="1F497D"/>
                </a:solidFill>
                <a:latin typeface="Arial" charset="0"/>
              </a:rPr>
              <a:t>This slide set is available at </a:t>
            </a:r>
            <a:br>
              <a:rPr lang="en-US" b="1">
                <a:solidFill>
                  <a:srgbClr val="1F497D"/>
                </a:solidFill>
                <a:latin typeface="Arial" charset="0"/>
              </a:rPr>
            </a:br>
            <a:r>
              <a:rPr lang="en-US" b="1">
                <a:solidFill>
                  <a:srgbClr val="1F497D"/>
                </a:solidFill>
                <a:latin typeface="Arial" charset="0"/>
                <a:hlinkClick r:id="rId6"/>
              </a:rPr>
              <a:t>https://development.standards.ieee.org/myproject/Public/mytools/mob/slideset.ppt</a:t>
            </a:r>
            <a:endParaRPr lang="en-US" b="1">
              <a:solidFill>
                <a:srgbClr val="1F497D"/>
              </a:solidFill>
              <a:latin typeface="Arial" charset="0"/>
            </a:endParaRPr>
          </a:p>
          <a:p>
            <a:pPr algn="ctr">
              <a:lnSpc>
                <a:spcPct val="120000"/>
              </a:lnSpc>
              <a:buClr>
                <a:srgbClr val="CC3300"/>
              </a:buClr>
              <a:buSzPct val="50000"/>
              <a:buNone/>
            </a:pPr>
            <a:endParaRPr lang="en-US" b="1">
              <a:solidFill>
                <a:srgbClr val="1F497D"/>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r>
              <a:rPr lang="en-US"/>
              <a:t>Call for Potentially Essential Patents</a:t>
            </a:r>
          </a:p>
        </p:txBody>
      </p:sp>
      <p:sp>
        <p:nvSpPr>
          <p:cNvPr id="6147" name="Rectangle 1027"/>
          <p:cNvSpPr>
            <a:spLocks noGrp="1" noChangeArrowheads="1"/>
          </p:cNvSpPr>
          <p:nvPr>
            <p:ph type="body" idx="1"/>
          </p:nvPr>
        </p:nvSpPr>
        <p:spPr/>
        <p:txBody>
          <a:bodyPr>
            <a:normAutofit fontScale="92500" lnSpcReduction="20000"/>
          </a:bodyPr>
          <a:lstStyle/>
          <a:p>
            <a:r>
              <a:rPr lang="en-US" b="1">
                <a:solidFill>
                  <a:srgbClr val="1F497D"/>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b="1">
                <a:solidFill>
                  <a:srgbClr val="1F497D"/>
                </a:solidFill>
              </a:rPr>
              <a:t>Either speak up now or</a:t>
            </a:r>
          </a:p>
          <a:p>
            <a:pPr lvl="1"/>
            <a:r>
              <a:rPr lang="en-US" b="1">
                <a:solidFill>
                  <a:srgbClr val="1F497D"/>
                </a:solidFill>
              </a:rPr>
              <a:t>Provide the chair of this group with the identity of the holder(s) of any and all such claims as soon as possible or</a:t>
            </a:r>
          </a:p>
          <a:p>
            <a:pPr lvl="1"/>
            <a:r>
              <a:rPr lang="en-US" b="1">
                <a:solidFill>
                  <a:srgbClr val="1F497D"/>
                </a:solidFill>
              </a:rPr>
              <a:t>Cause an LOA to be submitted</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Other Guidelines for IEEE WG Meetings</a:t>
            </a:r>
          </a:p>
        </p:txBody>
      </p:sp>
      <p:sp>
        <p:nvSpPr>
          <p:cNvPr id="3" name="Content Placeholder 2"/>
          <p:cNvSpPr>
            <a:spLocks noGrp="1"/>
          </p:cNvSpPr>
          <p:nvPr>
            <p:ph idx="1"/>
          </p:nvPr>
        </p:nvSpPr>
        <p:spPr>
          <a:xfrm>
            <a:off x="457200" y="1219200"/>
            <a:ext cx="8229600" cy="5105400"/>
          </a:xfrm>
        </p:spPr>
        <p:txBody>
          <a:bodyPr>
            <a:noAutofit/>
          </a:bodyPr>
          <a:lstStyle/>
          <a:p>
            <a:pPr marL="0" indent="0">
              <a:buNone/>
            </a:pPr>
            <a:r>
              <a:rPr lang="en-US" sz="1800" b="1">
                <a:solidFill>
                  <a:srgbClr val="1F497D"/>
                </a:solidFill>
              </a:rPr>
              <a:t>All IEEE-SA standards meetings shall be conducted in compliance with all applicable laws, including antitrust and competition laws. </a:t>
            </a:r>
          </a:p>
          <a:p>
            <a:r>
              <a:rPr lang="en-US" sz="1800" b="1">
                <a:solidFill>
                  <a:srgbClr val="1F497D"/>
                </a:solidFill>
              </a:rPr>
              <a:t>Don</a:t>
            </a:r>
            <a:r>
              <a:rPr lang="ja-JP" altLang="en-US" sz="1800" b="1">
                <a:solidFill>
                  <a:srgbClr val="1F497D"/>
                </a:solidFill>
              </a:rPr>
              <a:t>’</a:t>
            </a:r>
            <a:r>
              <a:rPr lang="en-US" sz="1800" b="1">
                <a:solidFill>
                  <a:srgbClr val="1F497D"/>
                </a:solidFill>
              </a:rPr>
              <a:t>t discuss the interpretation, validity, or essentiality of patents/patent claims. </a:t>
            </a:r>
          </a:p>
          <a:p>
            <a:r>
              <a:rPr lang="en-US" sz="1800" b="1">
                <a:solidFill>
                  <a:srgbClr val="1F497D"/>
                </a:solidFill>
              </a:rPr>
              <a:t>Don</a:t>
            </a:r>
            <a:r>
              <a:rPr lang="ja-JP" altLang="en-US" sz="1800" b="1">
                <a:solidFill>
                  <a:srgbClr val="1F497D"/>
                </a:solidFill>
              </a:rPr>
              <a:t>’</a:t>
            </a:r>
            <a:r>
              <a:rPr lang="en-US" sz="1800" b="1">
                <a:solidFill>
                  <a:srgbClr val="1F497D"/>
                </a:solidFill>
              </a:rPr>
              <a:t>t discuss specific license rates, terms, or conditions.</a:t>
            </a:r>
          </a:p>
          <a:p>
            <a:pPr lvl="1"/>
            <a:r>
              <a:rPr lang="en-US" sz="1600" b="1">
                <a:solidFill>
                  <a:srgbClr val="1F497D"/>
                </a:solidFill>
              </a:rPr>
              <a:t>Relative costs, including licensing costs of essential patent claims, of different technical approaches may be discussed in standards development meetings. </a:t>
            </a:r>
          </a:p>
          <a:p>
            <a:pPr lvl="2"/>
            <a:r>
              <a:rPr lang="en-GB" sz="1400" b="1">
                <a:solidFill>
                  <a:srgbClr val="1F497D"/>
                </a:solidFill>
              </a:rPr>
              <a:t>Technical considerations remain primary focus</a:t>
            </a:r>
            <a:endParaRPr lang="en-US" sz="1400" b="1">
              <a:solidFill>
                <a:srgbClr val="1F497D"/>
              </a:solidFill>
            </a:endParaRPr>
          </a:p>
          <a:p>
            <a:r>
              <a:rPr lang="en-US" sz="1800" b="1">
                <a:solidFill>
                  <a:srgbClr val="1F497D"/>
                </a:solidFill>
              </a:rPr>
              <a:t>Don</a:t>
            </a:r>
            <a:r>
              <a:rPr lang="ja-JP" altLang="en-US" sz="1800" b="1">
                <a:solidFill>
                  <a:srgbClr val="1F497D"/>
                </a:solidFill>
              </a:rPr>
              <a:t>’</a:t>
            </a:r>
            <a:r>
              <a:rPr lang="en-US" sz="1800" b="1">
                <a:solidFill>
                  <a:srgbClr val="1F497D"/>
                </a:solidFill>
              </a:rPr>
              <a:t>t discuss or engage in the fixing of product prices, allocation of customers, or division of sales markets.</a:t>
            </a:r>
          </a:p>
          <a:p>
            <a:r>
              <a:rPr lang="en-US" sz="1800" b="1">
                <a:solidFill>
                  <a:srgbClr val="1F497D"/>
                </a:solidFill>
              </a:rPr>
              <a:t>Don</a:t>
            </a:r>
            <a:r>
              <a:rPr lang="ja-JP" altLang="en-US" sz="1800" b="1">
                <a:solidFill>
                  <a:srgbClr val="1F497D"/>
                </a:solidFill>
              </a:rPr>
              <a:t>’</a:t>
            </a:r>
            <a:r>
              <a:rPr lang="en-US" sz="1800" b="1">
                <a:solidFill>
                  <a:srgbClr val="1F497D"/>
                </a:solidFill>
              </a:rPr>
              <a:t>t discuss the status or substance of ongoing or threatened litigation.</a:t>
            </a:r>
          </a:p>
          <a:p>
            <a:r>
              <a:rPr lang="en-US" sz="1800" b="1">
                <a:solidFill>
                  <a:srgbClr val="1F497D"/>
                </a:solidFill>
              </a:rPr>
              <a:t>Don</a:t>
            </a:r>
            <a:r>
              <a:rPr lang="ja-JP" altLang="en-US" sz="1800" b="1">
                <a:solidFill>
                  <a:srgbClr val="1F497D"/>
                </a:solidFill>
              </a:rPr>
              <a:t>’</a:t>
            </a:r>
            <a:r>
              <a:rPr lang="en-US" sz="1800" b="1">
                <a:solidFill>
                  <a:srgbClr val="1F497D"/>
                </a:solidFill>
              </a:rPr>
              <a:t>t be silent if inappropriate topics are discussed … do formally object.</a:t>
            </a:r>
          </a:p>
          <a:p>
            <a:pPr marL="0" indent="0" algn="ctr">
              <a:buNone/>
            </a:pPr>
            <a:r>
              <a:rPr lang="en-US" sz="1200">
                <a:solidFill>
                  <a:srgbClr val="1F497D"/>
                </a:solidFill>
              </a:rPr>
              <a:t>---------------------------------------------------------------   </a:t>
            </a:r>
          </a:p>
          <a:p>
            <a:pPr marL="400050" lvl="1" indent="0">
              <a:buNone/>
            </a:pPr>
            <a:r>
              <a:rPr lang="en-US" sz="1400" b="1">
                <a:solidFill>
                  <a:srgbClr val="1F497D"/>
                </a:solidFill>
              </a:rPr>
              <a:t>See IEEE-SA Standards Board Operations Manual, clause 5.3.10 and </a:t>
            </a:r>
            <a:r>
              <a:rPr lang="en-GB" sz="1400" b="1">
                <a:solidFill>
                  <a:srgbClr val="1F497D"/>
                </a:solidFill>
              </a:rPr>
              <a:t>“Promoting Competition and Innovation: What You Need to Know about the IEEE Standards Association's Antitrust and Competition Policy”</a:t>
            </a:r>
            <a:r>
              <a:rPr lang="en-US" sz="1400" b="1">
                <a:solidFill>
                  <a:srgbClr val="1F497D"/>
                </a:solidFill>
              </a:rPr>
              <a:t> for more details.</a:t>
            </a:r>
          </a:p>
        </p:txBody>
      </p:sp>
      <p:sp>
        <p:nvSpPr>
          <p:cNvPr id="717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a:t>
            </a:r>
          </a:p>
        </p:txBody>
      </p:sp>
      <p:sp>
        <p:nvSpPr>
          <p:cNvPr id="4104" name="Rectangle 5"/>
          <p:cNvSpPr>
            <a:spLocks noGrp="1" noChangeArrowheads="1"/>
          </p:cNvSpPr>
          <p:nvPr>
            <p:ph type="body" idx="1"/>
          </p:nvPr>
        </p:nvSpPr>
        <p:spPr/>
        <p:txBody>
          <a:bodyPr>
            <a:normAutofit fontScale="77500" lnSpcReduction="20000"/>
          </a:bodyPr>
          <a:lstStyle/>
          <a:p>
            <a:r>
              <a:rPr lang="en-US"/>
              <a:t>Approval of minutes</a:t>
            </a:r>
          </a:p>
          <a:p>
            <a:r>
              <a:rPr lang="en-US"/>
              <a:t>Reports</a:t>
            </a:r>
          </a:p>
          <a:p>
            <a:r>
              <a:rPr lang="en-US"/>
              <a:t>TG Organization</a:t>
            </a:r>
          </a:p>
          <a:p>
            <a:r>
              <a:rPr lang="en-US"/>
              <a:t>Example contributions to the intended specification</a:t>
            </a:r>
          </a:p>
          <a:p>
            <a:r>
              <a:rPr lang="en-US"/>
              <a:t>Outline of the intended specification</a:t>
            </a:r>
          </a:p>
          <a:p>
            <a:r>
              <a:rPr lang="en-US"/>
              <a:t>Organization of the work </a:t>
            </a:r>
          </a:p>
          <a:p>
            <a:pPr lvl="1"/>
            <a:r>
              <a:rPr lang="en-US"/>
              <a:t>Alignment within IEEE 802.1</a:t>
            </a:r>
          </a:p>
          <a:p>
            <a:pPr lvl="1"/>
            <a:r>
              <a:rPr lang="en-US"/>
              <a:t>Cooperation with the other IEEE 802 WGs at July plenary</a:t>
            </a:r>
          </a:p>
          <a:p>
            <a:r>
              <a:rPr lang="en-US"/>
              <a:t>Conference call until July 2014 session</a:t>
            </a:r>
          </a:p>
          <a:p>
            <a:r>
              <a:rPr lang="en-US"/>
              <a:t>Liaison report to IEEE 802 WGs</a:t>
            </a:r>
          </a:p>
          <a:p>
            <a:r>
              <a:rPr lang="en-US"/>
              <a:t>ITU-T Liaison on SDN</a:t>
            </a:r>
          </a:p>
          <a:p>
            <a:r>
              <a:rPr lang="en-US"/>
              <a:t>AOB</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a:t>
            </a:r>
            <a:r>
              <a:rPr lang="en-US" dirty="0" smtClean="0"/>
              <a:t> 2014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15759620"/>
              </p:ext>
            </p:extLst>
          </p:nvPr>
        </p:nvGraphicFramePr>
        <p:xfrm>
          <a:off x="381001" y="1219200"/>
          <a:ext cx="8305800" cy="4955921"/>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28599">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5/12</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5/13</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5/14</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5/15</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5/16</a:t>
                      </a:r>
                      <a:endParaRPr lang="en-US" sz="1800" dirty="0">
                        <a:solidFill>
                          <a:schemeClr val="tx2"/>
                        </a:solidFill>
                      </a:endParaRPr>
                    </a:p>
                  </a:txBody>
                  <a:tcPr marL="0" marR="0" marT="0" marB="0">
                    <a:solidFill>
                      <a:schemeClr val="bg1"/>
                    </a:solidFill>
                  </a:tcPr>
                </a:tc>
              </a:tr>
              <a:tr h="936195">
                <a:tc>
                  <a:txBody>
                    <a:bodyPr/>
                    <a:lstStyle/>
                    <a:p>
                      <a:pPr algn="ctr"/>
                      <a:r>
                        <a:rPr lang="en-US" sz="1600" dirty="0" smtClean="0"/>
                        <a:t>09:00</a:t>
                      </a:r>
                    </a:p>
                    <a:p>
                      <a:pPr algn="ctr"/>
                      <a:endParaRPr lang="en-US" sz="1600" dirty="0" smtClean="0"/>
                    </a:p>
                    <a:p>
                      <a:pPr algn="ctr"/>
                      <a:endParaRPr lang="en-US" sz="1600" dirty="0" smtClean="0"/>
                    </a:p>
                    <a:p>
                      <a:pPr algn="ctr"/>
                      <a:r>
                        <a:rPr lang="en-US" sz="1600" dirty="0" smtClean="0"/>
                        <a:t>10:45</a:t>
                      </a:r>
                      <a:endParaRPr lang="en-US" sz="1600" dirty="0"/>
                    </a:p>
                  </a:txBody>
                  <a:tcPr marL="0" marR="0" marT="0" marB="0"/>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400" dirty="0"/>
                    </a:p>
                  </a:txBody>
                  <a:tcPr marL="36000" marR="36000" marT="36000" marB="36000">
                    <a:solidFill>
                      <a:schemeClr val="bg1"/>
                    </a:solidFill>
                  </a:tcPr>
                </a:tc>
                <a:tc>
                  <a:txBody>
                    <a:bodyPr/>
                    <a:lstStyle/>
                    <a:p>
                      <a:r>
                        <a:rPr lang="en-US" sz="1200" dirty="0"/>
                        <a:t>SDN Use</a:t>
                      </a:r>
                      <a:r>
                        <a:rPr lang="en-US" sz="1200" baseline="0" dirty="0"/>
                        <a:t> cases</a:t>
                      </a:r>
                      <a:endParaRPr lang="en-US" sz="1200" dirty="0"/>
                    </a:p>
                  </a:txBody>
                  <a:tcPr marL="36000" marR="36000" marT="36000" marB="36000">
                    <a:solidFill>
                      <a:schemeClr val="tx2">
                        <a:lumMod val="40000"/>
                        <a:lumOff val="60000"/>
                      </a:schemeClr>
                    </a:solidFill>
                  </a:tcPr>
                </a:tc>
                <a:tc>
                  <a:txBody>
                    <a:bodyPr/>
                    <a:lstStyle/>
                    <a:p>
                      <a:endParaRPr lang="en-US" sz="1200" dirty="0"/>
                    </a:p>
                  </a:txBody>
                  <a:tcPr marL="36000" marR="36000" marT="36000" marB="36000">
                    <a:solidFill>
                      <a:schemeClr val="bg1"/>
                    </a:solidFill>
                  </a:tcPr>
                </a:tc>
              </a:tr>
              <a:tr h="156032">
                <a:tc>
                  <a:txBody>
                    <a:bodyPr/>
                    <a:lstStyle/>
                    <a:p>
                      <a:pPr algn="ctr"/>
                      <a:endParaRPr lang="en-US" sz="4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r>
              <a:tr h="936195">
                <a:tc>
                  <a:txBody>
                    <a:bodyPr/>
                    <a:lstStyle/>
                    <a:p>
                      <a:pPr algn="ctr"/>
                      <a:r>
                        <a:rPr lang="en-US" sz="1600" dirty="0" smtClean="0"/>
                        <a:t>11:00</a:t>
                      </a:r>
                      <a:br>
                        <a:rPr lang="en-US" sz="1600" dirty="0" smtClean="0"/>
                      </a:br>
                      <a:endParaRPr lang="en-US" sz="1600" dirty="0" smtClean="0"/>
                    </a:p>
                    <a:p>
                      <a:pPr algn="ctr"/>
                      <a:endParaRPr lang="en-US" sz="1600" dirty="0" smtClean="0"/>
                    </a:p>
                    <a:p>
                      <a:pPr algn="ctr"/>
                      <a:r>
                        <a:rPr lang="en-US" sz="1600" dirty="0" smtClean="0"/>
                        <a:t>12:30</a:t>
                      </a:r>
                      <a:endParaRPr lang="en-US" sz="1600" dirty="0"/>
                    </a:p>
                  </a:txBody>
                  <a:tcPr marL="0" marR="0" marT="0" marB="0"/>
                </a:tc>
                <a:tc>
                  <a:txBody>
                    <a:bodyPr/>
                    <a:lstStyle/>
                    <a:p>
                      <a:endParaRPr lang="en-US"/>
                    </a:p>
                  </a:txBody>
                  <a:tcPr marL="36000" marR="36000" marT="36000" marB="36000">
                    <a:solidFill>
                      <a:schemeClr val="bg1"/>
                    </a:solidFill>
                  </a:tcPr>
                </a:tc>
                <a:tc>
                  <a:txBody>
                    <a:bodyPr/>
                    <a:lstStyle/>
                    <a:p>
                      <a:endParaRPr lang="en-US"/>
                    </a:p>
                  </a:txBody>
                  <a:tcPr marL="36000" marR="36000" marT="36000" marB="36000">
                    <a:noFill/>
                  </a:tcPr>
                </a:tc>
                <a:tc>
                  <a:txBody>
                    <a:bodyPr/>
                    <a:lstStyle/>
                    <a:p>
                      <a:endParaRPr lang="en-US" sz="1100" dirty="0"/>
                    </a:p>
                  </a:txBody>
                  <a:tcPr marL="36000" marR="36000" marT="36000" marB="36000">
                    <a:solidFill>
                      <a:schemeClr val="bg1"/>
                    </a:solidFill>
                  </a:tcPr>
                </a:tc>
                <a:tc>
                  <a:txBody>
                    <a:bodyPr/>
                    <a:lstStyle/>
                    <a:p>
                      <a:pPr marL="85725" indent="-85725">
                        <a:buFont typeface="Arial" pitchFamily="34" charset="0"/>
                        <a:buNone/>
                      </a:pPr>
                      <a:r>
                        <a:rPr lang="en-US" sz="1200" dirty="0"/>
                        <a:t>Backhaul in 1CF</a:t>
                      </a:r>
                    </a:p>
                    <a:p>
                      <a:pPr marL="85725" indent="-85725">
                        <a:buFont typeface="Arial" pitchFamily="34" charset="0"/>
                        <a:buNone/>
                      </a:pPr>
                      <a:r>
                        <a:rPr lang="en-US" sz="1200" dirty="0"/>
                        <a:t>ToC Refinements</a:t>
                      </a:r>
                    </a:p>
                  </a:txBody>
                  <a:tcPr marL="36000" marR="36000" marT="36000" marB="36000">
                    <a:solidFill>
                      <a:schemeClr val="tx2">
                        <a:lumMod val="40000"/>
                        <a:lumOff val="60000"/>
                      </a:schemeClr>
                    </a:solidFill>
                  </a:tcPr>
                </a:tc>
                <a:tc>
                  <a:txBody>
                    <a:bodyPr/>
                    <a:lstStyle/>
                    <a:p>
                      <a:pPr marL="85725" indent="-85725">
                        <a:buFont typeface="Arial" pitchFamily="34" charset="0"/>
                        <a:buChar char="•"/>
                      </a:pPr>
                      <a:endParaRPr lang="en-US" sz="1400" dirty="0"/>
                    </a:p>
                  </a:txBody>
                  <a:tcPr marL="36000" marR="36000" marT="36000" marB="36000">
                    <a:solidFill>
                      <a:schemeClr val="bg1"/>
                    </a:solidFill>
                  </a:tcPr>
                </a:tc>
              </a:tr>
              <a:tr h="468097">
                <a:tc>
                  <a:txBody>
                    <a:bodyPr/>
                    <a:lstStyle/>
                    <a:p>
                      <a:pPr algn="ctr"/>
                      <a:endParaRPr lang="en-US" sz="1200" dirty="0"/>
                    </a:p>
                  </a:txBody>
                  <a:tcPr marL="0" marR="0" marT="0" marB="0">
                    <a:solidFill>
                      <a:schemeClr val="bg1"/>
                    </a:solidFill>
                  </a:tcPr>
                </a:tc>
                <a:tc>
                  <a:txBody>
                    <a:bodyPr/>
                    <a:lstStyle/>
                    <a:p>
                      <a:endParaRPr lang="en-US" sz="1200" dirty="0"/>
                    </a:p>
                  </a:txBody>
                  <a:tcPr marL="36000" marR="36000" marT="36000" marB="36000">
                    <a:solidFill>
                      <a:schemeClr val="bg1"/>
                    </a:solidFill>
                  </a:tcPr>
                </a:tc>
                <a:tc>
                  <a:txBody>
                    <a:bodyPr/>
                    <a:lstStyle/>
                    <a:p>
                      <a:endParaRPr lang="en-US" sz="1100" dirty="0"/>
                    </a:p>
                  </a:txBody>
                  <a:tcPr marL="36000" marR="36000" marT="36000" marB="36000">
                    <a:solidFill>
                      <a:schemeClr val="bg1"/>
                    </a:solidFill>
                  </a:tcPr>
                </a:tc>
                <a:tc>
                  <a:txBody>
                    <a:bodyPr/>
                    <a:lstStyle/>
                    <a:p>
                      <a:endParaRPr lang="en-US" sz="1100" dirty="0"/>
                    </a:p>
                  </a:txBody>
                  <a:tcPr marL="36000" marR="36000" marT="36000" marB="36000">
                    <a:solidFill>
                      <a:schemeClr val="bg1"/>
                    </a:solidFill>
                  </a:tcPr>
                </a:tc>
                <a:tc>
                  <a:txBody>
                    <a:bodyPr/>
                    <a:lstStyle/>
                    <a:p>
                      <a:endParaRPr lang="en-US" sz="11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936195">
                <a:tc>
                  <a:txBody>
                    <a:bodyPr/>
                    <a:lstStyle/>
                    <a:p>
                      <a:pPr algn="ctr"/>
                      <a:r>
                        <a:rPr lang="en-US" sz="1600" dirty="0" smtClean="0"/>
                        <a:t>13:30</a:t>
                      </a:r>
                    </a:p>
                    <a:p>
                      <a:pPr algn="ctr"/>
                      <a:endParaRPr lang="en-US" sz="1600" dirty="0" smtClean="0"/>
                    </a:p>
                    <a:p>
                      <a:pPr algn="ctr"/>
                      <a:endParaRPr lang="en-US" sz="1600" dirty="0" smtClean="0"/>
                    </a:p>
                    <a:p>
                      <a:pPr algn="ctr"/>
                      <a:r>
                        <a:rPr lang="en-US" sz="1600" dirty="0" smtClean="0"/>
                        <a:t>15:15</a:t>
                      </a:r>
                      <a:endParaRPr lang="en-US" sz="1600" dirty="0"/>
                    </a:p>
                  </a:txBody>
                  <a:tcPr marL="0" marR="0" marT="0" marB="0"/>
                </a:tc>
                <a:tc>
                  <a:txBody>
                    <a:bodyPr/>
                    <a:lstStyle/>
                    <a:p>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200" dirty="0"/>
                    </a:p>
                  </a:txBody>
                  <a:tcPr marL="36000" marR="36000" marT="36000" marB="36000">
                    <a:solidFill>
                      <a:srgbClr val="FFFFFF"/>
                    </a:solidFill>
                  </a:tcPr>
                </a:tc>
                <a:tc>
                  <a:txBody>
                    <a:bodyPr/>
                    <a:lstStyle/>
                    <a:p>
                      <a:pPr marL="85725" indent="-85725">
                        <a:buFont typeface="Arial" panose="020B0604020202020204" pitchFamily="34" charset="0"/>
                        <a:buNone/>
                      </a:pPr>
                      <a:r>
                        <a:rPr lang="en-US" sz="1200" dirty="0"/>
                        <a:t>Minutes</a:t>
                      </a:r>
                    </a:p>
                    <a:p>
                      <a:pPr marL="85725" indent="-85725">
                        <a:buFont typeface="Arial" panose="020B0604020202020204" pitchFamily="34" charset="0"/>
                        <a:buNone/>
                      </a:pPr>
                      <a:r>
                        <a:rPr lang="en-US" sz="1200" dirty="0"/>
                        <a:t>Reports</a:t>
                      </a:r>
                    </a:p>
                    <a:p>
                      <a:pPr marL="85725" indent="-85725">
                        <a:buFont typeface="Arial" panose="020B0604020202020204" pitchFamily="34" charset="0"/>
                        <a:buNone/>
                      </a:pPr>
                      <a:r>
                        <a:rPr lang="en-US" sz="1200" dirty="0"/>
                        <a:t>TG</a:t>
                      </a:r>
                      <a:r>
                        <a:rPr lang="en-US" sz="1200" baseline="0" dirty="0"/>
                        <a:t> Organization</a:t>
                      </a:r>
                    </a:p>
                    <a:p>
                      <a:pPr marL="85725" marR="0" indent="-85725"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dirty="0"/>
                        <a:t>R3 Considerations</a:t>
                      </a:r>
                    </a:p>
                  </a:txBody>
                  <a:tcPr marL="36000" marR="36000" marT="36000" marB="36000">
                    <a:solidFill>
                      <a:schemeClr val="tx2">
                        <a:lumMod val="40000"/>
                        <a:lumOff val="60000"/>
                      </a:schemeClr>
                    </a:solidFill>
                  </a:tcPr>
                </a:tc>
                <a:tc>
                  <a:txBody>
                    <a:bodyPr/>
                    <a:lstStyle/>
                    <a:p>
                      <a:r>
                        <a:rPr lang="en-US" sz="1100" dirty="0"/>
                        <a:t>Organization</a:t>
                      </a:r>
                      <a:r>
                        <a:rPr lang="en-US" sz="1100" baseline="0" dirty="0"/>
                        <a:t> of work</a:t>
                      </a:r>
                    </a:p>
                    <a:p>
                      <a:r>
                        <a:rPr lang="en-US" sz="1100" baseline="0" dirty="0"/>
                        <a:t>Planning until July</a:t>
                      </a:r>
                      <a:endParaRPr lang="en-US" sz="1100" dirty="0"/>
                    </a:p>
                  </a:txBody>
                  <a:tcPr marL="36000" marR="36000" marT="36000" marB="36000">
                    <a:solidFill>
                      <a:srgbClr val="8EB4E3"/>
                    </a:solidFill>
                  </a:tcPr>
                </a:tc>
                <a:tc>
                  <a:txBody>
                    <a:bodyPr/>
                    <a:lstStyle/>
                    <a:p>
                      <a:endParaRPr lang="en-US" sz="1200" dirty="0"/>
                    </a:p>
                  </a:txBody>
                  <a:tcPr marL="36000" marR="36000" marT="36000" marB="36000">
                    <a:solidFill>
                      <a:schemeClr val="bg1"/>
                    </a:solidFill>
                  </a:tcPr>
                </a:tc>
              </a:tr>
              <a:tr h="156032">
                <a:tc>
                  <a:txBody>
                    <a:bodyPr/>
                    <a:lstStyle/>
                    <a:p>
                      <a:pPr algn="ctr"/>
                      <a:endParaRPr lang="en-US" sz="4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r>
              <a:tr h="936195">
                <a:tc>
                  <a:txBody>
                    <a:bodyPr/>
                    <a:lstStyle/>
                    <a:p>
                      <a:pPr algn="ctr"/>
                      <a:r>
                        <a:rPr lang="en-US" sz="1600" dirty="0" smtClean="0"/>
                        <a:t>15:30</a:t>
                      </a:r>
                    </a:p>
                    <a:p>
                      <a:pPr algn="ctr"/>
                      <a:endParaRPr lang="en-US" sz="1600" dirty="0" smtClean="0"/>
                    </a:p>
                    <a:p>
                      <a:pPr algn="ctr"/>
                      <a:endParaRPr lang="en-US" sz="1600" dirty="0" smtClean="0"/>
                    </a:p>
                    <a:p>
                      <a:pPr algn="ctr"/>
                      <a:r>
                        <a:rPr lang="en-US" sz="1600" dirty="0" smtClean="0"/>
                        <a:t>17:00</a:t>
                      </a:r>
                      <a:endParaRPr lang="en-US" sz="1600" dirty="0"/>
                    </a:p>
                  </a:txBody>
                  <a:tcPr marL="0" marR="0" marT="0" marB="0"/>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a:txBody>
                    <a:bodyPr/>
                    <a:lstStyle/>
                    <a:p>
                      <a:r>
                        <a:rPr lang="en-US" sz="1200" dirty="0"/>
                        <a:t>PtP links w/ PBB-TE</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baseline="0" dirty="0"/>
                        <a:t>ITU-T Liaison</a:t>
                      </a:r>
                      <a:endParaRPr lang="en-US" sz="1200" dirty="0"/>
                    </a:p>
                    <a:p>
                      <a:endParaRPr lang="en-US" sz="1200" dirty="0"/>
                    </a:p>
                  </a:txBody>
                  <a:tcPr marL="36000" marR="36000" marT="36000" marB="36000">
                    <a:solidFill>
                      <a:schemeClr val="tx2">
                        <a:lumMod val="40000"/>
                        <a:lumOff val="60000"/>
                      </a:schemeClr>
                    </a:solidFill>
                  </a:tcPr>
                </a:tc>
                <a:tc>
                  <a:txBody>
                    <a:bodyPr/>
                    <a:lstStyle/>
                    <a:p>
                      <a:pPr marL="85725" indent="-85725">
                        <a:buFont typeface="Arial" panose="020B0604020202020204" pitchFamily="34" charset="0"/>
                        <a:buNone/>
                      </a:pPr>
                      <a:r>
                        <a:rPr lang="en-US" sz="1200" dirty="0"/>
                        <a:t>Liaison reports</a:t>
                      </a:r>
                    </a:p>
                    <a:p>
                      <a:pPr marL="85725" indent="-85725">
                        <a:buFont typeface="Arial" panose="020B0604020202020204" pitchFamily="34" charset="0"/>
                        <a:buNone/>
                      </a:pPr>
                      <a:r>
                        <a:rPr lang="en-US" sz="1200" dirty="0"/>
                        <a:t>AoB</a:t>
                      </a:r>
                    </a:p>
                  </a:txBody>
                  <a:tcPr marL="36000" marR="36000" marT="36000" marB="36000">
                    <a:solidFill>
                      <a:srgbClr val="8EB4E3"/>
                    </a:solidFill>
                  </a:tcPr>
                </a:tc>
                <a:tc>
                  <a:txBody>
                    <a:bodyPr/>
                    <a:lstStyle/>
                    <a:p>
                      <a:pPr marL="85725" indent="-85725">
                        <a:buFont typeface="Arial" panose="020B0604020202020204" pitchFamily="34" charset="0"/>
                        <a:buNone/>
                      </a:pPr>
                      <a:endParaRPr lang="en-US" sz="1400" dirty="0"/>
                    </a:p>
                  </a:txBody>
                  <a:tcPr marL="36000" marR="36000" marT="36000" marB="36000">
                    <a:solidFill>
                      <a:schemeClr val="bg1"/>
                    </a:solidFill>
                  </a:tcPr>
                </a:tc>
              </a:tr>
            </a:tbl>
          </a:graphicData>
        </a:graphic>
      </p:graphicFrame>
    </p:spTree>
    <p:extLst>
      <p:ext uri="{BB962C8B-B14F-4D97-AF65-F5344CB8AC3E}">
        <p14:creationId xmlns:p14="http://schemas.microsoft.com/office/powerpoint/2010/main" val="1688770416"/>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596</TotalTime>
  <Words>2198</Words>
  <Application>Microsoft Macintosh PowerPoint</Application>
  <PresentationFormat>On-screen Show (4:3)</PresentationFormat>
  <Paragraphs>251</Paragraphs>
  <Slides>15</Slides>
  <Notes>4</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Template</vt:lpstr>
      <vt:lpstr>IEEE 802.1 OmniRAN TG May 2014 F2F Meeting</vt:lpstr>
      <vt:lpstr>May 2014 F2F Meeting</vt:lpstr>
      <vt:lpstr>Participants, Patents, and Duty to Inform</vt:lpstr>
      <vt:lpstr>Patent Related Links</vt:lpstr>
      <vt:lpstr>Call for Potentially Essential Patents</vt:lpstr>
      <vt:lpstr>Other Guidelines for IEEE WG Meetings</vt:lpstr>
      <vt:lpstr>Resources – URLs</vt:lpstr>
      <vt:lpstr>Agenda</vt:lpstr>
      <vt:lpstr>May 2014 Agenda Graphics</vt:lpstr>
      <vt:lpstr>Business#1</vt:lpstr>
      <vt:lpstr>Business#2</vt:lpstr>
      <vt:lpstr>Business#3</vt:lpstr>
      <vt:lpstr>Business#4</vt:lpstr>
      <vt:lpstr>Draft ToC (Norfolk conclusion)</vt:lpstr>
      <vt:lpstr>Business#5</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175</cp:revision>
  <cp:lastPrinted>1998-02-10T13:28:06Z</cp:lastPrinted>
  <dcterms:created xsi:type="dcterms:W3CDTF">2011-12-30T17:06:23Z</dcterms:created>
  <dcterms:modified xsi:type="dcterms:W3CDTF">2014-05-15T23:42:17Z</dcterms:modified>
</cp:coreProperties>
</file>