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83" r:id="rId3"/>
    <p:sldId id="279" r:id="rId4"/>
    <p:sldId id="286" r:id="rId5"/>
    <p:sldId id="289" r:id="rId6"/>
    <p:sldId id="287" r:id="rId7"/>
    <p:sldId id="280" r:id="rId8"/>
    <p:sldId id="288" r:id="rId9"/>
    <p:sldId id="290" r:id="rId10"/>
    <p:sldId id="278" r:id="rId11"/>
    <p:sldId id="274" r:id="rId12"/>
    <p:sldId id="263" r:id="rId13"/>
    <p:sldId id="296" r:id="rId14"/>
    <p:sldId id="282" r:id="rId15"/>
    <p:sldId id="291" r:id="rId16"/>
    <p:sldId id="294" r:id="rId17"/>
    <p:sldId id="295" r:id="rId18"/>
    <p:sldId id="27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1" d="100"/>
          <a:sy n="111" d="100"/>
        </p:scale>
        <p:origin x="-14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TextEdit="1"/>
          </p:cNvSpPr>
          <p:nvPr>
            <p:ph type="sldImg"/>
          </p:nvPr>
        </p:nvSpPr>
        <p:spPr bwMode="auto">
          <a:xfrm>
            <a:off x="1149350" y="696913"/>
            <a:ext cx="4638675" cy="3479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6979" name="Rectangle 3"/>
          <p:cNvSpPr>
            <a:spLocks noGrp="1"/>
          </p:cNvSpPr>
          <p:nvPr>
            <p:ph type="body" idx="1"/>
          </p:nvPr>
        </p:nvSpPr>
        <p:spPr/>
        <p:txBody>
          <a:bodyPr/>
          <a:lstStyle/>
          <a:p>
            <a:endParaRPr lang="zh-CN" altLang="en-US">
              <a:latin typeface="Calibri" charset="0"/>
              <a:ea typeface="宋体" charset="0"/>
              <a:cs typeface="宋体"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35534" y="76200"/>
            <a:ext cx="2379866" cy="307777"/>
          </a:xfrm>
          <a:prstGeom prst="rect">
            <a:avLst/>
          </a:prstGeom>
        </p:spPr>
        <p:txBody>
          <a:bodyPr wrap="none">
            <a:spAutoFit/>
          </a:bodyPr>
          <a:lstStyle/>
          <a:p>
            <a:pPr algn="r"/>
            <a:r>
              <a:rPr lang="hr-HR" sz="1400" b="1" dirty="0" smtClean="0">
                <a:latin typeface="+mn-lt"/>
              </a:rPr>
              <a:t>omniran-14-0037-00-00TG</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wmf"/><Relationship Id="rId7" Type="http://schemas.openxmlformats.org/officeDocument/2006/relationships/image" Target="../media/image10.wmf"/><Relationship Id="rId8" Type="http://schemas.openxmlformats.org/officeDocument/2006/relationships/image" Target="../media/image20.png"/><Relationship Id="rId9"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png"/><Relationship Id="rId5" Type="http://schemas.openxmlformats.org/officeDocument/2006/relationships/image" Target="../media/image16.wmf"/><Relationship Id="rId6" Type="http://schemas.openxmlformats.org/officeDocument/2006/relationships/image" Target="../media/image9.emf"/><Relationship Id="rId7" Type="http://schemas.openxmlformats.org/officeDocument/2006/relationships/image" Target="../media/image17.PNG"/><Relationship Id="rId8" Type="http://schemas.openxmlformats.org/officeDocument/2006/relationships/image" Target="../media/image8.wmf"/><Relationship Id="rId9"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10.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9.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5"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8.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
            </a:r>
            <a:r>
              <a:rPr lang="en-US" dirty="0"/>
              <a:t>ooperations for </a:t>
            </a:r>
            <a:br>
              <a:rPr lang="en-US" dirty="0"/>
            </a:br>
            <a:r>
              <a:rPr lang="en-US" dirty="0"/>
              <a:t>OmniRAN P802.1CF</a:t>
            </a:r>
          </a:p>
        </p:txBody>
      </p:sp>
      <p:sp>
        <p:nvSpPr>
          <p:cNvPr id="3" name="Subtitle 2"/>
          <p:cNvSpPr>
            <a:spLocks noGrp="1"/>
          </p:cNvSpPr>
          <p:nvPr>
            <p:ph type="subTitle" idx="1"/>
          </p:nvPr>
        </p:nvSpPr>
        <p:spPr/>
        <p:txBody>
          <a:bodyPr/>
          <a:lstStyle/>
          <a:p>
            <a:r>
              <a:rPr lang="en-US" dirty="0" smtClean="0"/>
              <a:t>Max Riegel, NSN</a:t>
            </a:r>
          </a:p>
          <a:p>
            <a:r>
              <a:rPr lang="en-US" dirty="0"/>
              <a:t>(Chair OmniRAN TG</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77500" lnSpcReduction="20000"/>
          </a:bodyPr>
          <a:lstStyle/>
          <a:p>
            <a:r>
              <a:rPr lang="en-US" dirty="0"/>
              <a:t>Functional Design and Decomposition</a:t>
            </a:r>
          </a:p>
          <a:p>
            <a:pPr lvl="1"/>
            <a:r>
              <a:rPr lang="en-US" dirty="0"/>
              <a:t>Access network preconfiguration</a:t>
            </a:r>
            <a:endParaRPr lang="en-US" dirty="0"/>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lnSpc>
                <a:spcPct val="110000"/>
              </a:lnSpc>
              <a:spcBef>
                <a:spcPts val="0"/>
              </a:spcBef>
            </a:pPr>
            <a:r>
              <a:rPr lang="en-US" dirty="0"/>
              <a:t>Association</a:t>
            </a:r>
            <a:endParaRPr lang="en-US" dirty="0"/>
          </a:p>
          <a:p>
            <a:pPr lvl="1">
              <a:lnSpc>
                <a:spcPct val="110000"/>
              </a:lnSpc>
              <a:spcBef>
                <a:spcPts val="0"/>
              </a:spcBef>
            </a:pPr>
            <a:r>
              <a:rPr lang="en-US" dirty="0"/>
              <a:t>Authentication and Authorization</a:t>
            </a:r>
            <a:endParaRPr lang="en-US" dirty="0"/>
          </a:p>
          <a:p>
            <a:pPr lvl="1">
              <a:lnSpc>
                <a:spcPct val="110000"/>
              </a:lnSpc>
              <a:spcBef>
                <a:spcPts val="0"/>
              </a:spcBef>
            </a:pPr>
            <a:r>
              <a:rPr lang="en-US" dirty="0" err="1"/>
              <a:t>Datapath</a:t>
            </a:r>
            <a:r>
              <a:rPr lang="en-US" dirty="0"/>
              <a:t> establishment</a:t>
            </a:r>
          </a:p>
          <a:p>
            <a:pPr lvl="1">
              <a:lnSpc>
                <a:spcPct val="110000"/>
              </a:lnSpc>
              <a:spcBef>
                <a:spcPts val="0"/>
              </a:spcBef>
            </a:pPr>
            <a:r>
              <a:rPr lang="en-US" dirty="0" err="1"/>
              <a:t>QoS</a:t>
            </a:r>
            <a:r>
              <a:rPr lang="en-US" dirty="0"/>
              <a:t> </a:t>
            </a:r>
            <a:r>
              <a:rPr lang="en-US" dirty="0"/>
              <a:t>and policy control</a:t>
            </a:r>
          </a:p>
          <a:p>
            <a:pPr lvl="1">
              <a:lnSpc>
                <a:spcPct val="110000"/>
              </a:lnSpc>
              <a:spcBef>
                <a:spcPts val="0"/>
              </a:spcBef>
            </a:pPr>
            <a:r>
              <a:rPr lang="en-US" dirty="0"/>
              <a:t>Datapath relocation</a:t>
            </a:r>
            <a:endParaRPr lang="en-US" dirty="0"/>
          </a:p>
          <a:p>
            <a:pPr lvl="1">
              <a:lnSpc>
                <a:spcPct val="110000"/>
              </a:lnSpc>
              <a:spcBef>
                <a:spcPts val="0"/>
              </a:spcBef>
            </a:pPr>
            <a:r>
              <a:rPr lang="en-US" dirty="0"/>
              <a:t>Datapath teardown</a:t>
            </a:r>
          </a:p>
          <a:p>
            <a:pPr lvl="1">
              <a:lnSpc>
                <a:spcPct val="110000"/>
              </a:lnSpc>
              <a:spcBef>
                <a:spcPts val="0"/>
              </a:spcBef>
            </a:pPr>
            <a:r>
              <a:rPr lang="en-US" dirty="0"/>
              <a:t>Disassociation</a:t>
            </a:r>
            <a:endParaRPr lang="en-US" dirty="0"/>
          </a:p>
          <a:p>
            <a:pPr lvl="1">
              <a:lnSpc>
                <a:spcPct val="110000"/>
              </a:lnSpc>
              <a:spcBef>
                <a:spcPts val="0"/>
              </a:spcBef>
            </a:pPr>
            <a:r>
              <a:rPr lang="en-US" dirty="0"/>
              <a:t>Accounting</a:t>
            </a:r>
          </a:p>
        </p:txBody>
      </p:sp>
      <p:sp>
        <p:nvSpPr>
          <p:cNvPr id="4" name="Rounded Rectangle 3"/>
          <p:cNvSpPr/>
          <p:nvPr/>
        </p:nvSpPr>
        <p:spPr bwMode="auto">
          <a:xfrm>
            <a:off x="566554" y="1718810"/>
            <a:ext cx="8010891" cy="207023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a:r>
              <a:rPr lang="en-US">
                <a:latin typeface="+mn-lt"/>
              </a:rPr>
              <a:t> Access Network</a:t>
            </a:r>
          </a:p>
          <a:p>
            <a:pPr algn="ctr"/>
            <a:r>
              <a:rPr lang="en-US" sz="1600">
                <a:latin typeface="+mn-lt"/>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a:r>
              <a:rPr lang="en-US">
                <a:latin typeface="+mn-lt"/>
              </a:rPr>
              <a:t> Access </a:t>
            </a:r>
            <a:br>
              <a:rPr lang="en-US">
                <a:latin typeface="+mn-lt"/>
              </a:rPr>
            </a:br>
            <a:r>
              <a:rPr lang="en-US">
                <a:latin typeface="+mn-lt"/>
              </a:rPr>
              <a:t>Network</a:t>
            </a:r>
          </a:p>
          <a:p>
            <a:pPr algn="ctr"/>
            <a:r>
              <a:rPr lang="en-US" sz="1600">
                <a:latin typeface="+mn-lt"/>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a:lnSpc>
                <a:spcPct val="80000"/>
              </a:lnSpc>
            </a:pPr>
            <a:r>
              <a:rPr lang="en-US">
                <a:latin typeface="+mn-lt"/>
              </a:rPr>
              <a:t> </a:t>
            </a:r>
            <a:r>
              <a:rPr lang="en-US" sz="1050">
                <a:latin typeface="+mn-lt"/>
              </a:rPr>
              <a:t>Access Network</a:t>
            </a:r>
          </a:p>
          <a:p>
            <a:pPr algn="ctr">
              <a:lnSpc>
                <a:spcPct val="80000"/>
              </a:lnSpc>
            </a:pPr>
            <a:r>
              <a:rPr lang="en-US">
                <a:latin typeface="+mn-lt"/>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1178749"/>
            <a:ext cx="8229600" cy="5175575"/>
          </a:xfrm>
        </p:spPr>
        <p:txBody>
          <a:bodyPr>
            <a:normAutofit fontScale="550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a:p>
            <a:pPr marL="0" indent="0">
              <a:buNone/>
            </a:pPr>
            <a:r>
              <a:rPr lang="en-US" i="1" dirty="0">
                <a:solidFill>
                  <a:schemeClr val="tx2"/>
                </a:solidFill>
              </a:rPr>
              <a:t>FFS: 	Is model sufficient for complex roaming scenarios? </a:t>
            </a:r>
            <a:br>
              <a:rPr lang="en-US" i="1" dirty="0">
                <a:solidFill>
                  <a:schemeClr val="tx2"/>
                </a:solidFill>
              </a:rPr>
            </a:br>
            <a:r>
              <a:rPr lang="en-US" i="1" dirty="0">
                <a:solidFill>
                  <a:schemeClr val="tx2"/>
                </a:solidFill>
              </a:rPr>
              <a:t>	Split of CORE into SSP and USP (control- &amp; user plane functions)?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504883360"/>
              </p:ext>
            </p:extLst>
          </p:nvPr>
        </p:nvGraphicFramePr>
        <p:xfrm>
          <a:off x="457200" y="104373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329099"/>
            <a:ext cx="8255260" cy="2025226"/>
          </a:xfrm>
        </p:spPr>
        <p:txBody>
          <a:bodyPr>
            <a:normAutofit fontScale="62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a:p>
            <a:r>
              <a:rPr lang="en-US"/>
              <a:t>OmniRAN would like to engage subject matter experts of the 802 WGs for creating the contributions on the particular access technologies.</a:t>
            </a:r>
          </a:p>
          <a:p>
            <a:pPr lvl="1"/>
            <a:r>
              <a:rPr lang="en-US"/>
              <a:t>Necessary effort should be managable once a kind of template is established.</a:t>
            </a:r>
          </a:p>
          <a:p>
            <a:r>
              <a:rPr lang="en-US"/>
              <a:t>A thorough review should be performed by the WGs to ensure that the access technology specific content of P802.1CF is correct.</a:t>
            </a:r>
          </a:p>
        </p:txBody>
      </p:sp>
    </p:spTree>
    <p:extLst>
      <p:ext uri="{BB962C8B-B14F-4D97-AF65-F5344CB8AC3E}">
        <p14:creationId xmlns:p14="http://schemas.microsoft.com/office/powerpoint/2010/main" val="17195020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Cooperation inside 802.1</a:t>
            </a:r>
            <a:br>
              <a:rPr lang="en-US"/>
            </a:br>
            <a:r>
              <a:rPr lang="en-US"/>
              <a:t>E.g.: PtP Link Behavior for Access Networks</a:t>
            </a:r>
            <a:endParaRPr lang="en-US"/>
          </a:p>
        </p:txBody>
      </p:sp>
      <p:sp>
        <p:nvSpPr>
          <p:cNvPr id="89" name="Content Placeholder 88"/>
          <p:cNvSpPr>
            <a:spLocks noGrp="1"/>
          </p:cNvSpPr>
          <p:nvPr>
            <p:ph idx="1"/>
          </p:nvPr>
        </p:nvSpPr>
        <p:spPr>
          <a:xfrm>
            <a:off x="457200" y="4824155"/>
            <a:ext cx="8229600" cy="1575175"/>
          </a:xfrm>
        </p:spPr>
        <p:txBody>
          <a:bodyPr>
            <a:normAutofit fontScale="55000" lnSpcReduction="20000"/>
          </a:bodyPr>
          <a:lstStyle/>
          <a:p>
            <a:r>
              <a:rPr lang="en-US"/>
              <a:t>Point-to-point link behavior is required to</a:t>
            </a:r>
          </a:p>
          <a:p>
            <a:pPr lvl="1"/>
            <a:r>
              <a:rPr lang="en-US"/>
              <a:t>Enforce all traffic passing through the CORE</a:t>
            </a:r>
          </a:p>
          <a:p>
            <a:pPr lvl="1"/>
            <a:r>
              <a:rPr lang="en-US"/>
              <a:t>Isolate terminal communication in a shared infrastructure</a:t>
            </a:r>
          </a:p>
          <a:p>
            <a:r>
              <a:rPr lang="en-US"/>
              <a:t>Mobility support is required in the bridged infrastructure</a:t>
            </a:r>
          </a:p>
          <a:p>
            <a:pPr lvl="1"/>
            <a:r>
              <a:rPr lang="en-US"/>
              <a:t>Without impacting IP connectivity, i.e. IP session has to be maintained while moving</a:t>
            </a:r>
          </a:p>
          <a:p>
            <a:r>
              <a:rPr lang="en-US"/>
              <a:t>Point-to-point link state signalling required towards CORE</a:t>
            </a:r>
          </a:p>
        </p:txBody>
      </p:sp>
      <p:grpSp>
        <p:nvGrpSpPr>
          <p:cNvPr id="3" name="Group 2"/>
          <p:cNvGrpSpPr/>
          <p:nvPr/>
        </p:nvGrpSpPr>
        <p:grpSpPr>
          <a:xfrm>
            <a:off x="971600" y="1521486"/>
            <a:ext cx="6345705" cy="3212659"/>
            <a:chOff x="973850" y="1114757"/>
            <a:chExt cx="6793505" cy="3439368"/>
          </a:xfrm>
        </p:grpSpPr>
        <p:sp>
          <p:nvSpPr>
            <p:cNvPr id="91" name="Oval 90"/>
            <p:cNvSpPr/>
            <p:nvPr/>
          </p:nvSpPr>
          <p:spPr bwMode="auto">
            <a:xfrm>
              <a:off x="1511660" y="1842383"/>
              <a:ext cx="315035" cy="315035"/>
            </a:xfrm>
            <a:prstGeom prst="ellipse">
              <a:avLst/>
            </a:prstGeom>
            <a:gradFill flip="none" rotWithShape="1">
              <a:gsLst>
                <a:gs pos="0">
                  <a:schemeClr val="accent6"/>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2" name="Oval 91"/>
            <p:cNvSpPr/>
            <p:nvPr/>
          </p:nvSpPr>
          <p:spPr bwMode="auto">
            <a:xfrm>
              <a:off x="1050168" y="3079638"/>
              <a:ext cx="495055" cy="495055"/>
            </a:xfrm>
            <a:prstGeom prst="ellipse">
              <a:avLst/>
            </a:prstGeom>
            <a:gradFill flip="none" rotWithShape="1">
              <a:gsLst>
                <a:gs pos="0">
                  <a:schemeClr val="accent6"/>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0" name="Oval 89"/>
            <p:cNvSpPr/>
            <p:nvPr/>
          </p:nvSpPr>
          <p:spPr bwMode="auto">
            <a:xfrm>
              <a:off x="1151620" y="1133745"/>
              <a:ext cx="450050" cy="450050"/>
            </a:xfrm>
            <a:prstGeom prst="ellipse">
              <a:avLst/>
            </a:prstGeom>
            <a:gradFill flip="none" rotWithShape="1">
              <a:gsLst>
                <a:gs pos="0">
                  <a:schemeClr val="accent2"/>
                </a:gs>
                <a:gs pos="100000">
                  <a:srgbClr val="FFFFFF"/>
                </a:gs>
              </a:gsLst>
              <a:path path="circle">
                <a:fillToRect l="50000" t="50000" r="50000" b="50000"/>
              </a:path>
              <a:tileRect/>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Arc 29"/>
            <p:cNvSpPr/>
            <p:nvPr/>
          </p:nvSpPr>
          <p:spPr bwMode="auto">
            <a:xfrm rot="13367523">
              <a:off x="1306536" y="2334597"/>
              <a:ext cx="1804996" cy="2008785"/>
            </a:xfrm>
            <a:prstGeom prst="arc">
              <a:avLst/>
            </a:prstGeom>
            <a:noFill/>
            <a:ln w="25400" cap="flat" cmpd="sng" algn="ctr">
              <a:solidFill>
                <a:schemeClr val="tx1">
                  <a:lumMod val="50000"/>
                  <a:lumOff val="50000"/>
                </a:schemeClr>
              </a:solidFill>
              <a:prstDash val="dash"/>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9" name="Picture 8" descr="j0398499.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3990" y="4014065"/>
              <a:ext cx="588788" cy="540060"/>
            </a:xfrm>
            <a:prstGeom prst="rect">
              <a:avLst/>
            </a:prstGeom>
          </p:spPr>
        </p:pic>
        <p:pic>
          <p:nvPicPr>
            <p:cNvPr id="10" name="Picture 9" descr="j0398499.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994" y="2368762"/>
              <a:ext cx="495055" cy="454084"/>
            </a:xfrm>
            <a:prstGeom prst="rect">
              <a:avLst/>
            </a:prstGeom>
          </p:spPr>
        </p:pic>
        <p:pic>
          <p:nvPicPr>
            <p:cNvPr id="11" name="Picture 10" descr="j0398445.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278994" y="1493785"/>
              <a:ext cx="502815" cy="405045"/>
            </a:xfrm>
            <a:prstGeom prst="rect">
              <a:avLst/>
            </a:prstGeom>
          </p:spPr>
        </p:pic>
        <p:pic>
          <p:nvPicPr>
            <p:cNvPr id="12" name="Picture 11" descr="j0398445.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278993" y="3203976"/>
              <a:ext cx="558683" cy="450050"/>
            </a:xfrm>
            <a:prstGeom prst="rect">
              <a:avLst/>
            </a:prstGeom>
          </p:spPr>
        </p:pic>
        <p:pic>
          <p:nvPicPr>
            <p:cNvPr id="13" name="Picture 23" descr="x_big_image2"/>
            <p:cNvPicPr>
              <a:picLocks noChangeAspect="1" noChangeArrowheads="1"/>
            </p:cNvPicPr>
            <p:nvPr/>
          </p:nvPicPr>
          <p:blipFill>
            <a:blip r:embed="rId4">
              <a:lum bright="10000" contrast="40000"/>
            </a:blip>
            <a:srcRect/>
            <a:stretch>
              <a:fillRect/>
            </a:stretch>
          </p:blipFill>
          <p:spPr bwMode="auto">
            <a:xfrm>
              <a:off x="1108865" y="1114757"/>
              <a:ext cx="482617" cy="514043"/>
            </a:xfrm>
            <a:prstGeom prst="rect">
              <a:avLst/>
            </a:prstGeom>
            <a:noFill/>
            <a:ln w="9525">
              <a:noFill/>
              <a:miter lim="800000"/>
              <a:headEnd/>
              <a:tailEnd/>
            </a:ln>
          </p:spPr>
        </p:pic>
        <p:pic>
          <p:nvPicPr>
            <p:cNvPr id="14" name="Picture 13" descr="j0223598.wm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3850" y="3113965"/>
              <a:ext cx="547269" cy="446974"/>
            </a:xfrm>
            <a:prstGeom prst="rect">
              <a:avLst/>
            </a:prstGeom>
          </p:spPr>
        </p:pic>
        <p:pic>
          <p:nvPicPr>
            <p:cNvPr id="15" name="Picture 372" descr="switch"/>
            <p:cNvPicPr>
              <a:picLocks noChangeAspect="1" noChangeArrowheads="1"/>
            </p:cNvPicPr>
            <p:nvPr/>
          </p:nvPicPr>
          <p:blipFill>
            <a:blip r:embed="rId6"/>
            <a:srcRect/>
            <a:stretch>
              <a:fillRect/>
            </a:stretch>
          </p:blipFill>
          <p:spPr bwMode="auto">
            <a:xfrm>
              <a:off x="3764160" y="2258870"/>
              <a:ext cx="503237" cy="252412"/>
            </a:xfrm>
            <a:prstGeom prst="rect">
              <a:avLst/>
            </a:prstGeom>
            <a:noFill/>
          </p:spPr>
        </p:pic>
        <p:pic>
          <p:nvPicPr>
            <p:cNvPr id="16" name="Picture 372" descr="switch"/>
            <p:cNvPicPr>
              <a:picLocks noChangeAspect="1" noChangeArrowheads="1"/>
            </p:cNvPicPr>
            <p:nvPr/>
          </p:nvPicPr>
          <p:blipFill>
            <a:blip r:embed="rId6"/>
            <a:srcRect/>
            <a:stretch>
              <a:fillRect/>
            </a:stretch>
          </p:blipFill>
          <p:spPr bwMode="auto">
            <a:xfrm>
              <a:off x="3719155" y="3834045"/>
              <a:ext cx="503237" cy="252412"/>
            </a:xfrm>
            <a:prstGeom prst="rect">
              <a:avLst/>
            </a:prstGeom>
            <a:noFill/>
          </p:spPr>
        </p:pic>
        <p:pic>
          <p:nvPicPr>
            <p:cNvPr id="17" name="Picture 372" descr="switch"/>
            <p:cNvPicPr>
              <a:picLocks noChangeAspect="1" noChangeArrowheads="1"/>
            </p:cNvPicPr>
            <p:nvPr/>
          </p:nvPicPr>
          <p:blipFill>
            <a:blip r:embed="rId6"/>
            <a:srcRect/>
            <a:stretch>
              <a:fillRect/>
            </a:stretch>
          </p:blipFill>
          <p:spPr bwMode="auto">
            <a:xfrm>
              <a:off x="4926108" y="3023955"/>
              <a:ext cx="503237" cy="252412"/>
            </a:xfrm>
            <a:prstGeom prst="rect">
              <a:avLst/>
            </a:prstGeom>
            <a:noFill/>
          </p:spPr>
        </p:pic>
        <p:sp>
          <p:nvSpPr>
            <p:cNvPr id="20" name="Cloud 19"/>
            <p:cNvSpPr/>
            <p:nvPr/>
          </p:nvSpPr>
          <p:spPr bwMode="auto">
            <a:xfrm>
              <a:off x="6419455" y="1808820"/>
              <a:ext cx="1122875" cy="1080120"/>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endParaRPr lang="en-US">
                <a:latin typeface="+mn-lt"/>
              </a:endParaRPr>
            </a:p>
            <a:p>
              <a:r>
                <a:rPr lang="en-US" sz="1600">
                  <a:latin typeface="+mn-lt"/>
                </a:rPr>
                <a:t>A</a:t>
              </a:r>
            </a:p>
          </p:txBody>
        </p:sp>
        <p:pic>
          <p:nvPicPr>
            <p:cNvPr id="21" name="Picture 20" descr="MC900434845.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14510" y="2033845"/>
              <a:ext cx="807840" cy="730719"/>
            </a:xfrm>
            <a:prstGeom prst="rect">
              <a:avLst/>
            </a:prstGeom>
          </p:spPr>
        </p:pic>
        <p:pic>
          <p:nvPicPr>
            <p:cNvPr id="18" name="Picture 29"/>
            <p:cNvPicPr>
              <a:picLocks noChangeArrowheads="1"/>
            </p:cNvPicPr>
            <p:nvPr/>
          </p:nvPicPr>
          <p:blipFill>
            <a:blip r:embed="rId8"/>
            <a:srcRect/>
            <a:stretch>
              <a:fillRect/>
            </a:stretch>
          </p:blipFill>
          <p:spPr bwMode="auto">
            <a:xfrm>
              <a:off x="6509465" y="2476812"/>
              <a:ext cx="478302" cy="232108"/>
            </a:xfrm>
            <a:prstGeom prst="rect">
              <a:avLst/>
            </a:prstGeom>
            <a:noFill/>
            <a:ln w="12700">
              <a:noFill/>
              <a:miter lim="800000"/>
              <a:headEnd/>
              <a:tailEnd/>
            </a:ln>
            <a:effectLst/>
          </p:spPr>
        </p:pic>
        <p:sp>
          <p:nvSpPr>
            <p:cNvPr id="22" name="Cloud 21"/>
            <p:cNvSpPr/>
            <p:nvPr/>
          </p:nvSpPr>
          <p:spPr bwMode="auto">
            <a:xfrm>
              <a:off x="6464460" y="3293985"/>
              <a:ext cx="1122875" cy="1080120"/>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endParaRPr lang="en-US">
                <a:latin typeface="+mn-lt"/>
              </a:endParaRPr>
            </a:p>
            <a:p>
              <a:r>
                <a:rPr lang="en-US" sz="1600">
                  <a:latin typeface="+mn-lt"/>
                </a:rPr>
                <a:t>B</a:t>
              </a:r>
            </a:p>
          </p:txBody>
        </p:sp>
        <p:pic>
          <p:nvPicPr>
            <p:cNvPr id="23" name="Picture 22" descr="MC900434845.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59515" y="3519010"/>
              <a:ext cx="807840" cy="730719"/>
            </a:xfrm>
            <a:prstGeom prst="rect">
              <a:avLst/>
            </a:prstGeom>
          </p:spPr>
        </p:pic>
        <p:pic>
          <p:nvPicPr>
            <p:cNvPr id="24" name="Picture 29"/>
            <p:cNvPicPr>
              <a:picLocks noChangeArrowheads="1"/>
            </p:cNvPicPr>
            <p:nvPr/>
          </p:nvPicPr>
          <p:blipFill>
            <a:blip r:embed="rId8"/>
            <a:srcRect/>
            <a:stretch>
              <a:fillRect/>
            </a:stretch>
          </p:blipFill>
          <p:spPr bwMode="auto">
            <a:xfrm>
              <a:off x="6554470" y="3961977"/>
              <a:ext cx="478302" cy="232108"/>
            </a:xfrm>
            <a:prstGeom prst="rect">
              <a:avLst/>
            </a:prstGeom>
            <a:noFill/>
            <a:ln w="12700">
              <a:noFill/>
              <a:miter lim="800000"/>
              <a:headEnd/>
              <a:tailEnd/>
            </a:ln>
            <a:effectLst/>
          </p:spPr>
        </p:pic>
        <p:pic>
          <p:nvPicPr>
            <p:cNvPr id="25" name="Picture 24" descr="j0223598.wmf"/>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378895" y="4104075"/>
              <a:ext cx="405045" cy="330815"/>
            </a:xfrm>
            <a:prstGeom prst="rect">
              <a:avLst/>
            </a:prstGeom>
          </p:spPr>
        </p:pic>
        <p:pic>
          <p:nvPicPr>
            <p:cNvPr id="26" name="Picture 25" descr="j0223598.wmf"/>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423900" y="2393885"/>
              <a:ext cx="405045" cy="330815"/>
            </a:xfrm>
            <a:prstGeom prst="rect">
              <a:avLst/>
            </a:prstGeom>
          </p:spPr>
        </p:pic>
        <p:cxnSp>
          <p:nvCxnSpPr>
            <p:cNvPr id="32" name="Straight Connector 31"/>
            <p:cNvCxnSpPr/>
            <p:nvPr/>
          </p:nvCxnSpPr>
          <p:spPr bwMode="auto">
            <a:xfrm>
              <a:off x="1513910" y="1538790"/>
              <a:ext cx="945105" cy="0"/>
            </a:xfrm>
            <a:prstGeom prst="line">
              <a:avLst/>
            </a:prstGeom>
            <a:solidFill>
              <a:schemeClr val="accent1"/>
            </a:solidFill>
            <a:ln w="12700" cap="flat" cmpd="sng" algn="ctr">
              <a:solidFill>
                <a:schemeClr val="accent2"/>
              </a:solidFill>
              <a:prstDash val="dashDot"/>
              <a:round/>
              <a:headEnd type="none" w="sm" len="sm"/>
              <a:tailEnd type="none" w="sm" len="sm"/>
            </a:ln>
            <a:effectLst/>
          </p:spPr>
        </p:cxnSp>
        <p:cxnSp>
          <p:nvCxnSpPr>
            <p:cNvPr id="33" name="Straight Connector 32"/>
            <p:cNvCxnSpPr>
              <a:stCxn id="26" idx="3"/>
            </p:cNvCxnSpPr>
            <p:nvPr/>
          </p:nvCxnSpPr>
          <p:spPr bwMode="auto">
            <a:xfrm flipV="1">
              <a:off x="1828945" y="2393885"/>
              <a:ext cx="720080" cy="165408"/>
            </a:xfrm>
            <a:prstGeom prst="line">
              <a:avLst/>
            </a:prstGeom>
            <a:solidFill>
              <a:schemeClr val="accent1"/>
            </a:solidFill>
            <a:ln w="12700" cap="flat" cmpd="sng" algn="ctr">
              <a:solidFill>
                <a:schemeClr val="accent2">
                  <a:lumMod val="60000"/>
                  <a:lumOff val="40000"/>
                </a:schemeClr>
              </a:solidFill>
              <a:prstDash val="dashDot"/>
              <a:round/>
              <a:headEnd type="none" w="sm" len="sm"/>
              <a:tailEnd type="none" w="sm" len="sm"/>
            </a:ln>
            <a:effectLst/>
          </p:spPr>
        </p:cxnSp>
        <p:cxnSp>
          <p:nvCxnSpPr>
            <p:cNvPr id="35" name="Straight Connector 34"/>
            <p:cNvCxnSpPr>
              <a:stCxn id="14" idx="3"/>
            </p:cNvCxnSpPr>
            <p:nvPr/>
          </p:nvCxnSpPr>
          <p:spPr bwMode="auto">
            <a:xfrm flipV="1">
              <a:off x="1521119" y="3248980"/>
              <a:ext cx="937896" cy="88472"/>
            </a:xfrm>
            <a:prstGeom prst="line">
              <a:avLst/>
            </a:prstGeom>
            <a:solidFill>
              <a:schemeClr val="accent1"/>
            </a:solidFill>
            <a:ln w="12700" cap="flat" cmpd="sng" algn="ctr">
              <a:solidFill>
                <a:schemeClr val="accent2"/>
              </a:solidFill>
              <a:prstDash val="dashDot"/>
              <a:round/>
              <a:headEnd type="none" w="sm" len="sm"/>
              <a:tailEnd type="none" w="sm" len="sm"/>
            </a:ln>
            <a:effectLst/>
          </p:spPr>
        </p:cxnSp>
        <p:cxnSp>
          <p:nvCxnSpPr>
            <p:cNvPr id="43" name="Straight Connector 42"/>
            <p:cNvCxnSpPr>
              <a:stCxn id="25" idx="3"/>
            </p:cNvCxnSpPr>
            <p:nvPr/>
          </p:nvCxnSpPr>
          <p:spPr bwMode="auto">
            <a:xfrm flipV="1">
              <a:off x="1783940" y="4028678"/>
              <a:ext cx="765085" cy="240805"/>
            </a:xfrm>
            <a:prstGeom prst="line">
              <a:avLst/>
            </a:prstGeom>
            <a:solidFill>
              <a:schemeClr val="accent1"/>
            </a:solidFill>
            <a:ln w="12700" cap="flat" cmpd="sng" algn="ctr">
              <a:solidFill>
                <a:schemeClr val="accent2">
                  <a:lumMod val="60000"/>
                  <a:lumOff val="40000"/>
                </a:schemeClr>
              </a:solidFill>
              <a:prstDash val="dashDot"/>
              <a:round/>
              <a:headEnd type="none" w="sm" len="sm"/>
              <a:tailEnd type="none" w="sm" len="sm"/>
            </a:ln>
            <a:effectLst/>
          </p:spPr>
        </p:cxnSp>
        <p:cxnSp>
          <p:nvCxnSpPr>
            <p:cNvPr id="47" name="Straight Connector 46"/>
            <p:cNvCxnSpPr/>
            <p:nvPr/>
          </p:nvCxnSpPr>
          <p:spPr bwMode="auto">
            <a:xfrm>
              <a:off x="2734337" y="1824696"/>
              <a:ext cx="103511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flipV="1">
              <a:off x="2729045" y="2483895"/>
              <a:ext cx="1035115" cy="9451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a:off x="2729045" y="2708920"/>
              <a:ext cx="1035115" cy="11251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flipV="1">
              <a:off x="2774050" y="4059070"/>
              <a:ext cx="941382" cy="2250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p:cNvCxnSpPr/>
            <p:nvPr/>
          </p:nvCxnSpPr>
          <p:spPr bwMode="auto">
            <a:xfrm flipV="1">
              <a:off x="4208918" y="3254272"/>
              <a:ext cx="711898" cy="71127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Connector 73"/>
            <p:cNvCxnSpPr/>
            <p:nvPr/>
          </p:nvCxnSpPr>
          <p:spPr bwMode="auto">
            <a:xfrm>
              <a:off x="4240937" y="2411536"/>
              <a:ext cx="698645" cy="63887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6" name="Straight Connector 75"/>
            <p:cNvCxnSpPr/>
            <p:nvPr/>
          </p:nvCxnSpPr>
          <p:spPr bwMode="auto">
            <a:xfrm flipV="1">
              <a:off x="5384340" y="2618911"/>
              <a:ext cx="1116943"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p:cNvCxnSpPr/>
            <p:nvPr/>
          </p:nvCxnSpPr>
          <p:spPr bwMode="auto">
            <a:xfrm>
              <a:off x="5389632" y="3233104"/>
              <a:ext cx="1161948" cy="855096"/>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84" name="Picture 83" descr="MC900439836.PNG"/>
            <p:cNvPicPr>
              <a:picLocks noChangeAspect="1"/>
            </p:cNvPicPr>
            <p:nvPr/>
          </p:nvPicPr>
          <p:blipFill>
            <a:blip r:embed="rId9"/>
            <a:stretch>
              <a:fillRect/>
            </a:stretch>
          </p:blipFill>
          <p:spPr>
            <a:xfrm>
              <a:off x="1513910" y="1853825"/>
              <a:ext cx="315035" cy="315035"/>
            </a:xfrm>
            <a:prstGeom prst="rect">
              <a:avLst/>
            </a:prstGeom>
          </p:spPr>
        </p:pic>
        <p:cxnSp>
          <p:nvCxnSpPr>
            <p:cNvPr id="85" name="Straight Connector 84"/>
            <p:cNvCxnSpPr/>
            <p:nvPr/>
          </p:nvCxnSpPr>
          <p:spPr bwMode="auto">
            <a:xfrm>
              <a:off x="1828945" y="2123855"/>
              <a:ext cx="720080" cy="225025"/>
            </a:xfrm>
            <a:prstGeom prst="line">
              <a:avLst/>
            </a:prstGeom>
            <a:solidFill>
              <a:schemeClr val="accent1"/>
            </a:solidFill>
            <a:ln w="12700" cap="flat" cmpd="sng" algn="ctr">
              <a:solidFill>
                <a:schemeClr val="accent2"/>
              </a:solidFill>
              <a:prstDash val="dashDot"/>
              <a:round/>
              <a:headEnd type="none" w="sm" len="sm"/>
              <a:tailEnd type="none" w="sm" len="sm"/>
            </a:ln>
            <a:effectLst/>
          </p:spPr>
        </p:cxnSp>
      </p:grpSp>
    </p:spTree>
    <p:extLst>
      <p:ext uri="{BB962C8B-B14F-4D97-AF65-F5344CB8AC3E}">
        <p14:creationId xmlns:p14="http://schemas.microsoft.com/office/powerpoint/2010/main" val="33701404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81" name="Rectangle 129"/>
          <p:cNvSpPr>
            <a:spLocks noGrp="1" noChangeArrowheads="1"/>
          </p:cNvSpPr>
          <p:nvPr>
            <p:ph type="title"/>
          </p:nvPr>
        </p:nvSpPr>
        <p:spPr/>
        <p:txBody>
          <a:bodyPr/>
          <a:lstStyle/>
          <a:p>
            <a:r>
              <a:rPr lang="en-US" dirty="0"/>
              <a:t>Realization of point-to-point link behavior in Access Networks</a:t>
            </a:r>
            <a:endParaRPr lang="en-US" altLang="zh-CN"/>
          </a:p>
        </p:txBody>
      </p:sp>
      <p:sp>
        <p:nvSpPr>
          <p:cNvPr id="125958" name="Line 6"/>
          <p:cNvSpPr>
            <a:spLocks noChangeShapeType="1"/>
          </p:cNvSpPr>
          <p:nvPr/>
        </p:nvSpPr>
        <p:spPr bwMode="auto">
          <a:xfrm>
            <a:off x="1349374" y="2354757"/>
            <a:ext cx="54276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59" name="Line 7"/>
          <p:cNvSpPr>
            <a:spLocks noChangeShapeType="1"/>
          </p:cNvSpPr>
          <p:nvPr/>
        </p:nvSpPr>
        <p:spPr bwMode="auto">
          <a:xfrm>
            <a:off x="854075" y="3203012"/>
            <a:ext cx="1711325"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0" name="Line 8"/>
          <p:cNvSpPr>
            <a:spLocks noChangeShapeType="1"/>
          </p:cNvSpPr>
          <p:nvPr/>
        </p:nvSpPr>
        <p:spPr bwMode="auto">
          <a:xfrm>
            <a:off x="5562300" y="3203975"/>
            <a:ext cx="17113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2" name="Line 10"/>
          <p:cNvSpPr>
            <a:spLocks noChangeShapeType="1"/>
          </p:cNvSpPr>
          <p:nvPr/>
        </p:nvSpPr>
        <p:spPr bwMode="auto">
          <a:xfrm>
            <a:off x="2565400" y="3202387"/>
            <a:ext cx="299671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5963" name="Rectangle 11"/>
          <p:cNvSpPr>
            <a:spLocks noChangeArrowheads="1"/>
          </p:cNvSpPr>
          <p:nvPr/>
        </p:nvSpPr>
        <p:spPr bwMode="auto">
          <a:xfrm>
            <a:off x="854075" y="2084882"/>
            <a:ext cx="4953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STA</a:t>
            </a:r>
            <a:endParaRPr lang="en-US" altLang="zh-CN" sz="1800">
              <a:solidFill>
                <a:schemeClr val="tx1"/>
              </a:solidFill>
              <a:latin typeface="+mn-lt"/>
              <a:ea typeface="宋体" charset="0"/>
              <a:cs typeface="宋体" charset="0"/>
            </a:endParaRPr>
          </a:p>
        </p:txBody>
      </p:sp>
      <p:sp>
        <p:nvSpPr>
          <p:cNvPr id="125971" name="Rectangle 19"/>
          <p:cNvSpPr>
            <a:spLocks noChangeArrowheads="1"/>
          </p:cNvSpPr>
          <p:nvPr/>
        </p:nvSpPr>
        <p:spPr bwMode="auto">
          <a:xfrm>
            <a:off x="6778325" y="2084882"/>
            <a:ext cx="124145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AR/Ctrl</a:t>
            </a:r>
            <a:endParaRPr lang="en-US" altLang="zh-CN" sz="1800">
              <a:solidFill>
                <a:schemeClr val="tx1"/>
              </a:solidFill>
              <a:latin typeface="+mn-lt"/>
              <a:ea typeface="宋体" charset="0"/>
              <a:cs typeface="宋体" charset="0"/>
            </a:endParaRPr>
          </a:p>
        </p:txBody>
      </p:sp>
      <p:sp>
        <p:nvSpPr>
          <p:cNvPr id="125974" name="Rectangle 22"/>
          <p:cNvSpPr>
            <a:spLocks noChangeArrowheads="1"/>
          </p:cNvSpPr>
          <p:nvPr/>
        </p:nvSpPr>
        <p:spPr bwMode="auto">
          <a:xfrm>
            <a:off x="2070100" y="208488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AP/BS</a:t>
            </a:r>
          </a:p>
        </p:txBody>
      </p:sp>
      <p:sp>
        <p:nvSpPr>
          <p:cNvPr id="125988" name="Rectangle 36"/>
          <p:cNvSpPr>
            <a:spLocks noChangeArrowheads="1"/>
          </p:cNvSpPr>
          <p:nvPr/>
        </p:nvSpPr>
        <p:spPr bwMode="auto">
          <a:xfrm>
            <a:off x="854075" y="30565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89" name="Rectangle 37"/>
          <p:cNvSpPr>
            <a:spLocks noChangeArrowheads="1"/>
          </p:cNvSpPr>
          <p:nvPr/>
        </p:nvSpPr>
        <p:spPr bwMode="auto">
          <a:xfrm>
            <a:off x="2070100" y="30565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0" name="Rectangle 38"/>
          <p:cNvSpPr>
            <a:spLocks noChangeArrowheads="1"/>
          </p:cNvSpPr>
          <p:nvPr/>
        </p:nvSpPr>
        <p:spPr bwMode="auto">
          <a:xfrm>
            <a:off x="2565400" y="3055902"/>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1" name="Rectangle 39"/>
          <p:cNvSpPr>
            <a:spLocks noChangeArrowheads="1"/>
          </p:cNvSpPr>
          <p:nvPr/>
        </p:nvSpPr>
        <p:spPr bwMode="auto">
          <a:xfrm>
            <a:off x="5067000" y="3055902"/>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2" name="Rectangle 40"/>
          <p:cNvSpPr>
            <a:spLocks noChangeArrowheads="1"/>
          </p:cNvSpPr>
          <p:nvPr/>
        </p:nvSpPr>
        <p:spPr bwMode="auto">
          <a:xfrm>
            <a:off x="5562300" y="305748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3" name="Rectangle 41"/>
          <p:cNvSpPr>
            <a:spLocks noChangeArrowheads="1"/>
          </p:cNvSpPr>
          <p:nvPr/>
        </p:nvSpPr>
        <p:spPr bwMode="auto">
          <a:xfrm>
            <a:off x="6778325" y="305748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996" name="Rectangle 44"/>
          <p:cNvSpPr>
            <a:spLocks noChangeArrowheads="1"/>
          </p:cNvSpPr>
          <p:nvPr/>
        </p:nvSpPr>
        <p:spPr bwMode="auto">
          <a:xfrm>
            <a:off x="854075" y="29200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7" name="Rectangle 45"/>
          <p:cNvSpPr>
            <a:spLocks noChangeArrowheads="1"/>
          </p:cNvSpPr>
          <p:nvPr/>
        </p:nvSpPr>
        <p:spPr bwMode="auto">
          <a:xfrm>
            <a:off x="2070100" y="29200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8" name="Rectangle 46"/>
          <p:cNvSpPr>
            <a:spLocks noChangeArrowheads="1"/>
          </p:cNvSpPr>
          <p:nvPr/>
        </p:nvSpPr>
        <p:spPr bwMode="auto">
          <a:xfrm>
            <a:off x="2565400" y="291937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5999" name="Rectangle 47"/>
          <p:cNvSpPr>
            <a:spLocks noChangeArrowheads="1"/>
          </p:cNvSpPr>
          <p:nvPr/>
        </p:nvSpPr>
        <p:spPr bwMode="auto">
          <a:xfrm>
            <a:off x="5067000" y="291937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0" name="Rectangle 48"/>
          <p:cNvSpPr>
            <a:spLocks noChangeArrowheads="1"/>
          </p:cNvSpPr>
          <p:nvPr/>
        </p:nvSpPr>
        <p:spPr bwMode="auto">
          <a:xfrm>
            <a:off x="5562300" y="292096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1" name="Rectangle 49"/>
          <p:cNvSpPr>
            <a:spLocks noChangeArrowheads="1"/>
          </p:cNvSpPr>
          <p:nvPr/>
        </p:nvSpPr>
        <p:spPr bwMode="auto">
          <a:xfrm>
            <a:off x="6778325" y="292096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04" name="Rectangle 52"/>
          <p:cNvSpPr>
            <a:spLocks noChangeArrowheads="1"/>
          </p:cNvSpPr>
          <p:nvPr/>
        </p:nvSpPr>
        <p:spPr bwMode="auto">
          <a:xfrm>
            <a:off x="854075" y="2785064"/>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09" name="Rectangle 57"/>
          <p:cNvSpPr>
            <a:spLocks noChangeArrowheads="1"/>
          </p:cNvSpPr>
          <p:nvPr/>
        </p:nvSpPr>
        <p:spPr bwMode="auto">
          <a:xfrm>
            <a:off x="6778325" y="278602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27" name="Text Box 75"/>
          <p:cNvSpPr txBox="1">
            <a:spLocks noChangeArrowheads="1"/>
          </p:cNvSpPr>
          <p:nvPr/>
        </p:nvSpPr>
        <p:spPr bwMode="auto">
          <a:xfrm>
            <a:off x="539750" y="1535298"/>
            <a:ext cx="4803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0" hangingPunct="0"/>
            <a:r>
              <a:rPr lang="en-US" altLang="zh-CN" sz="1800">
                <a:solidFill>
                  <a:schemeClr val="tx1"/>
                </a:solidFill>
                <a:latin typeface="+mn-lt"/>
                <a:ea typeface="宋体" charset="0"/>
                <a:cs typeface="宋体" charset="0"/>
              </a:rPr>
              <a:t>Access Network Model – the desired solution </a:t>
            </a:r>
          </a:p>
        </p:txBody>
      </p:sp>
      <p:sp>
        <p:nvSpPr>
          <p:cNvPr id="126035" name="Line 83"/>
          <p:cNvSpPr>
            <a:spLocks noChangeShapeType="1"/>
          </p:cNvSpPr>
          <p:nvPr/>
        </p:nvSpPr>
        <p:spPr bwMode="auto">
          <a:xfrm>
            <a:off x="854075" y="5500585"/>
            <a:ext cx="1711325" cy="0"/>
          </a:xfrm>
          <a:prstGeom prst="line">
            <a:avLst/>
          </a:prstGeom>
          <a:noFill/>
          <a:ln w="28575">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37" name="Line 85"/>
          <p:cNvSpPr>
            <a:spLocks noChangeShapeType="1"/>
          </p:cNvSpPr>
          <p:nvPr/>
        </p:nvSpPr>
        <p:spPr bwMode="auto">
          <a:xfrm>
            <a:off x="2565400" y="5902935"/>
            <a:ext cx="2996600" cy="0"/>
          </a:xfrm>
          <a:prstGeom prst="line">
            <a:avLst/>
          </a:prstGeom>
          <a:noFill/>
          <a:ln w="1905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38" name="Rectangle 86"/>
          <p:cNvSpPr>
            <a:spLocks noChangeArrowheads="1"/>
          </p:cNvSpPr>
          <p:nvPr/>
        </p:nvSpPr>
        <p:spPr bwMode="auto">
          <a:xfrm>
            <a:off x="854075"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39" name="Rectangle 87"/>
          <p:cNvSpPr>
            <a:spLocks noChangeArrowheads="1"/>
          </p:cNvSpPr>
          <p:nvPr/>
        </p:nvSpPr>
        <p:spPr bwMode="auto">
          <a:xfrm>
            <a:off x="2070100"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0" name="Rectangle 88"/>
          <p:cNvSpPr>
            <a:spLocks noChangeArrowheads="1"/>
          </p:cNvSpPr>
          <p:nvPr/>
        </p:nvSpPr>
        <p:spPr bwMode="auto">
          <a:xfrm>
            <a:off x="2565400" y="576799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1" name="Rectangle 89"/>
          <p:cNvSpPr>
            <a:spLocks noChangeArrowheads="1"/>
          </p:cNvSpPr>
          <p:nvPr/>
        </p:nvSpPr>
        <p:spPr bwMode="auto">
          <a:xfrm>
            <a:off x="5067000" y="576799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44" name="Rectangle 92"/>
          <p:cNvSpPr>
            <a:spLocks noChangeArrowheads="1"/>
          </p:cNvSpPr>
          <p:nvPr/>
        </p:nvSpPr>
        <p:spPr bwMode="auto">
          <a:xfrm>
            <a:off x="854075"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45" name="Rectangle 93"/>
          <p:cNvSpPr>
            <a:spLocks noChangeArrowheads="1"/>
          </p:cNvSpPr>
          <p:nvPr/>
        </p:nvSpPr>
        <p:spPr bwMode="auto">
          <a:xfrm>
            <a:off x="2070100"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6046" name="Rectangle 94"/>
          <p:cNvSpPr>
            <a:spLocks noChangeArrowheads="1"/>
          </p:cNvSpPr>
          <p:nvPr/>
        </p:nvSpPr>
        <p:spPr bwMode="auto">
          <a:xfrm>
            <a:off x="2565400" y="563147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47" name="Rectangle 95"/>
          <p:cNvSpPr>
            <a:spLocks noChangeArrowheads="1"/>
          </p:cNvSpPr>
          <p:nvPr/>
        </p:nvSpPr>
        <p:spPr bwMode="auto">
          <a:xfrm>
            <a:off x="5067000" y="563147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50" name="Rectangle 98"/>
          <p:cNvSpPr>
            <a:spLocks noChangeArrowheads="1"/>
          </p:cNvSpPr>
          <p:nvPr/>
        </p:nvSpPr>
        <p:spPr bwMode="auto">
          <a:xfrm>
            <a:off x="854075" y="5094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2" name="Rectangle 100"/>
          <p:cNvSpPr>
            <a:spLocks noChangeArrowheads="1"/>
          </p:cNvSpPr>
          <p:nvPr/>
        </p:nvSpPr>
        <p:spPr bwMode="auto">
          <a:xfrm>
            <a:off x="2565400" y="54965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3" name="Rectangle 101"/>
          <p:cNvSpPr>
            <a:spLocks noChangeArrowheads="1"/>
          </p:cNvSpPr>
          <p:nvPr/>
        </p:nvSpPr>
        <p:spPr bwMode="auto">
          <a:xfrm>
            <a:off x="5067000" y="54965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sp>
        <p:nvSpPr>
          <p:cNvPr id="126054" name="Rectangle 102"/>
          <p:cNvSpPr>
            <a:spLocks noChangeArrowheads="1"/>
          </p:cNvSpPr>
          <p:nvPr/>
        </p:nvSpPr>
        <p:spPr bwMode="auto">
          <a:xfrm>
            <a:off x="2565400" y="5363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GRE</a:t>
            </a:r>
          </a:p>
        </p:txBody>
      </p:sp>
      <p:sp>
        <p:nvSpPr>
          <p:cNvPr id="126055" name="Rectangle 103"/>
          <p:cNvSpPr>
            <a:spLocks noChangeArrowheads="1"/>
          </p:cNvSpPr>
          <p:nvPr/>
        </p:nvSpPr>
        <p:spPr bwMode="auto">
          <a:xfrm>
            <a:off x="5067000" y="5363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GRE</a:t>
            </a:r>
          </a:p>
        </p:txBody>
      </p:sp>
      <p:sp>
        <p:nvSpPr>
          <p:cNvPr id="126058" name="Rectangle 106"/>
          <p:cNvSpPr>
            <a:spLocks noChangeArrowheads="1"/>
          </p:cNvSpPr>
          <p:nvPr/>
        </p:nvSpPr>
        <p:spPr bwMode="auto">
          <a:xfrm>
            <a:off x="2565400" y="5228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ETH</a:t>
            </a:r>
          </a:p>
        </p:txBody>
      </p:sp>
      <p:sp>
        <p:nvSpPr>
          <p:cNvPr id="126059" name="Rectangle 107"/>
          <p:cNvSpPr>
            <a:spLocks noChangeArrowheads="1"/>
          </p:cNvSpPr>
          <p:nvPr/>
        </p:nvSpPr>
        <p:spPr bwMode="auto">
          <a:xfrm>
            <a:off x="5067000" y="5228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ETH</a:t>
            </a:r>
          </a:p>
        </p:txBody>
      </p:sp>
      <p:sp>
        <p:nvSpPr>
          <p:cNvPr id="126060" name="Text Box 108"/>
          <p:cNvSpPr txBox="1">
            <a:spLocks noChangeArrowheads="1"/>
          </p:cNvSpPr>
          <p:nvPr/>
        </p:nvSpPr>
        <p:spPr bwMode="auto">
          <a:xfrm>
            <a:off x="584200" y="3879050"/>
            <a:ext cx="576564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0" hangingPunct="0"/>
            <a:r>
              <a:rPr lang="en-US" altLang="zh-CN" sz="1800">
                <a:latin typeface="+mn-lt"/>
                <a:ea typeface="宋体" charset="0"/>
                <a:cs typeface="宋体" charset="0"/>
              </a:rPr>
              <a:t>Access Network Model – nowadays real world solution</a:t>
            </a:r>
            <a:endParaRPr lang="en-US" altLang="zh-CN" sz="1800">
              <a:solidFill>
                <a:schemeClr val="tx1"/>
              </a:solidFill>
              <a:latin typeface="+mn-lt"/>
              <a:ea typeface="宋体" charset="0"/>
              <a:cs typeface="宋体" charset="0"/>
            </a:endParaRPr>
          </a:p>
        </p:txBody>
      </p:sp>
      <p:sp>
        <p:nvSpPr>
          <p:cNvPr id="126061" name="Line 109"/>
          <p:cNvSpPr>
            <a:spLocks noChangeShapeType="1"/>
          </p:cNvSpPr>
          <p:nvPr/>
        </p:nvSpPr>
        <p:spPr bwMode="auto">
          <a:xfrm>
            <a:off x="5554363" y="5500585"/>
            <a:ext cx="17113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126062" name="Rectangle 110"/>
          <p:cNvSpPr>
            <a:spLocks noChangeArrowheads="1"/>
          </p:cNvSpPr>
          <p:nvPr/>
        </p:nvSpPr>
        <p:spPr bwMode="auto">
          <a:xfrm>
            <a:off x="5554363"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63" name="Rectangle 111"/>
          <p:cNvSpPr>
            <a:spLocks noChangeArrowheads="1"/>
          </p:cNvSpPr>
          <p:nvPr/>
        </p:nvSpPr>
        <p:spPr bwMode="auto">
          <a:xfrm>
            <a:off x="6770388" y="53656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6064" name="Rectangle 112"/>
          <p:cNvSpPr>
            <a:spLocks noChangeArrowheads="1"/>
          </p:cNvSpPr>
          <p:nvPr/>
        </p:nvSpPr>
        <p:spPr bwMode="auto">
          <a:xfrm>
            <a:off x="5554363"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65" name="Rectangle 113"/>
          <p:cNvSpPr>
            <a:spLocks noChangeArrowheads="1"/>
          </p:cNvSpPr>
          <p:nvPr/>
        </p:nvSpPr>
        <p:spPr bwMode="auto">
          <a:xfrm>
            <a:off x="6770388" y="52291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072" name="Rectangle 120"/>
          <p:cNvSpPr>
            <a:spLocks noChangeArrowheads="1"/>
          </p:cNvSpPr>
          <p:nvPr/>
        </p:nvSpPr>
        <p:spPr bwMode="auto">
          <a:xfrm>
            <a:off x="6768800" y="509418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pic>
        <p:nvPicPr>
          <p:cNvPr id="117" name="Picture 372" descr="switch"/>
          <p:cNvPicPr>
            <a:picLocks noChangeAspect="1" noChangeArrowheads="1"/>
          </p:cNvPicPr>
          <p:nvPr/>
        </p:nvPicPr>
        <p:blipFill>
          <a:blip r:embed="rId3"/>
          <a:srcRect/>
          <a:stretch>
            <a:fillRect/>
          </a:stretch>
        </p:blipFill>
        <p:spPr bwMode="auto">
          <a:xfrm>
            <a:off x="3798763" y="2234032"/>
            <a:ext cx="503237" cy="252412"/>
          </a:xfrm>
          <a:prstGeom prst="rect">
            <a:avLst/>
          </a:prstGeom>
          <a:noFill/>
        </p:spPr>
      </p:pic>
      <p:sp>
        <p:nvSpPr>
          <p:cNvPr id="119" name="Rectangle 39"/>
          <p:cNvSpPr>
            <a:spLocks noChangeArrowheads="1"/>
          </p:cNvSpPr>
          <p:nvPr/>
        </p:nvSpPr>
        <p:spPr bwMode="auto">
          <a:xfrm>
            <a:off x="3582000" y="3058539"/>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0" name="Rectangle 40"/>
          <p:cNvSpPr>
            <a:spLocks noChangeArrowheads="1"/>
          </p:cNvSpPr>
          <p:nvPr/>
        </p:nvSpPr>
        <p:spPr bwMode="auto">
          <a:xfrm>
            <a:off x="4077300" y="3060126"/>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1" name="Rectangle 47"/>
          <p:cNvSpPr>
            <a:spLocks noChangeArrowheads="1"/>
          </p:cNvSpPr>
          <p:nvPr/>
        </p:nvSpPr>
        <p:spPr bwMode="auto">
          <a:xfrm>
            <a:off x="3582000" y="2922014"/>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DLL</a:t>
            </a:r>
          </a:p>
        </p:txBody>
      </p:sp>
      <p:sp>
        <p:nvSpPr>
          <p:cNvPr id="122" name="Rectangle 48"/>
          <p:cNvSpPr>
            <a:spLocks noChangeArrowheads="1"/>
          </p:cNvSpPr>
          <p:nvPr/>
        </p:nvSpPr>
        <p:spPr bwMode="auto">
          <a:xfrm>
            <a:off x="4077300" y="2923601"/>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23" name="Rectangle 39"/>
          <p:cNvSpPr>
            <a:spLocks noChangeArrowheads="1"/>
          </p:cNvSpPr>
          <p:nvPr/>
        </p:nvSpPr>
        <p:spPr bwMode="auto">
          <a:xfrm>
            <a:off x="3581700" y="5761248"/>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4" name="Rectangle 40"/>
          <p:cNvSpPr>
            <a:spLocks noChangeArrowheads="1"/>
          </p:cNvSpPr>
          <p:nvPr/>
        </p:nvSpPr>
        <p:spPr bwMode="auto">
          <a:xfrm>
            <a:off x="4077000" y="5762835"/>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25" name="Rectangle 47"/>
          <p:cNvSpPr>
            <a:spLocks noChangeArrowheads="1"/>
          </p:cNvSpPr>
          <p:nvPr/>
        </p:nvSpPr>
        <p:spPr bwMode="auto">
          <a:xfrm>
            <a:off x="3581700" y="5624723"/>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126" name="Rectangle 48"/>
          <p:cNvSpPr>
            <a:spLocks noChangeArrowheads="1"/>
          </p:cNvSpPr>
          <p:nvPr/>
        </p:nvSpPr>
        <p:spPr bwMode="auto">
          <a:xfrm>
            <a:off x="4077000" y="5626310"/>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ETH</a:t>
            </a:r>
            <a:endParaRPr lang="en-US" altLang="zh-CN" sz="1000">
              <a:solidFill>
                <a:schemeClr val="tx1"/>
              </a:solidFill>
              <a:latin typeface="+mn-lt"/>
              <a:ea typeface="宋体" charset="0"/>
              <a:cs typeface="宋体" charset="0"/>
            </a:endParaRPr>
          </a:p>
        </p:txBody>
      </p:sp>
      <p:sp>
        <p:nvSpPr>
          <p:cNvPr id="65" name="Line 6"/>
          <p:cNvSpPr>
            <a:spLocks noChangeShapeType="1"/>
          </p:cNvSpPr>
          <p:nvPr/>
        </p:nvSpPr>
        <p:spPr bwMode="auto">
          <a:xfrm>
            <a:off x="1330994" y="4689217"/>
            <a:ext cx="54276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66" name="Rectangle 11"/>
          <p:cNvSpPr>
            <a:spLocks noChangeArrowheads="1"/>
          </p:cNvSpPr>
          <p:nvPr/>
        </p:nvSpPr>
        <p:spPr bwMode="auto">
          <a:xfrm>
            <a:off x="835695" y="4419342"/>
            <a:ext cx="4953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STA</a:t>
            </a:r>
            <a:endParaRPr lang="en-US" altLang="zh-CN" sz="1800">
              <a:solidFill>
                <a:schemeClr val="tx1"/>
              </a:solidFill>
              <a:latin typeface="+mn-lt"/>
              <a:ea typeface="宋体" charset="0"/>
              <a:cs typeface="宋体" charset="0"/>
            </a:endParaRPr>
          </a:p>
        </p:txBody>
      </p:sp>
      <p:sp>
        <p:nvSpPr>
          <p:cNvPr id="67" name="Rectangle 19"/>
          <p:cNvSpPr>
            <a:spLocks noChangeArrowheads="1"/>
          </p:cNvSpPr>
          <p:nvPr/>
        </p:nvSpPr>
        <p:spPr bwMode="auto">
          <a:xfrm>
            <a:off x="6759945" y="4419342"/>
            <a:ext cx="124145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AR/Ctrl</a:t>
            </a:r>
            <a:endParaRPr lang="en-US" altLang="zh-CN" sz="1800">
              <a:solidFill>
                <a:schemeClr val="tx1"/>
              </a:solidFill>
              <a:latin typeface="+mn-lt"/>
              <a:ea typeface="宋体" charset="0"/>
              <a:cs typeface="宋体" charset="0"/>
            </a:endParaRPr>
          </a:p>
        </p:txBody>
      </p:sp>
      <p:sp>
        <p:nvSpPr>
          <p:cNvPr id="68" name="Rectangle 21"/>
          <p:cNvSpPr>
            <a:spLocks noChangeArrowheads="1"/>
          </p:cNvSpPr>
          <p:nvPr/>
        </p:nvSpPr>
        <p:spPr bwMode="auto">
          <a:xfrm>
            <a:off x="5048620" y="441934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GW</a:t>
            </a:r>
          </a:p>
        </p:txBody>
      </p:sp>
      <p:sp>
        <p:nvSpPr>
          <p:cNvPr id="69" name="Rectangle 22"/>
          <p:cNvSpPr>
            <a:spLocks noChangeArrowheads="1"/>
          </p:cNvSpPr>
          <p:nvPr/>
        </p:nvSpPr>
        <p:spPr bwMode="auto">
          <a:xfrm>
            <a:off x="2051720" y="4419342"/>
            <a:ext cx="990600" cy="404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solidFill>
                  <a:schemeClr val="tx1"/>
                </a:solidFill>
                <a:latin typeface="+mn-lt"/>
                <a:ea typeface="宋体" charset="0"/>
                <a:cs typeface="宋体" charset="0"/>
              </a:rPr>
              <a:t>AP/BS</a:t>
            </a:r>
          </a:p>
        </p:txBody>
      </p:sp>
      <p:pic>
        <p:nvPicPr>
          <p:cNvPr id="70" name="Picture 372" descr="switch"/>
          <p:cNvPicPr>
            <a:picLocks noChangeAspect="1" noChangeArrowheads="1"/>
          </p:cNvPicPr>
          <p:nvPr/>
        </p:nvPicPr>
        <p:blipFill>
          <a:blip r:embed="rId3"/>
          <a:srcRect/>
          <a:stretch>
            <a:fillRect/>
          </a:stretch>
        </p:blipFill>
        <p:spPr bwMode="auto">
          <a:xfrm>
            <a:off x="3780383" y="4568492"/>
            <a:ext cx="503237" cy="252412"/>
          </a:xfrm>
          <a:prstGeom prst="rect">
            <a:avLst/>
          </a:prstGeom>
          <a:noFill/>
        </p:spPr>
      </p:pic>
      <p:pic>
        <p:nvPicPr>
          <p:cNvPr id="71" name="Picture 372" descr="switch"/>
          <p:cNvPicPr>
            <a:picLocks noChangeAspect="1" noChangeArrowheads="1"/>
          </p:cNvPicPr>
          <p:nvPr/>
        </p:nvPicPr>
        <p:blipFill>
          <a:blip r:embed="rId3"/>
          <a:srcRect/>
          <a:stretch>
            <a:fillRect/>
          </a:stretch>
        </p:blipFill>
        <p:spPr bwMode="auto">
          <a:xfrm>
            <a:off x="5292080" y="2233863"/>
            <a:ext cx="503237" cy="2524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PtP Link Solution Approaches</a:t>
            </a:r>
          </a:p>
        </p:txBody>
      </p:sp>
      <p:sp>
        <p:nvSpPr>
          <p:cNvPr id="3" name="Content Placeholder 2"/>
          <p:cNvSpPr>
            <a:spLocks noGrp="1"/>
          </p:cNvSpPr>
          <p:nvPr>
            <p:ph idx="1"/>
          </p:nvPr>
        </p:nvSpPr>
        <p:spPr/>
        <p:txBody>
          <a:bodyPr>
            <a:normAutofit fontScale="92500"/>
          </a:bodyPr>
          <a:lstStyle/>
          <a:p>
            <a:r>
              <a:rPr lang="en-US"/>
              <a:t>Establish dedicated VLAN for each terminal</a:t>
            </a:r>
          </a:p>
          <a:p>
            <a:pPr lvl="1"/>
            <a:r>
              <a:rPr lang="en-US"/>
              <a:t>Q-in-Q</a:t>
            </a:r>
          </a:p>
          <a:p>
            <a:pPr lvl="2"/>
            <a:r>
              <a:rPr lang="en-US"/>
              <a:t>Scalability issue, max 4094 ptp links may not be enough</a:t>
            </a:r>
          </a:p>
          <a:p>
            <a:pPr lvl="1"/>
            <a:r>
              <a:rPr lang="en-US"/>
              <a:t>MAC-in-MAC</a:t>
            </a:r>
          </a:p>
          <a:p>
            <a:pPr lvl="2"/>
            <a:r>
              <a:rPr lang="en-US"/>
              <a:t>Seems to be feasible, for further study</a:t>
            </a:r>
          </a:p>
          <a:p>
            <a:r>
              <a:rPr lang="en-US"/>
              <a:t>Establish secured connection for each terminal across bridged infrastructure</a:t>
            </a:r>
          </a:p>
          <a:p>
            <a:pPr lvl="1"/>
            <a:r>
              <a:rPr lang="en-US"/>
              <a:t>MACsec</a:t>
            </a:r>
          </a:p>
          <a:p>
            <a:pPr lvl="2"/>
            <a:r>
              <a:rPr lang="en-US"/>
              <a:t>Seems to be feasible, for further study</a:t>
            </a:r>
          </a:p>
        </p:txBody>
      </p:sp>
    </p:spTree>
    <p:extLst>
      <p:ext uri="{BB962C8B-B14F-4D97-AF65-F5344CB8AC3E}">
        <p14:creationId xmlns:p14="http://schemas.microsoft.com/office/powerpoint/2010/main" val="30432093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85000" lnSpcReduction="20000"/>
          </a:bodyPr>
          <a:lstStyle/>
          <a:p>
            <a:r>
              <a:rPr lang="en-US" dirty="0"/>
              <a:t>The P802.1CF specification provides a kind of functional framework across all IEEE 802 access technologies.</a:t>
            </a:r>
          </a:p>
          <a:p>
            <a:r>
              <a:rPr lang="en-US" dirty="0"/>
              <a:t>The creation of the OmniRAN P802.1CF specification requires cooperation</a:t>
            </a:r>
          </a:p>
          <a:p>
            <a:pPr lvl="1"/>
            <a:r>
              <a:rPr lang="en-US" dirty="0"/>
              <a:t>within IEEE 802.1</a:t>
            </a:r>
          </a:p>
          <a:p>
            <a:pPr lvl="1"/>
            <a:r>
              <a:rPr lang="en-US" dirty="0"/>
              <a:t>but also with most of the other IEEE 802 WGs.</a:t>
            </a:r>
          </a:p>
          <a:p>
            <a:r>
              <a:rPr lang="en-US" dirty="0"/>
              <a:t>Subject matter experts wanted across all WGs to contribute and review technology specific input for P802.1CF.</a:t>
            </a:r>
          </a:p>
          <a:p>
            <a:pPr lvl="1"/>
            <a:r>
              <a:rPr lang="en-US" dirty="0"/>
              <a:t>Most convenient working methods in OmniRAN TG required to make contributions happen</a:t>
            </a:r>
          </a:p>
          <a:p>
            <a:pPr lvl="2"/>
            <a:r>
              <a:rPr lang="en-US" dirty="0"/>
              <a:t>E.g., a</a:t>
            </a:r>
            <a:r>
              <a:rPr lang="en-US" dirty="0"/>
              <a:t> kind of template for each kind of contribution may reduce the necessary effort.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constraints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Essential task is to reverse engineer a ‘Stage 2’ document based on the existing IEEE 802 protocols to document an IEEE 802 access network</a:t>
            </a:r>
          </a:p>
          <a:p>
            <a:pPr lvl="1"/>
            <a:r>
              <a:rPr lang="en-US"/>
              <a:t>Show, how the IEEE 802 protocols fit together</a:t>
            </a:r>
          </a:p>
          <a:p>
            <a:pPr lvl="1"/>
            <a:r>
              <a:rPr lang="en-US"/>
              <a:t>Show, that required functionality is available</a:t>
            </a:r>
          </a:p>
          <a:p>
            <a:pPr lvl="1"/>
            <a:r>
              <a:rPr lang="en-US"/>
              <a:t>Gaps may appear, but addressing them is not in the scope of OmniRAN</a:t>
            </a:r>
          </a:p>
          <a:p>
            <a:r>
              <a:rPr lang="en-US"/>
              <a:t>The specification establishes a 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OmniRAN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060" cy="369332"/>
            </a:xfrm>
            <a:prstGeom prst="rect">
              <a:avLst/>
            </a:prstGeom>
            <a:noFill/>
          </p:spPr>
          <p:txBody>
            <a:bodyPr wrap="none" rtlCol="0">
              <a:spAutoFit/>
            </a:bodyPr>
            <a:lstStyle/>
            <a:p>
              <a:r>
                <a:rPr lang="en-US" sz="1800" dirty="0" smtClean="0">
                  <a:solidFill>
                    <a:schemeClr val="accent2"/>
                  </a:solidFill>
                  <a:latin typeface="+mn-lt"/>
                </a:rPr>
                <a:t>OmniRAN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123855"/>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12385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67508"/>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59036"/>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864846" y="1583795"/>
            <a:ext cx="466794" cy="276999"/>
          </a:xfrm>
          <a:prstGeom prst="rect">
            <a:avLst/>
          </a:prstGeom>
          <a:noFill/>
        </p:spPr>
        <p:txBody>
          <a:bodyPr wrap="none" rtlCol="0">
            <a:spAutoFit/>
          </a:bodyPr>
          <a:lstStyle/>
          <a:p>
            <a:r>
              <a:rPr lang="en-US" dirty="0" smtClean="0">
                <a:latin typeface="+mn-lt"/>
              </a:rPr>
              <a:t>STA</a:t>
            </a:r>
          </a:p>
        </p:txBody>
      </p:sp>
      <p:sp>
        <p:nvSpPr>
          <p:cNvPr id="60" name="TextBox 59"/>
          <p:cNvSpPr txBox="1"/>
          <p:nvPr/>
        </p:nvSpPr>
        <p:spPr>
          <a:xfrm>
            <a:off x="8037385" y="2303875"/>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76546" y="1448780"/>
            <a:ext cx="3735414"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a:t> SDN is part of OmniRAN</a:t>
            </a:r>
          </a:p>
        </p:txBody>
      </p:sp>
      <p:sp>
        <p:nvSpPr>
          <p:cNvPr id="3" name="Content Placeholder 2"/>
          <p:cNvSpPr>
            <a:spLocks noGrp="1"/>
          </p:cNvSpPr>
          <p:nvPr>
            <p:ph idx="1"/>
          </p:nvPr>
        </p:nvSpPr>
        <p:spPr>
          <a:xfrm>
            <a:off x="457200" y="4464115"/>
            <a:ext cx="8229600" cy="1662048"/>
          </a:xfrm>
        </p:spPr>
        <p:txBody>
          <a:bodyPr>
            <a:normAutofit fontScale="55000" lnSpcReduction="20000"/>
          </a:bodyPr>
          <a:lstStyle/>
          <a:p>
            <a:r>
              <a:rPr lang="en-US"/>
              <a:t>SDN is based on the same architectural model as used by OmniRAN to describe the access infrastructure within the scope of IEEE 802</a:t>
            </a:r>
          </a:p>
          <a:p>
            <a:r>
              <a:rPr lang="en-US"/>
              <a:t>Effectively access networks enabling dynamic attachment of terminals to a communication infrastrucute have always been a kind of ‘software defined’ networks.</a:t>
            </a:r>
          </a:p>
          <a:p>
            <a:pPr lvl="1"/>
            <a:r>
              <a:rPr lang="en-US"/>
              <a:t>‘Software’ can just be considered as a synonym of the control protocols of the legacy access networks models.</a:t>
            </a:r>
          </a:p>
        </p:txBody>
      </p:sp>
      <p:pic>
        <p:nvPicPr>
          <p:cNvPr id="7" name="Picture 6"/>
          <p:cNvPicPr>
            <a:picLocks noChangeAspect="1"/>
          </p:cNvPicPr>
          <p:nvPr/>
        </p:nvPicPr>
        <p:blipFill>
          <a:blip r:embed="rId2"/>
          <a:stretch>
            <a:fillRect/>
          </a:stretch>
        </p:blipFill>
        <p:spPr>
          <a:xfrm>
            <a:off x="1421650" y="1583795"/>
            <a:ext cx="1778000" cy="2476500"/>
          </a:xfrm>
          <a:prstGeom prst="rect">
            <a:avLst/>
          </a:prstGeom>
        </p:spPr>
      </p:pic>
      <p:sp>
        <p:nvSpPr>
          <p:cNvPr id="8" name="Rectangle 7"/>
          <p:cNvSpPr/>
          <p:nvPr/>
        </p:nvSpPr>
        <p:spPr bwMode="auto">
          <a:xfrm>
            <a:off x="4437781" y="3519010"/>
            <a:ext cx="1170131"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9" name="Rectangle 8"/>
          <p:cNvSpPr/>
          <p:nvPr/>
        </p:nvSpPr>
        <p:spPr bwMode="auto">
          <a:xfrm>
            <a:off x="5742927" y="3519010"/>
            <a:ext cx="1215134"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2" name="Rectangle 11"/>
          <p:cNvSpPr/>
          <p:nvPr/>
        </p:nvSpPr>
        <p:spPr bwMode="auto">
          <a:xfrm>
            <a:off x="5652918"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5652919"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4" name="Rectangle 13"/>
          <p:cNvSpPr/>
          <p:nvPr/>
        </p:nvSpPr>
        <p:spPr bwMode="auto">
          <a:xfrm>
            <a:off x="4797822"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5" name="Rectangle 14"/>
          <p:cNvSpPr/>
          <p:nvPr/>
        </p:nvSpPr>
        <p:spPr bwMode="auto">
          <a:xfrm>
            <a:off x="4797823"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6" name="Isosceles Triangle 15"/>
          <p:cNvSpPr/>
          <p:nvPr/>
        </p:nvSpPr>
        <p:spPr bwMode="auto">
          <a:xfrm flipV="1">
            <a:off x="4797823" y="2986082"/>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7" name="Rectangle 16"/>
          <p:cNvSpPr/>
          <p:nvPr/>
        </p:nvSpPr>
        <p:spPr bwMode="auto">
          <a:xfrm>
            <a:off x="5292877" y="2491029"/>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8" name="Rectangle 17"/>
          <p:cNvSpPr/>
          <p:nvPr/>
        </p:nvSpPr>
        <p:spPr bwMode="auto">
          <a:xfrm>
            <a:off x="7273097" y="1763815"/>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grpSp>
        <p:nvGrpSpPr>
          <p:cNvPr id="20" name="Group 122"/>
          <p:cNvGrpSpPr>
            <a:grpSpLocks/>
          </p:cNvGrpSpPr>
          <p:nvPr/>
        </p:nvGrpSpPr>
        <p:grpSpPr bwMode="auto">
          <a:xfrm>
            <a:off x="7813156" y="2033634"/>
            <a:ext cx="190728" cy="325360"/>
            <a:chOff x="4120" y="2308"/>
            <a:chExt cx="305" cy="415"/>
          </a:xfrm>
        </p:grpSpPr>
        <p:sp>
          <p:nvSpPr>
            <p:cNvPr id="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4" name="Group 126"/>
            <p:cNvGrpSpPr>
              <a:grpSpLocks/>
            </p:cNvGrpSpPr>
            <p:nvPr/>
          </p:nvGrpSpPr>
          <p:grpSpPr bwMode="auto">
            <a:xfrm flipH="1">
              <a:off x="4164" y="2500"/>
              <a:ext cx="152" cy="109"/>
              <a:chOff x="3216" y="2784"/>
              <a:chExt cx="192" cy="144"/>
            </a:xfrm>
          </p:grpSpPr>
          <p:sp>
            <p:nvSpPr>
              <p:cNvPr id="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32" name="AutoShape 22"/>
          <p:cNvSpPr>
            <a:spLocks noChangeArrowheads="1"/>
          </p:cNvSpPr>
          <p:nvPr/>
        </p:nvSpPr>
        <p:spPr bwMode="auto">
          <a:xfrm>
            <a:off x="7363106" y="203363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33" name="Straight Arrow Connector 32"/>
          <p:cNvCxnSpPr/>
          <p:nvPr/>
        </p:nvCxnSpPr>
        <p:spPr bwMode="auto">
          <a:xfrm>
            <a:off x="556290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4" name="Straight Arrow Connector 33"/>
          <p:cNvCxnSpPr/>
          <p:nvPr/>
        </p:nvCxnSpPr>
        <p:spPr bwMode="auto">
          <a:xfrm>
            <a:off x="574292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5" name="Straight Arrow Connector 34"/>
          <p:cNvCxnSpPr>
            <a:endCxn id="16" idx="0"/>
          </p:cNvCxnSpPr>
          <p:nvPr/>
        </p:nvCxnSpPr>
        <p:spPr bwMode="auto">
          <a:xfrm flipH="1">
            <a:off x="5645547" y="2888700"/>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36" name="Freeform 35"/>
          <p:cNvSpPr/>
          <p:nvPr/>
        </p:nvSpPr>
        <p:spPr>
          <a:xfrm>
            <a:off x="6012777" y="2168815"/>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8" name="TextBox 37"/>
          <p:cNvSpPr txBox="1"/>
          <p:nvPr/>
        </p:nvSpPr>
        <p:spPr>
          <a:xfrm>
            <a:off x="8083186" y="2213654"/>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
        <p:nvSpPr>
          <p:cNvPr id="40" name="Rectangle 39"/>
          <p:cNvSpPr/>
          <p:nvPr/>
        </p:nvSpPr>
        <p:spPr bwMode="auto">
          <a:xfrm>
            <a:off x="4392776" y="1448780"/>
            <a:ext cx="4275475"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1" name="TextBox 40"/>
          <p:cNvSpPr txBox="1"/>
          <p:nvPr/>
        </p:nvSpPr>
        <p:spPr>
          <a:xfrm>
            <a:off x="423797" y="4097106"/>
            <a:ext cx="2287480" cy="246221"/>
          </a:xfrm>
          <a:prstGeom prst="rect">
            <a:avLst/>
          </a:prstGeom>
          <a:noFill/>
        </p:spPr>
        <p:txBody>
          <a:bodyPr wrap="none" rtlCol="0">
            <a:spAutoFit/>
          </a:bodyPr>
          <a:lstStyle/>
          <a:p>
            <a:r>
              <a:rPr lang="en-US" sz="1000" dirty="0" smtClean="0">
                <a:latin typeface="+mn-lt"/>
              </a:rPr>
              <a:t>Openflow Switch Specification v1.3.2</a:t>
            </a:r>
          </a:p>
        </p:txBody>
      </p:sp>
    </p:spTree>
    <p:extLst>
      <p:ext uri="{BB962C8B-B14F-4D97-AF65-F5344CB8AC3E}">
        <p14:creationId xmlns:p14="http://schemas.microsoft.com/office/powerpoint/2010/main" val="13209737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43736"/>
            <a:ext cx="6545071" cy="5580619"/>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smtClean="0"/>
              <a:t>Abbreviations, Acronyms</a:t>
            </a:r>
            <a:r>
              <a:rPr lang="en-US" dirty="0"/>
              <a:t>, Definitions, </a:t>
            </a:r>
            <a:r>
              <a:rPr lang="en-US" dirty="0" smtClean="0"/>
              <a:t>and Conventions</a:t>
            </a:r>
            <a:endParaRPr lang="en-US" dirty="0"/>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smtClean="0"/>
              <a:t>Network </a:t>
            </a:r>
            <a:r>
              <a:rPr lang="en-US" dirty="0"/>
              <a:t>Reference Model</a:t>
            </a:r>
          </a:p>
          <a:p>
            <a:pPr lvl="1">
              <a:lnSpc>
                <a:spcPct val="110000"/>
              </a:lnSpc>
              <a:spcBef>
                <a:spcPts val="0"/>
              </a:spcBef>
            </a:pPr>
            <a:r>
              <a:rPr lang="en-US" dirty="0"/>
              <a:t>Overview</a:t>
            </a:r>
          </a:p>
          <a:p>
            <a:pPr lvl="1">
              <a:lnSpc>
                <a:spcPct val="110000"/>
              </a:lnSpc>
              <a:spcBef>
                <a:spcPts val="0"/>
              </a:spcBef>
            </a:pPr>
            <a:r>
              <a:rPr lang="en-US" dirty="0"/>
              <a:t>Reference </a:t>
            </a:r>
            <a:r>
              <a:rPr lang="en-US" dirty="0" smtClean="0"/>
              <a:t>Points</a:t>
            </a:r>
          </a:p>
          <a:p>
            <a:pPr lvl="1">
              <a:lnSpc>
                <a:spcPct val="110000"/>
              </a:lnSpc>
              <a:spcBef>
                <a:spcPts val="0"/>
              </a:spcBef>
            </a:pPr>
            <a:r>
              <a:rPr lang="en-US" dirty="0" smtClean="0"/>
              <a:t>Access </a:t>
            </a:r>
            <a:r>
              <a:rPr lang="en-US" dirty="0"/>
              <a:t>Network </a:t>
            </a:r>
            <a:r>
              <a:rPr lang="en-US" dirty="0" smtClean="0"/>
              <a:t>Control Architecture</a:t>
            </a:r>
            <a:endParaRPr lang="en-US" dirty="0"/>
          </a:p>
          <a:p>
            <a:pPr lvl="2">
              <a:lnSpc>
                <a:spcPct val="110000"/>
              </a:lnSpc>
              <a:spcBef>
                <a:spcPts val="0"/>
              </a:spcBef>
            </a:pPr>
            <a:r>
              <a:rPr lang="en-US" dirty="0"/>
              <a:t>Multiple deployment </a:t>
            </a:r>
            <a:r>
              <a:rPr lang="en-US" dirty="0" smtClean="0"/>
              <a:t>scenarios</a:t>
            </a:r>
            <a:endParaRPr lang="en-US" dirty="0"/>
          </a:p>
          <a:p>
            <a:pPr>
              <a:lnSpc>
                <a:spcPct val="110000"/>
              </a:lnSpc>
              <a:spcBef>
                <a:spcPts val="0"/>
              </a:spcBef>
            </a:pPr>
            <a:r>
              <a:rPr lang="en-US" dirty="0"/>
              <a:t>Functional Design and </a:t>
            </a:r>
            <a:r>
              <a:rPr lang="en-US" dirty="0" smtClean="0"/>
              <a:t>Decomposition</a:t>
            </a:r>
            <a:endParaRPr lang="en-US" dirty="0"/>
          </a:p>
          <a:p>
            <a:pPr lvl="1">
              <a:lnSpc>
                <a:spcPct val="110000"/>
              </a:lnSpc>
              <a:spcBef>
                <a:spcPts val="0"/>
              </a:spcBef>
            </a:pPr>
            <a:r>
              <a:rPr lang="en-US" dirty="0"/>
              <a:t>Access Network Preconfiguration</a:t>
            </a:r>
          </a:p>
          <a:p>
            <a:pPr lvl="1">
              <a:lnSpc>
                <a:spcPct val="110000"/>
              </a:lnSpc>
              <a:spcBef>
                <a:spcPts val="0"/>
              </a:spcBef>
            </a:pPr>
            <a:r>
              <a:rPr lang="en-US" dirty="0"/>
              <a:t>Network Discovery and </a:t>
            </a:r>
            <a:r>
              <a:rPr lang="en-US" dirty="0" smtClean="0"/>
              <a:t>Selection</a:t>
            </a:r>
          </a:p>
          <a:p>
            <a:pPr lvl="1">
              <a:lnSpc>
                <a:spcPct val="110000"/>
              </a:lnSpc>
              <a:spcBef>
                <a:spcPts val="0"/>
              </a:spcBef>
            </a:pPr>
            <a:r>
              <a:rPr lang="en-US" dirty="0" smtClean="0"/>
              <a:t>Association</a:t>
            </a:r>
            <a:endParaRPr lang="en-US" dirty="0"/>
          </a:p>
          <a:p>
            <a:pPr lvl="1">
              <a:lnSpc>
                <a:spcPct val="110000"/>
              </a:lnSpc>
              <a:spcBef>
                <a:spcPts val="0"/>
              </a:spcBef>
            </a:pPr>
            <a:r>
              <a:rPr lang="en-US" dirty="0" smtClean="0"/>
              <a:t>Authentication and Authorization</a:t>
            </a:r>
            <a:endParaRPr lang="en-US" dirty="0"/>
          </a:p>
          <a:p>
            <a:pPr lvl="1">
              <a:lnSpc>
                <a:spcPct val="110000"/>
              </a:lnSpc>
              <a:spcBef>
                <a:spcPts val="0"/>
              </a:spcBef>
            </a:pPr>
            <a:r>
              <a:rPr lang="en-US" dirty="0" err="1" smtClean="0"/>
              <a:t>Datapath</a:t>
            </a:r>
            <a:r>
              <a:rPr lang="en-US" dirty="0" smtClean="0"/>
              <a:t> establishment</a:t>
            </a:r>
          </a:p>
          <a:p>
            <a:pPr lvl="1">
              <a:lnSpc>
                <a:spcPct val="110000"/>
              </a:lnSpc>
              <a:spcBef>
                <a:spcPts val="0"/>
              </a:spcBef>
            </a:pPr>
            <a:r>
              <a:rPr lang="en-US" dirty="0" err="1" smtClean="0"/>
              <a:t>QoS</a:t>
            </a:r>
            <a:r>
              <a:rPr lang="en-US" dirty="0" smtClean="0"/>
              <a:t> </a:t>
            </a:r>
            <a:r>
              <a:rPr lang="en-US" dirty="0"/>
              <a:t>and policy control</a:t>
            </a:r>
          </a:p>
          <a:p>
            <a:pPr lvl="1">
              <a:lnSpc>
                <a:spcPct val="110000"/>
              </a:lnSpc>
              <a:spcBef>
                <a:spcPts val="0"/>
              </a:spcBef>
            </a:pPr>
            <a:r>
              <a:rPr lang="en-US" dirty="0" smtClean="0"/>
              <a:t>Datapath relocation</a:t>
            </a:r>
            <a:endParaRPr lang="en-US" dirty="0"/>
          </a:p>
          <a:p>
            <a:pPr lvl="1">
              <a:lnSpc>
                <a:spcPct val="110000"/>
              </a:lnSpc>
              <a:spcBef>
                <a:spcPts val="0"/>
              </a:spcBef>
            </a:pPr>
            <a:r>
              <a:rPr lang="en-US" dirty="0" smtClean="0"/>
              <a:t>Datapath teardown</a:t>
            </a:r>
          </a:p>
          <a:p>
            <a:pPr lvl="1">
              <a:lnSpc>
                <a:spcPct val="110000"/>
              </a:lnSpc>
              <a:spcBef>
                <a:spcPts val="0"/>
              </a:spcBef>
            </a:pPr>
            <a:r>
              <a:rPr lang="en-US" dirty="0" smtClean="0"/>
              <a:t>Disassociation</a:t>
            </a:r>
            <a:endParaRPr lang="en-US" dirty="0"/>
          </a:p>
          <a:p>
            <a:pPr lvl="1">
              <a:lnSpc>
                <a:spcPct val="110000"/>
              </a:lnSpc>
              <a:spcBef>
                <a:spcPts val="0"/>
              </a:spcBef>
            </a:pPr>
            <a:r>
              <a:rPr lang="en-US" dirty="0"/>
              <a:t>Accounting</a:t>
            </a:r>
          </a:p>
          <a:p>
            <a:pPr>
              <a:lnSpc>
                <a:spcPct val="110000"/>
              </a:lnSpc>
              <a:spcBef>
                <a:spcPts val="0"/>
              </a:spcBef>
            </a:pPr>
            <a:r>
              <a:rPr lang="en-US" i="1" dirty="0" smtClean="0"/>
              <a:t>SDN Abstraction	</a:t>
            </a:r>
            <a:endParaRPr lang="en-US" i="1" dirty="0"/>
          </a:p>
          <a:p>
            <a:pPr lvl="1">
              <a:lnSpc>
                <a:spcPct val="110000"/>
              </a:lnSpc>
              <a:spcBef>
                <a:spcPts val="0"/>
              </a:spcBef>
            </a:pPr>
            <a:r>
              <a:rPr lang="en-US" i="1" dirty="0"/>
              <a:t>Terminal</a:t>
            </a:r>
          </a:p>
          <a:p>
            <a:pPr lvl="1">
              <a:lnSpc>
                <a:spcPct val="110000"/>
              </a:lnSpc>
              <a:spcBef>
                <a:spcPts val="0"/>
              </a:spcBef>
            </a:pPr>
            <a:r>
              <a:rPr lang="en-US" i="1" dirty="0" smtClean="0"/>
              <a:t>Access</a:t>
            </a:r>
            <a:r>
              <a:rPr lang="en-US" i="1" dirty="0"/>
              <a:t> and </a:t>
            </a:r>
            <a:r>
              <a:rPr lang="en-US" i="1" dirty="0"/>
              <a:t>Backhaul</a:t>
            </a:r>
          </a:p>
          <a:p>
            <a:pPr>
              <a:lnSpc>
                <a:spcPct val="110000"/>
              </a:lnSpc>
              <a:spcBef>
                <a:spcPts val="0"/>
              </a:spcBef>
            </a:pPr>
            <a:r>
              <a:rPr lang="en-US" dirty="0" smtClean="0"/>
              <a:t>Annex:</a:t>
            </a:r>
          </a:p>
          <a:p>
            <a:pPr lvl="1">
              <a:lnSpc>
                <a:spcPct val="110000"/>
              </a:lnSpc>
              <a:spcBef>
                <a:spcPts val="0"/>
              </a:spcBef>
            </a:pPr>
            <a:r>
              <a:rPr lang="en-US" dirty="0" smtClean="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606</TotalTime>
  <Words>1410</Words>
  <Application>Microsoft Macintosh PowerPoint</Application>
  <PresentationFormat>On-screen Show (4:3)</PresentationFormat>
  <Paragraphs>377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omniran_template</vt:lpstr>
      <vt:lpstr>Cooperations for  OmniRAN P802.1CF</vt:lpstr>
      <vt:lpstr>There is Evidence to consider Commonalities of IEEE 802 Access Networks</vt:lpstr>
      <vt:lpstr>OmniRAN P802.1CF provides a kind of ‘Stage 2’ Specification for IEEE 802</vt:lpstr>
      <vt:lpstr>P802.1CF Project Authorization Request</vt:lpstr>
      <vt:lpstr>Key constraints for P802.1CF</vt:lpstr>
      <vt:lpstr>OmniRAN in the big picture of the Internet</vt:lpstr>
      <vt:lpstr>Scope of OmniRAN P802.1CF mapped to the IEEE 802 Reference Model</vt:lpstr>
      <vt:lpstr> SDN is part of OmniRAN</vt:lpstr>
      <vt:lpstr> P802.1CF Draft ToC </vt:lpstr>
      <vt:lpstr>Example Chapter Structure</vt:lpstr>
      <vt:lpstr>NDS Functional Requirements</vt:lpstr>
      <vt:lpstr>NDS Roles and Identifiers</vt:lpstr>
      <vt:lpstr>Network Discovery and Selection Functions</vt:lpstr>
      <vt:lpstr>NDS Technology Specific Design</vt:lpstr>
      <vt:lpstr>Cooperation inside 802.1 E.g.: PtP Link Behavior for Access Networks</vt:lpstr>
      <vt:lpstr>Realization of point-to-point link behavior in Access Networks</vt:lpstr>
      <vt:lpstr>PtP Link Solution Approaches</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66</cp:revision>
  <cp:lastPrinted>1998-02-10T13:28:06Z</cp:lastPrinted>
  <dcterms:created xsi:type="dcterms:W3CDTF">2014-02-26T07:36:58Z</dcterms:created>
  <dcterms:modified xsi:type="dcterms:W3CDTF">2014-05-14T03:21:00Z</dcterms:modified>
</cp:coreProperties>
</file>