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4" r:id="rId2"/>
    <p:sldId id="262" r:id="rId3"/>
    <p:sldId id="276" r:id="rId4"/>
    <p:sldId id="277" r:id="rId5"/>
    <p:sldId id="283" r:id="rId6"/>
    <p:sldId id="284" r:id="rId7"/>
    <p:sldId id="285" r:id="rId8"/>
    <p:sldId id="273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06" d="100"/>
          <a:sy n="106" d="100"/>
        </p:scale>
        <p:origin x="-2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omniran-14-0039-00-CF00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dcn/14/omniran-14-0013-01-0000-omniran-toc-update.ppt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14208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2"/>
                          </a:solidFill>
                          <a:latin typeface="+mj-lt"/>
                        </a:rPr>
                        <a:t>CF</a:t>
                      </a:r>
                      <a:r>
                        <a:rPr lang="en-US" sz="2000" baseline="0" dirty="0">
                          <a:solidFill>
                            <a:schemeClr val="tx2"/>
                          </a:solidFill>
                          <a:latin typeface="+mj-lt"/>
                        </a:rPr>
                        <a:t> ToC Refinements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2014-05-14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NSN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further thoughts on the ToC of 802.1CF.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OmniRAN P802.1CF</a:t>
            </a:r>
            <a:br>
              <a:rPr lang="en-US" dirty="0"/>
            </a:br>
            <a:r>
              <a:rPr lang="en-US" dirty="0"/>
              <a:t>ToC Refinements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(NSN)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auto">
          <a:xfrm>
            <a:off x="386535" y="2190563"/>
            <a:ext cx="8370929" cy="121513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Network Reference Model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86535" y="3383996"/>
            <a:ext cx="8370929" cy="2565284"/>
          </a:xfrm>
          <a:prstGeom prst="roundRect">
            <a:avLst>
              <a:gd name="adj" fmla="val 8911"/>
            </a:avLst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0" rIns="3600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Functional Description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/>
            </a:r>
            <a:br>
              <a:rPr lang="en-US"/>
            </a:br>
            <a:r>
              <a:rPr lang="en-US"/>
              <a:t>Example ToC of the P802.1CF specification</a:t>
            </a:r>
            <a:br>
              <a:rPr lang="en-US"/>
            </a:br>
            <a:r>
              <a:rPr lang="en-US" sz="2400"/>
              <a:t>(Nov 2013)</a:t>
            </a:r>
            <a:r>
              <a:rPr lang="en-US" sz="2400"/>
              <a:t/>
            </a:r>
            <a:br>
              <a:rPr lang="en-US" sz="2400"/>
            </a:b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5"/>
            <a:ext cx="8229600" cy="517557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Authorization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Datapath</a:t>
            </a:r>
            <a:r>
              <a:rPr lang="en-US" dirty="0"/>
              <a:t>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QoS</a:t>
            </a:r>
            <a:r>
              <a:rPr lang="en-US" dirty="0"/>
              <a:t>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Datapath relocation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Datapath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Disassociation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2981280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erver.pn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39" y="908720"/>
            <a:ext cx="229297" cy="38725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95480" cy="1143000"/>
          </a:xfrm>
        </p:spPr>
        <p:txBody>
          <a:bodyPr/>
          <a:lstStyle/>
          <a:p>
            <a:r>
              <a:rPr lang="en-US" dirty="0"/>
              <a:t>IEEE 802 Access Network Functional Diagram </a:t>
            </a:r>
          </a:p>
        </p:txBody>
      </p:sp>
      <p:pic>
        <p:nvPicPr>
          <p:cNvPr id="28" name="Picture 23" descr="x_big_image2"/>
          <p:cNvPicPr>
            <a:picLocks noChangeAspect="1" noChangeArrowheads="1"/>
          </p:cNvPicPr>
          <p:nvPr/>
        </p:nvPicPr>
        <p:blipFill>
          <a:blip r:embed="rId3">
            <a:lum bright="10000" contrast="40000"/>
          </a:blip>
          <a:srcRect/>
          <a:stretch>
            <a:fillRect/>
          </a:stretch>
        </p:blipFill>
        <p:spPr bwMode="auto">
          <a:xfrm>
            <a:off x="1968928" y="974150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5"/>
          <p:cNvGrpSpPr>
            <a:grpSpLocks noChangeAspect="1"/>
          </p:cNvGrpSpPr>
          <p:nvPr/>
        </p:nvGrpSpPr>
        <p:grpSpPr bwMode="auto">
          <a:xfrm flipH="1">
            <a:off x="3505200" y="894592"/>
            <a:ext cx="447482" cy="538696"/>
            <a:chOff x="5" y="2480"/>
            <a:chExt cx="237" cy="430"/>
          </a:xfrm>
        </p:grpSpPr>
        <p:grpSp>
          <p:nvGrpSpPr>
            <p:cNvPr id="30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34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2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50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1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2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3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4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56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43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4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5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6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7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8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9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3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7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8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9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0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41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36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31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69" name="Group 122"/>
          <p:cNvGrpSpPr>
            <a:grpSpLocks/>
          </p:cNvGrpSpPr>
          <p:nvPr/>
        </p:nvGrpSpPr>
        <p:grpSpPr bwMode="auto">
          <a:xfrm>
            <a:off x="6001743" y="928446"/>
            <a:ext cx="269875" cy="390062"/>
            <a:chOff x="4120" y="2308"/>
            <a:chExt cx="305" cy="415"/>
          </a:xfrm>
        </p:grpSpPr>
        <p:sp>
          <p:nvSpPr>
            <p:cNvPr id="70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1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2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73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77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8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79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80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74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75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76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7" name="AutoShape 22"/>
          <p:cNvSpPr>
            <a:spLocks noChangeArrowheads="1"/>
          </p:cNvSpPr>
          <p:nvPr/>
        </p:nvSpPr>
        <p:spPr bwMode="auto">
          <a:xfrm>
            <a:off x="6181764" y="1146913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4" name="AutoShape 22"/>
          <p:cNvSpPr>
            <a:spLocks noChangeArrowheads="1"/>
          </p:cNvSpPr>
          <p:nvPr/>
        </p:nvSpPr>
        <p:spPr bwMode="auto">
          <a:xfrm>
            <a:off x="6862035" y="1146913"/>
            <a:ext cx="180020" cy="186578"/>
          </a:xfrm>
          <a:prstGeom prst="can">
            <a:avLst>
              <a:gd name="adj" fmla="val 2500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181600" y="1361448"/>
            <a:ext cx="1308371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80000"/>
              </a:lnSpc>
            </a:pPr>
            <a:r>
              <a:rPr lang="en-US" dirty="0" smtClean="0">
                <a:latin typeface="+mn-lt"/>
              </a:rPr>
              <a:t>L2 Configuration</a:t>
            </a:r>
          </a:p>
          <a:p>
            <a:pPr algn="r">
              <a:lnSpc>
                <a:spcPct val="80000"/>
              </a:lnSpc>
            </a:pPr>
            <a:r>
              <a:rPr lang="en-US" dirty="0" smtClean="0">
                <a:latin typeface="+mn-lt"/>
              </a:rPr>
              <a:t>AAA  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r>
              <a:rPr lang="en-US" dirty="0" smtClean="0">
                <a:latin typeface="+mn-lt"/>
              </a:rPr>
              <a:t>Policy</a:t>
            </a:r>
            <a:endParaRPr lang="en-US" dirty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547000" y="1333491"/>
            <a:ext cx="6179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DHCP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717130" y="1333491"/>
            <a:ext cx="950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chemeClr val="bg1">
                    <a:lumMod val="75000"/>
                  </a:schemeClr>
                </a:solidFill>
                <a:latin typeface="+mn-lt"/>
              </a:rPr>
              <a:t>Application</a:t>
            </a:r>
          </a:p>
        </p:txBody>
      </p:sp>
      <p:grpSp>
        <p:nvGrpSpPr>
          <p:cNvPr id="205" name="Group 122"/>
          <p:cNvGrpSpPr>
            <a:grpSpLocks/>
          </p:cNvGrpSpPr>
          <p:nvPr/>
        </p:nvGrpSpPr>
        <p:grpSpPr bwMode="auto">
          <a:xfrm>
            <a:off x="5256327" y="938011"/>
            <a:ext cx="269875" cy="390062"/>
            <a:chOff x="4120" y="2308"/>
            <a:chExt cx="305" cy="415"/>
          </a:xfrm>
        </p:grpSpPr>
        <p:sp>
          <p:nvSpPr>
            <p:cNvPr id="206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09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13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4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5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6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10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12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217" name="AutoShape 22"/>
          <p:cNvSpPr>
            <a:spLocks noChangeArrowheads="1"/>
          </p:cNvSpPr>
          <p:nvPr/>
        </p:nvSpPr>
        <p:spPr bwMode="auto">
          <a:xfrm>
            <a:off x="5436348" y="1156478"/>
            <a:ext cx="180020" cy="186578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5166317" y="1616242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ANQP</a:t>
            </a:r>
            <a:endParaRPr lang="en-US" dirty="0">
              <a:latin typeface="+mn-lt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2322000" y="6174000"/>
            <a:ext cx="1575000" cy="3389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b="1" dirty="0">
                <a:latin typeface="+mn-lt"/>
              </a:rPr>
              <a:t>Access Technology</a:t>
            </a:r>
          </a:p>
        </p:txBody>
      </p:sp>
      <p:sp>
        <p:nvSpPr>
          <p:cNvPr id="244" name="TextBox 243"/>
          <p:cNvSpPr txBox="1"/>
          <p:nvPr/>
        </p:nvSpPr>
        <p:spPr>
          <a:xfrm>
            <a:off x="4077000" y="6174000"/>
            <a:ext cx="2069999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600" b="1" i="1" dirty="0" smtClean="0">
                <a:latin typeface="+mn-lt"/>
              </a:rPr>
              <a:t>Control </a:t>
            </a:r>
            <a:r>
              <a:rPr lang="en-US" sz="1600" b="1" i="1" dirty="0">
                <a:latin typeface="+mn-lt"/>
              </a:rPr>
              <a:t>I/f</a:t>
            </a:r>
          </a:p>
        </p:txBody>
      </p:sp>
      <p:pic>
        <p:nvPicPr>
          <p:cNvPr id="153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295400"/>
            <a:ext cx="292468" cy="146695"/>
          </a:xfrm>
          <a:prstGeom prst="rect">
            <a:avLst/>
          </a:prstGeom>
          <a:noFill/>
        </p:spPr>
      </p:pic>
      <p:sp>
        <p:nvSpPr>
          <p:cNvPr id="156" name="TextBox 155"/>
          <p:cNvSpPr txBox="1"/>
          <p:nvPr/>
        </p:nvSpPr>
        <p:spPr>
          <a:xfrm>
            <a:off x="3357000" y="1372800"/>
            <a:ext cx="13006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Access Network</a:t>
            </a:r>
            <a:endParaRPr lang="en-US" dirty="0">
              <a:latin typeface="+mn-lt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3987001" y="2041625"/>
            <a:ext cx="1485099" cy="26431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59609" y="2041747"/>
            <a:ext cx="3727391" cy="2393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Network Selection</a:t>
            </a:r>
            <a:endParaRPr lang="en-US" dirty="0">
              <a:latin typeface="+mn-lt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256170" y="5850514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258423" y="5377185"/>
            <a:ext cx="3727391" cy="2210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Disassociation</a:t>
            </a:r>
            <a:endParaRPr lang="en-US" dirty="0">
              <a:latin typeface="+mn-lt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250679" y="3764243"/>
            <a:ext cx="6564503" cy="3141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Configuration</a:t>
            </a:r>
            <a:endParaRPr lang="en-US" dirty="0">
              <a:latin typeface="+mn-lt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261192" y="4870383"/>
            <a:ext cx="7910808" cy="236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247933" y="4417069"/>
            <a:ext cx="5630655" cy="190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Policy Control</a:t>
            </a:r>
            <a:endParaRPr lang="en-US" dirty="0">
              <a:latin typeface="+mn-lt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7413" y="4133116"/>
            <a:ext cx="7910808" cy="245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Application</a:t>
            </a:r>
            <a:endParaRPr lang="en-US" dirty="0">
              <a:latin typeface="+mn-lt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252000" y="5156443"/>
            <a:ext cx="6564503" cy="180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Host </a:t>
            </a:r>
            <a:r>
              <a:rPr lang="en-US" dirty="0" err="1">
                <a:latin typeface="+mn-lt"/>
              </a:rPr>
              <a:t>C</a:t>
            </a:r>
            <a:r>
              <a:rPr lang="en-US" dirty="0" err="1" smtClean="0">
                <a:latin typeface="+mn-lt"/>
              </a:rPr>
              <a:t>onfig</a:t>
            </a:r>
            <a:r>
              <a:rPr lang="en-US" dirty="0" smtClean="0">
                <a:latin typeface="+mn-lt"/>
              </a:rPr>
              <a:t> Release</a:t>
            </a:r>
            <a:endParaRPr lang="en-US" dirty="0">
              <a:latin typeface="+mn-lt"/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247933" y="3525440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Accounting</a:t>
            </a:r>
            <a:endParaRPr lang="en-US" dirty="0">
              <a:latin typeface="+mn-lt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255830" y="2666100"/>
            <a:ext cx="3727391" cy="5752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Authentication</a:t>
            </a:r>
          </a:p>
          <a:p>
            <a:r>
              <a:rPr lang="en-US" dirty="0" smtClean="0">
                <a:latin typeface="+mn-lt"/>
              </a:rPr>
              <a:t>Authorization</a:t>
            </a:r>
            <a:endParaRPr lang="en-US" dirty="0">
              <a:latin typeface="+mn-lt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258283" y="2326302"/>
            <a:ext cx="3727391" cy="281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 smtClean="0">
                <a:latin typeface="+mn-lt"/>
              </a:rPr>
              <a:t>Association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360" y="1668116"/>
            <a:ext cx="3734294" cy="3266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Discovery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2277000" y="1664193"/>
            <a:ext cx="1710000" cy="3397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2277000" y="2343789"/>
            <a:ext cx="1710000" cy="26428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3" name="Rectangle 172"/>
          <p:cNvSpPr/>
          <p:nvPr/>
        </p:nvSpPr>
        <p:spPr bwMode="auto">
          <a:xfrm>
            <a:off x="2277000" y="2683587"/>
            <a:ext cx="1710000" cy="566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2277000" y="5361202"/>
            <a:ext cx="1710000" cy="2265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3987000" y="3512698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987000" y="4418826"/>
            <a:ext cx="2202347" cy="188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3987000" y="5850514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2277000" y="2041747"/>
            <a:ext cx="1710000" cy="26342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3" name="Rectangle 232"/>
          <p:cNvSpPr/>
          <p:nvPr/>
        </p:nvSpPr>
        <p:spPr bwMode="auto">
          <a:xfrm>
            <a:off x="3989653" y="2843039"/>
            <a:ext cx="2202347" cy="38229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2277001" y="1679728"/>
            <a:ext cx="1709166" cy="387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H="1" flipV="1">
            <a:off x="2283431" y="2710344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2276584" y="2784636"/>
            <a:ext cx="1702932" cy="14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2276584" y="3058768"/>
            <a:ext cx="1716848" cy="279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H="1">
            <a:off x="2276584" y="2977033"/>
            <a:ext cx="1712742" cy="439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3985947" y="2887276"/>
            <a:ext cx="2206053" cy="228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3979516" y="2947875"/>
            <a:ext cx="2212484" cy="291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H="1" flipV="1">
            <a:off x="2283430" y="3803539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2270152" y="3860699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277001" y="4192563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H="1">
            <a:off x="2270152" y="4268074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8" name="Straight Arrow Connector 107"/>
          <p:cNvCxnSpPr/>
          <p:nvPr/>
        </p:nvCxnSpPr>
        <p:spPr bwMode="auto">
          <a:xfrm flipH="1">
            <a:off x="2279616" y="1752732"/>
            <a:ext cx="1706551" cy="298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9" name="Straight Arrow Connector 108"/>
          <p:cNvCxnSpPr/>
          <p:nvPr/>
        </p:nvCxnSpPr>
        <p:spPr bwMode="auto">
          <a:xfrm flipH="1" flipV="1">
            <a:off x="2277000" y="1831706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H="1">
            <a:off x="2277001" y="1908592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 flipH="1" flipV="1">
            <a:off x="2283430" y="207723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2" name="Straight Arrow Connector 111"/>
          <p:cNvCxnSpPr/>
          <p:nvPr/>
        </p:nvCxnSpPr>
        <p:spPr bwMode="auto">
          <a:xfrm flipH="1">
            <a:off x="2283431" y="2211266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3" name="Straight Arrow Connector 112"/>
          <p:cNvCxnSpPr/>
          <p:nvPr/>
        </p:nvCxnSpPr>
        <p:spPr bwMode="auto">
          <a:xfrm flipH="1" flipV="1">
            <a:off x="2270152" y="2368632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4" name="Straight Arrow Connector 113"/>
          <p:cNvCxnSpPr/>
          <p:nvPr/>
        </p:nvCxnSpPr>
        <p:spPr bwMode="auto">
          <a:xfrm flipH="1">
            <a:off x="2270153" y="2445518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Straight Arrow Connector 114"/>
          <p:cNvCxnSpPr/>
          <p:nvPr/>
        </p:nvCxnSpPr>
        <p:spPr bwMode="auto">
          <a:xfrm flipH="1" flipV="1">
            <a:off x="2277000" y="2527793"/>
            <a:ext cx="1702515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6" name="Straight Arrow Connector 115"/>
          <p:cNvCxnSpPr/>
          <p:nvPr/>
        </p:nvCxnSpPr>
        <p:spPr bwMode="auto">
          <a:xfrm flipH="1" flipV="1">
            <a:off x="2276584" y="2859022"/>
            <a:ext cx="1710000" cy="282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4" name="Straight Arrow Connector 123"/>
          <p:cNvCxnSpPr/>
          <p:nvPr/>
        </p:nvCxnSpPr>
        <p:spPr bwMode="auto">
          <a:xfrm flipH="1" flipV="1">
            <a:off x="3999850" y="3095176"/>
            <a:ext cx="2192150" cy="37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25" name="Straight Arrow Connector 124"/>
          <p:cNvCxnSpPr/>
          <p:nvPr/>
        </p:nvCxnSpPr>
        <p:spPr bwMode="auto">
          <a:xfrm flipH="1">
            <a:off x="3978855" y="3136651"/>
            <a:ext cx="2213145" cy="303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7" name="Straight Arrow Connector 126"/>
          <p:cNvCxnSpPr/>
          <p:nvPr/>
        </p:nvCxnSpPr>
        <p:spPr bwMode="auto">
          <a:xfrm flipH="1">
            <a:off x="2270152" y="3167437"/>
            <a:ext cx="1708702" cy="7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H="1" flipV="1">
            <a:off x="2283430" y="3932435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38" name="Straight Arrow Connector 137"/>
          <p:cNvCxnSpPr/>
          <p:nvPr/>
        </p:nvCxnSpPr>
        <p:spPr bwMode="auto">
          <a:xfrm flipH="1">
            <a:off x="2276584" y="3998808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9" name="Straight Arrow Connector 138"/>
          <p:cNvCxnSpPr/>
          <p:nvPr/>
        </p:nvCxnSpPr>
        <p:spPr bwMode="auto">
          <a:xfrm flipH="1" flipV="1">
            <a:off x="3986152" y="3583073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0" name="Straight Arrow Connector 139"/>
          <p:cNvCxnSpPr/>
          <p:nvPr/>
        </p:nvCxnSpPr>
        <p:spPr bwMode="auto">
          <a:xfrm flipH="1">
            <a:off x="3979721" y="362596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5" name="Straight Arrow Connector 144"/>
          <p:cNvCxnSpPr/>
          <p:nvPr/>
        </p:nvCxnSpPr>
        <p:spPr bwMode="auto">
          <a:xfrm flipH="1" flipV="1">
            <a:off x="3976814" y="4538481"/>
            <a:ext cx="2215186" cy="313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 flipH="1">
            <a:off x="3970384" y="4456581"/>
            <a:ext cx="2221616" cy="397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7" name="Straight Arrow Connector 146"/>
          <p:cNvCxnSpPr/>
          <p:nvPr/>
        </p:nvCxnSpPr>
        <p:spPr bwMode="auto">
          <a:xfrm flipH="1" flipV="1">
            <a:off x="2283433" y="4906078"/>
            <a:ext cx="5892347" cy="377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48" name="Straight Arrow Connector 147"/>
          <p:cNvCxnSpPr/>
          <p:nvPr/>
        </p:nvCxnSpPr>
        <p:spPr bwMode="auto">
          <a:xfrm flipH="1">
            <a:off x="2276584" y="4981589"/>
            <a:ext cx="5899196" cy="5579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9" name="Straight Arrow Connector 148"/>
          <p:cNvCxnSpPr/>
          <p:nvPr/>
        </p:nvCxnSpPr>
        <p:spPr bwMode="auto">
          <a:xfrm flipH="1" flipV="1">
            <a:off x="3987535" y="5901585"/>
            <a:ext cx="2204465" cy="24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 flipH="1">
            <a:off x="3981104" y="5963780"/>
            <a:ext cx="2210896" cy="275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1" name="Straight Arrow Connector 150"/>
          <p:cNvCxnSpPr/>
          <p:nvPr/>
        </p:nvCxnSpPr>
        <p:spPr bwMode="auto">
          <a:xfrm flipH="1" flipV="1">
            <a:off x="2270570" y="5420729"/>
            <a:ext cx="1719083" cy="391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2" name="Straight Arrow Connector 151"/>
          <p:cNvCxnSpPr/>
          <p:nvPr/>
        </p:nvCxnSpPr>
        <p:spPr bwMode="auto">
          <a:xfrm flipH="1">
            <a:off x="2270570" y="5497615"/>
            <a:ext cx="1716430" cy="41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4" name="Straight Arrow Connector 153"/>
          <p:cNvCxnSpPr/>
          <p:nvPr/>
        </p:nvCxnSpPr>
        <p:spPr bwMode="auto">
          <a:xfrm flipH="1" flipV="1">
            <a:off x="2261774" y="5210181"/>
            <a:ext cx="4538389" cy="161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55" name="Straight Arrow Connector 154"/>
          <p:cNvCxnSpPr/>
          <p:nvPr/>
        </p:nvCxnSpPr>
        <p:spPr bwMode="auto">
          <a:xfrm flipH="1">
            <a:off x="2254928" y="5276554"/>
            <a:ext cx="4551848" cy="264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0" name="Straight Arrow Connector 219"/>
          <p:cNvCxnSpPr/>
          <p:nvPr/>
        </p:nvCxnSpPr>
        <p:spPr bwMode="auto">
          <a:xfrm flipH="1" flipV="1">
            <a:off x="3985118" y="2114990"/>
            <a:ext cx="1486882" cy="400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27" name="Straight Arrow Connector 226"/>
          <p:cNvCxnSpPr/>
          <p:nvPr/>
        </p:nvCxnSpPr>
        <p:spPr bwMode="auto">
          <a:xfrm flipH="1">
            <a:off x="3992489" y="2192768"/>
            <a:ext cx="1479511" cy="21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1" name="TextBox 160"/>
          <p:cNvSpPr txBox="1"/>
          <p:nvPr/>
        </p:nvSpPr>
        <p:spPr>
          <a:xfrm>
            <a:off x="251520" y="3292569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Link Establishment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990587" y="3279827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3" name="Straight Arrow Connector 162"/>
          <p:cNvCxnSpPr/>
          <p:nvPr/>
        </p:nvCxnSpPr>
        <p:spPr bwMode="auto">
          <a:xfrm flipH="1" flipV="1">
            <a:off x="3989739" y="3350202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4" name="Straight Arrow Connector 163"/>
          <p:cNvCxnSpPr/>
          <p:nvPr/>
        </p:nvCxnSpPr>
        <p:spPr bwMode="auto">
          <a:xfrm flipH="1">
            <a:off x="3983308" y="3384805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5" name="TextBox 164"/>
          <p:cNvSpPr txBox="1"/>
          <p:nvPr/>
        </p:nvSpPr>
        <p:spPr>
          <a:xfrm>
            <a:off x="251520" y="4651185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Link </a:t>
            </a:r>
            <a:r>
              <a:rPr lang="en-US" dirty="0" smtClean="0">
                <a:latin typeface="+mn-lt"/>
              </a:rPr>
              <a:t>Relocation</a:t>
            </a:r>
            <a:endParaRPr lang="en-US" dirty="0">
              <a:latin typeface="+mn-lt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3990587" y="4638443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67" name="Straight Arrow Connector 166"/>
          <p:cNvCxnSpPr/>
          <p:nvPr/>
        </p:nvCxnSpPr>
        <p:spPr bwMode="auto">
          <a:xfrm flipH="1" flipV="1">
            <a:off x="3989739" y="4708818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68" name="Straight Arrow Connector 167"/>
          <p:cNvCxnSpPr/>
          <p:nvPr/>
        </p:nvCxnSpPr>
        <p:spPr bwMode="auto">
          <a:xfrm flipH="1">
            <a:off x="3983308" y="4743421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251520" y="5632828"/>
            <a:ext cx="5630655" cy="181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r>
              <a:rPr lang="en-US" dirty="0">
                <a:latin typeface="+mn-lt"/>
              </a:rPr>
              <a:t>Link Teardown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3990587" y="5620086"/>
            <a:ext cx="2202347" cy="18877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80" name="Straight Arrow Connector 179"/>
          <p:cNvCxnSpPr/>
          <p:nvPr/>
        </p:nvCxnSpPr>
        <p:spPr bwMode="auto">
          <a:xfrm flipH="1" flipV="1">
            <a:off x="3989739" y="5690461"/>
            <a:ext cx="2205848" cy="51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81" name="Straight Arrow Connector 180"/>
          <p:cNvCxnSpPr/>
          <p:nvPr/>
        </p:nvCxnSpPr>
        <p:spPr bwMode="auto">
          <a:xfrm flipH="1">
            <a:off x="3983308" y="5725064"/>
            <a:ext cx="2212279" cy="46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" name="Straight Connector 4"/>
          <p:cNvCxnSpPr/>
          <p:nvPr/>
        </p:nvCxnSpPr>
        <p:spPr bwMode="auto">
          <a:xfrm>
            <a:off x="227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3987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186838" y="1828800"/>
            <a:ext cx="0" cy="4255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821818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8172000" y="1603521"/>
            <a:ext cx="0" cy="448047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4" name="Straight Connector 203"/>
          <p:cNvCxnSpPr/>
          <p:nvPr/>
        </p:nvCxnSpPr>
        <p:spPr bwMode="auto">
          <a:xfrm>
            <a:off x="5484615" y="1828800"/>
            <a:ext cx="1" cy="41292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2" name="Rectangle 181"/>
          <p:cNvSpPr/>
          <p:nvPr/>
        </p:nvSpPr>
        <p:spPr bwMode="auto">
          <a:xfrm>
            <a:off x="3429000" y="838200"/>
            <a:ext cx="1143000" cy="762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5205663" y="838200"/>
            <a:ext cx="1219200" cy="990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184" name="Picture 183" descr="server.png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386" y="908720"/>
            <a:ext cx="274302" cy="46326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 bwMode="auto">
          <a:xfrm>
            <a:off x="251520" y="1628800"/>
            <a:ext cx="5490610" cy="72008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966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 (Jan 2014)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078850"/>
            <a:ext cx="2656953" cy="11097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4000"/>
            <a:ext cx="5194920" cy="594037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Abbreviations, Acronyms</a:t>
            </a:r>
            <a:r>
              <a:rPr lang="en-US" dirty="0"/>
              <a:t>, Definitions, </a:t>
            </a:r>
            <a:r>
              <a:rPr lang="en-US" dirty="0" smtClean="0"/>
              <a:t>and Conventions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Network </a:t>
            </a:r>
            <a:r>
              <a:rPr lang="en-US" dirty="0"/>
              <a:t>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</a:t>
            </a:r>
            <a:r>
              <a:rPr lang="en-US" dirty="0" smtClean="0"/>
              <a:t>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Access </a:t>
            </a:r>
            <a:r>
              <a:rPr lang="en-US" dirty="0"/>
              <a:t>Network </a:t>
            </a:r>
            <a:r>
              <a:rPr lang="en-US" dirty="0" smtClean="0"/>
              <a:t>Control Architecture</a:t>
            </a:r>
            <a:endParaRPr lang="en-US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</a:t>
            </a:r>
            <a:r>
              <a:rPr lang="en-US" dirty="0" smtClean="0"/>
              <a:t>scenarios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</a:t>
            </a:r>
            <a:r>
              <a:rPr lang="en-US" dirty="0" smtClean="0"/>
              <a:t>Decomposition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</a:t>
            </a:r>
            <a:r>
              <a:rPr lang="en-US" dirty="0" smtClean="0"/>
              <a:t>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Authentication and Authorization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Datapath</a:t>
            </a:r>
            <a:r>
              <a:rPr lang="en-US" dirty="0" smtClean="0"/>
              <a:t>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relocation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Disassociation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SDN Abstraction Layer	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>
                <a:solidFill>
                  <a:srgbClr val="FF0000"/>
                </a:solidFill>
              </a:rPr>
              <a:t>Access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4061788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P802.1CF Draft </a:t>
            </a:r>
            <a:r>
              <a:rPr lang="en-US" sz="2800" dirty="0" err="1" smtClean="0"/>
              <a:t>ToC</a:t>
            </a:r>
            <a:r>
              <a:rPr lang="en-US" sz="2800" dirty="0"/>
              <a:t> </a:t>
            </a:r>
            <a:r>
              <a:rPr lang="en-US" sz="2800" dirty="0"/>
              <a:t>Proposal (May 2014)</a:t>
            </a:r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078850"/>
            <a:ext cx="2656953" cy="11097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43736"/>
            <a:ext cx="6545071" cy="5580619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Abbreviations, Acronyms</a:t>
            </a:r>
            <a:r>
              <a:rPr lang="en-US" dirty="0"/>
              <a:t>, Definitions, </a:t>
            </a:r>
            <a:r>
              <a:rPr lang="en-US" dirty="0" smtClean="0"/>
              <a:t>and Conventions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Network </a:t>
            </a:r>
            <a:r>
              <a:rPr lang="en-US" dirty="0"/>
              <a:t>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</a:t>
            </a:r>
            <a:r>
              <a:rPr lang="en-US" dirty="0" smtClean="0"/>
              <a:t>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Access </a:t>
            </a:r>
            <a:r>
              <a:rPr lang="en-US" dirty="0"/>
              <a:t>Network </a:t>
            </a:r>
            <a:r>
              <a:rPr lang="en-US" dirty="0" smtClean="0"/>
              <a:t>Control Architecture</a:t>
            </a:r>
            <a:endParaRPr lang="en-US" dirty="0"/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</a:t>
            </a:r>
            <a:r>
              <a:rPr lang="en-US" dirty="0" smtClean="0"/>
              <a:t>scenarios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</a:t>
            </a:r>
            <a:r>
              <a:rPr lang="en-US" dirty="0" smtClean="0"/>
              <a:t>Decomposition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</a:rPr>
              <a:t>Access Network Preconfiguration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</a:t>
            </a:r>
            <a:r>
              <a:rPr lang="en-US" dirty="0" smtClean="0"/>
              <a:t>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Authentication and Authorization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Datapath</a:t>
            </a:r>
            <a:r>
              <a:rPr lang="en-US" dirty="0" smtClean="0"/>
              <a:t>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/>
              <a:t>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relocation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Datapath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Disassociation</a:t>
            </a:r>
            <a:endParaRPr lang="en-US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 smtClean="0"/>
              <a:t>SDN Abstraction	</a:t>
            </a:r>
            <a:endParaRPr lang="en-US" i="1" dirty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 smtClean="0">
                <a:solidFill>
                  <a:srgbClr val="FF0000"/>
                </a:solidFill>
              </a:rPr>
              <a:t>Access</a:t>
            </a:r>
            <a:r>
              <a:rPr lang="en-US" i="1" dirty="0">
                <a:solidFill>
                  <a:srgbClr val="FF0000"/>
                </a:solidFill>
              </a:rPr>
              <a:t> and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237676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See also </a:t>
            </a:r>
            <a:r>
              <a:rPr lang="en-US">
                <a:hlinkClick r:id="rId2"/>
              </a:rPr>
              <a:t>https://mentor.ieee.org/omniran/dcn/14/omniran-14-0013-01-0000-omniran-toc-update.pptx</a:t>
            </a:r>
            <a:endParaRPr lang="en-US"/>
          </a:p>
          <a:p>
            <a:r>
              <a:rPr lang="en-US"/>
              <a:t>Grouping of individual sections may make sense, e.g.</a:t>
            </a:r>
          </a:p>
          <a:p>
            <a:pPr lvl="1"/>
            <a:r>
              <a:rPr lang="en-US"/>
              <a:t>Datapath establishment, relocation and teardown</a:t>
            </a:r>
          </a:p>
          <a:p>
            <a:pPr lvl="1"/>
            <a:r>
              <a:rPr lang="en-US"/>
              <a:t>QoS and policy control with Authorization</a:t>
            </a:r>
          </a:p>
          <a:p>
            <a:pPr lvl="1"/>
            <a:r>
              <a:rPr lang="en-US"/>
              <a:t>Association and Disassociation</a:t>
            </a:r>
          </a:p>
          <a:p>
            <a:pPr lvl="1"/>
            <a:r>
              <a:rPr lang="en-US"/>
              <a:t>What else?</a:t>
            </a:r>
          </a:p>
          <a:p>
            <a:r>
              <a:rPr lang="en-US"/>
              <a:t>How to structure SDN Abstraction section</a:t>
            </a:r>
          </a:p>
          <a:p>
            <a:pPr lvl="1"/>
            <a:r>
              <a:rPr lang="en-US"/>
              <a:t>Is Terminal/Access and Backhaul sufficient?</a:t>
            </a:r>
          </a:p>
          <a:p>
            <a:pPr lvl="1"/>
            <a:r>
              <a:rPr lang="en-US"/>
              <a:t>Should we introduce SDN in the NRM section?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58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802.1CF ToC requires further refinements.</a:t>
            </a:r>
          </a:p>
          <a:p>
            <a:r>
              <a:rPr lang="en-US" dirty="0"/>
              <a:t>ToC refinements should be accompanied by contributions to the particular sections to show evidence and dependencies</a:t>
            </a:r>
          </a:p>
          <a:p>
            <a:pPr lvl="1"/>
            <a:r>
              <a:rPr lang="en-US" dirty="0"/>
              <a:t>At least a sequence of headings for the particular sections</a:t>
            </a:r>
          </a:p>
          <a:p>
            <a:r>
              <a:rPr lang="en-US" dirty="0"/>
              <a:t>ToC should be kept under discussion during the development of the specification</a:t>
            </a:r>
          </a:p>
          <a:p>
            <a:pPr lvl="1"/>
            <a:r>
              <a:rPr lang="en-US" dirty="0"/>
              <a:t>Detailed content may provide better understanding of the relationship of the material.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457</TotalTime>
  <Words>551</Words>
  <Application>Microsoft Macintosh PowerPoint</Application>
  <PresentationFormat>On-screen Show (4:3)</PresentationFormat>
  <Paragraphs>140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omniran_template</vt:lpstr>
      <vt:lpstr>PowerPoint Presentation</vt:lpstr>
      <vt:lpstr> OmniRAN P802.1CF ToC Refinements</vt:lpstr>
      <vt:lpstr> Example ToC of the P802.1CF specification (Nov 2013) </vt:lpstr>
      <vt:lpstr>IEEE 802 Access Network Functional Diagram </vt:lpstr>
      <vt:lpstr> P802.1CF Draft ToC (Jan 2014) </vt:lpstr>
      <vt:lpstr>P802.1CF Draft ToC Proposal (May 2014)</vt:lpstr>
      <vt:lpstr>Further thoughts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49</cp:revision>
  <cp:lastPrinted>1998-02-10T13:28:06Z</cp:lastPrinted>
  <dcterms:created xsi:type="dcterms:W3CDTF">2014-02-26T07:36:58Z</dcterms:created>
  <dcterms:modified xsi:type="dcterms:W3CDTF">2014-05-14T14:45:34Z</dcterms:modified>
</cp:coreProperties>
</file>