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2" r:id="rId2"/>
    <p:sldId id="289" r:id="rId3"/>
    <p:sldId id="275" r:id="rId4"/>
    <p:sldId id="276" r:id="rId5"/>
    <p:sldId id="277" r:id="rId6"/>
    <p:sldId id="278" r:id="rId7"/>
    <p:sldId id="271" r:id="rId8"/>
    <p:sldId id="284" r:id="rId9"/>
    <p:sldId id="280" r:id="rId10"/>
    <p:sldId id="28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03" d="100"/>
          <a:sy n="103" d="100"/>
        </p:scale>
        <p:origin x="-1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omniran-14-0048-00-00TG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July 2014 F2F Meeting</a:t>
            </a:r>
            <a:endParaRPr lang="en-US" dirty="0"/>
          </a:p>
        </p:txBody>
      </p:sp>
      <p:sp>
        <p:nvSpPr>
          <p:cNvPr id="3" name="Subtitle 2"/>
          <p:cNvSpPr>
            <a:spLocks noGrp="1"/>
          </p:cNvSpPr>
          <p:nvPr>
            <p:ph type="subTitle" idx="1"/>
          </p:nvPr>
        </p:nvSpPr>
        <p:spPr/>
        <p:txBody>
          <a:bodyPr/>
          <a:lstStyle/>
          <a:p>
            <a:r>
              <a:rPr lang="en-US" dirty="0" smtClean="0"/>
              <a:t>2014-07-03</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Wireless SDN </a:t>
            </a:r>
            <a:r>
              <a:rPr lang="en-US" dirty="0" err="1" smtClean="0"/>
              <a:t>BoF</a:t>
            </a:r>
            <a:r>
              <a:rPr lang="en-US" dirty="0" smtClean="0"/>
              <a:t/>
            </a:r>
            <a:br>
              <a:rPr lang="en-US" dirty="0" smtClean="0"/>
            </a:br>
            <a:r>
              <a:rPr lang="en-US" sz="2400" dirty="0" smtClean="0"/>
              <a:t>Tuesday, July 15</a:t>
            </a:r>
            <a:r>
              <a:rPr lang="en-US" sz="2400" baseline="30000" dirty="0" smtClean="0"/>
              <a:t>th</a:t>
            </a:r>
            <a:r>
              <a:rPr lang="en-US" sz="2400" dirty="0" smtClean="0"/>
              <a:t>, 16:00-18:00, Room: </a:t>
            </a:r>
            <a:r>
              <a:rPr lang="en-US" sz="2400" dirty="0" err="1" smtClean="0"/>
              <a:t>Gaslamp</a:t>
            </a:r>
            <a:r>
              <a:rPr lang="en-US" sz="2400" dirty="0" smtClean="0"/>
              <a:t> CD </a:t>
            </a:r>
            <a:endParaRPr lang="en-US" dirty="0"/>
          </a:p>
        </p:txBody>
      </p:sp>
      <p:sp>
        <p:nvSpPr>
          <p:cNvPr id="4" name="Content Placeholder 3"/>
          <p:cNvSpPr>
            <a:spLocks noGrp="1"/>
          </p:cNvSpPr>
          <p:nvPr>
            <p:ph idx="1"/>
          </p:nvPr>
        </p:nvSpPr>
        <p:spPr/>
        <p:txBody>
          <a:bodyPr>
            <a:normAutofit fontScale="70000" lnSpcReduction="20000"/>
          </a:bodyPr>
          <a:lstStyle/>
          <a:p>
            <a:r>
              <a:rPr lang="en-US" dirty="0" smtClean="0"/>
              <a:t>Following the "Wireless SDN" </a:t>
            </a:r>
            <a:r>
              <a:rPr lang="en-US" dirty="0" err="1" smtClean="0"/>
              <a:t>BoF</a:t>
            </a:r>
            <a:r>
              <a:rPr lang="en-US" dirty="0" smtClean="0"/>
              <a:t> meeting at the January Wireless Interim, and its successor at the March 802 Plenary, we are organizing yet another such meeting for the July 802 Plenary. This will be a joint meeting of the IEEE 802.1 OmniRAN TG and the IEEE 802.16 WG, held in one two-hour slot. Contributions are welcome, as are further discussions on this list regarding the subject matter. You may submit contributions via the Mentor server facility of either OmniRAN or IEEE 802.16. For more information, contact:</a:t>
            </a:r>
            <a:br>
              <a:rPr lang="en-US" dirty="0" smtClean="0"/>
            </a:br>
            <a:r>
              <a:rPr lang="en-US" dirty="0" smtClean="0"/>
              <a:t/>
            </a:r>
            <a:br>
              <a:rPr lang="en-US" dirty="0" smtClean="0"/>
            </a:br>
            <a:r>
              <a:rPr lang="en-US" dirty="0" smtClean="0"/>
              <a:t>Max Riegel, Chair, OmniRAN TG</a:t>
            </a:r>
            <a:br>
              <a:rPr lang="en-US" dirty="0" smtClean="0"/>
            </a:br>
            <a:r>
              <a:rPr lang="en-US" dirty="0" smtClean="0"/>
              <a:t>Roger Marks, Chair, 802.16 WG</a:t>
            </a:r>
          </a:p>
          <a:p>
            <a:endParaRPr lang="en-US" dirty="0" smtClean="0"/>
          </a:p>
          <a:p>
            <a:r>
              <a:rPr lang="en-US" dirty="0" smtClean="0"/>
              <a:t>Please upload contributions to the OmniRAN file space on mentor tagged by ‘Wireless SDN </a:t>
            </a:r>
            <a:r>
              <a:rPr lang="en-US" dirty="0" err="1" smtClean="0"/>
              <a:t>BoF</a:t>
            </a:r>
            <a:r>
              <a:rPr lang="en-US" dirty="0" smtClean="0"/>
              <a:t>’</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July </a:t>
            </a:r>
            <a:r>
              <a:rPr lang="en-GB" dirty="0"/>
              <a:t>2014 F2F Meeting</a:t>
            </a:r>
          </a:p>
        </p:txBody>
      </p:sp>
      <p:sp>
        <p:nvSpPr>
          <p:cNvPr id="3078" name="Rectangle 3"/>
          <p:cNvSpPr>
            <a:spLocks noGrp="1" noChangeArrowheads="1"/>
          </p:cNvSpPr>
          <p:nvPr>
            <p:ph type="body" idx="1"/>
          </p:nvPr>
        </p:nvSpPr>
        <p:spPr/>
        <p:txBody>
          <a:bodyPr>
            <a:normAutofit/>
          </a:bodyPr>
          <a:lstStyle/>
          <a:p>
            <a:r>
              <a:rPr lang="en-GB" dirty="0"/>
              <a:t>Schedule:</a:t>
            </a:r>
          </a:p>
          <a:p>
            <a:pPr lvl="1"/>
            <a:r>
              <a:rPr lang="en-US" dirty="0" smtClean="0"/>
              <a:t>July </a:t>
            </a:r>
            <a:r>
              <a:rPr lang="en-US" dirty="0"/>
              <a:t>14th, 2014, 2pm - </a:t>
            </a:r>
            <a:r>
              <a:rPr lang="en-US" dirty="0" smtClean="0"/>
              <a:t>6pm</a:t>
            </a:r>
            <a:endParaRPr lang="en-US" dirty="0"/>
          </a:p>
          <a:p>
            <a:pPr lvl="2"/>
            <a:r>
              <a:rPr lang="en-US" dirty="0" err="1" smtClean="0"/>
              <a:t>Gaslamp</a:t>
            </a:r>
            <a:r>
              <a:rPr lang="en-US" dirty="0" smtClean="0"/>
              <a:t> B (2</a:t>
            </a:r>
            <a:r>
              <a:rPr lang="en-US" baseline="30000" dirty="0" smtClean="0"/>
              <a:t>nd</a:t>
            </a:r>
            <a:r>
              <a:rPr lang="en-US" dirty="0" smtClean="0"/>
              <a:t> floor</a:t>
            </a:r>
            <a:r>
              <a:rPr lang="en-US" dirty="0"/>
              <a:t>)</a:t>
            </a:r>
          </a:p>
          <a:p>
            <a:pPr lvl="1"/>
            <a:r>
              <a:rPr lang="en-US" dirty="0" smtClean="0"/>
              <a:t>July </a:t>
            </a:r>
            <a:r>
              <a:rPr lang="en-US" dirty="0"/>
              <a:t>15th, 2014, 9am - </a:t>
            </a:r>
            <a:r>
              <a:rPr lang="en-US" dirty="0" smtClean="0"/>
              <a:t>6pm</a:t>
            </a:r>
            <a:endParaRPr lang="en-US" dirty="0"/>
          </a:p>
          <a:p>
            <a:pPr lvl="2"/>
            <a:r>
              <a:rPr lang="en-US" dirty="0" err="1" smtClean="0"/>
              <a:t>Gaslamp</a:t>
            </a:r>
            <a:r>
              <a:rPr lang="en-US" dirty="0" smtClean="0"/>
              <a:t> CD (2</a:t>
            </a:r>
            <a:r>
              <a:rPr lang="en-US" baseline="30000" dirty="0" smtClean="0"/>
              <a:t>nd</a:t>
            </a:r>
            <a:r>
              <a:rPr lang="en-US" dirty="0" smtClean="0"/>
              <a:t> floor)</a:t>
            </a:r>
            <a:br>
              <a:rPr lang="en-US" dirty="0" smtClean="0"/>
            </a:br>
            <a:endParaRPr lang="en-US" dirty="0"/>
          </a:p>
          <a:p>
            <a:r>
              <a:rPr lang="en-US" dirty="0" err="1"/>
              <a:t>Attendence</a:t>
            </a:r>
            <a:r>
              <a:rPr lang="en-US" dirty="0"/>
              <a:t>:</a:t>
            </a:r>
          </a:p>
          <a:p>
            <a:pPr lvl="1"/>
            <a:r>
              <a:rPr lang="en-US" dirty="0">
                <a:hlinkClick r:id="rId3"/>
              </a:rPr>
              <a:t>https://</a:t>
            </a:r>
            <a:r>
              <a:rPr lang="en-US" dirty="0" smtClean="0">
                <a:hlinkClick r:id="rId3"/>
              </a:rPr>
              <a:t>imat.ieee.org/attendance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xmlns="" val="2828112861"/>
              </p:ext>
            </p:extLst>
          </p:nvPr>
        </p:nvGraphicFramePr>
        <p:xfrm>
          <a:off x="381000" y="1294825"/>
          <a:ext cx="8305800" cy="5334575"/>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7/14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7/15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7/16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7/17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7/18</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3">
                  <a:txBody>
                    <a:bodyPr/>
                    <a:lstStyle/>
                    <a:p>
                      <a:r>
                        <a:rPr lang="en-US" sz="1200" dirty="0" smtClean="0"/>
                        <a:t>EC Opening Plenary</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507453">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679">
                <a:tc rowSpan="2">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bg1"/>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683887">
                <a:tc vMerge="1">
                  <a:txBody>
                    <a:bodyPr/>
                    <a:lstStyle/>
                    <a:p>
                      <a:endParaRPr lang="en-US"/>
                    </a:p>
                  </a:txBody>
                  <a:tcPr/>
                </a:tc>
                <a:tc rowSpan="2">
                  <a:txBody>
                    <a:bodyPr/>
                    <a:lstStyle/>
                    <a:p>
                      <a:pPr marL="0" indent="0">
                        <a:buFont typeface="Arial" panose="020B0604020202020204" pitchFamily="34" charset="0"/>
                        <a:buNone/>
                      </a:pPr>
                      <a:r>
                        <a:rPr lang="en-US" sz="1200" dirty="0" smtClean="0"/>
                        <a:t>802.1</a:t>
                      </a:r>
                      <a:r>
                        <a:rPr lang="en-US" sz="1200" baseline="0" dirty="0" smtClean="0"/>
                        <a:t> Opening Plenary</a:t>
                      </a:r>
                      <a:endParaRPr lang="en-US" sz="1200" dirty="0"/>
                    </a:p>
                  </a:txBody>
                  <a:tcPr marL="36000" marR="36000" marT="36000" marB="36000">
                    <a:solidFill>
                      <a:schemeClr val="accent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9721">
                <a:tc rowSpan="3">
                  <a:txBody>
                    <a:bodyPr/>
                    <a:lstStyle/>
                    <a:p>
                      <a:pPr algn="ctr"/>
                      <a:endParaRPr lang="en-US" sz="1500" dirty="0"/>
                    </a:p>
                  </a:txBody>
                  <a:tcPr marL="0" marR="0" marT="0" marB="0">
                    <a:solidFill>
                      <a:schemeClr val="bg1"/>
                    </a:solidFill>
                  </a:tcPr>
                </a:tc>
                <a:tc vMerge="1">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r>
              <a:tr h="0">
                <a:tc vMerge="1">
                  <a:txBody>
                    <a:bodyPr/>
                    <a:lstStyle/>
                    <a:p>
                      <a:endParaRPr lang="en-US"/>
                    </a:p>
                  </a:txBody>
                  <a:tcPr/>
                </a:tc>
                <a:tc rowSpan="2">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85000"/>
                      </a:schemeClr>
                    </a:solidFill>
                  </a:tcPr>
                </a:tc>
              </a:tr>
              <a:tr h="205906">
                <a:tc rowSpan="2">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endParaRPr lang="en-US" sz="1200" dirty="0"/>
                    </a:p>
                  </a:txBody>
                  <a:tcPr marL="36000" marR="36000" marT="36000" marB="36000">
                    <a:noFill/>
                  </a:tcPr>
                </a:tc>
                <a:tc rowSpan="4">
                  <a:txBody>
                    <a:bodyPr/>
                    <a:lstStyle/>
                    <a:p>
                      <a:r>
                        <a:rPr lang="en-US" sz="1200" dirty="0" smtClean="0"/>
                        <a:t>802.1 Closing Plenary</a:t>
                      </a:r>
                      <a:endParaRPr lang="en-US" sz="1200" dirty="0"/>
                    </a:p>
                  </a:txBody>
                  <a:tcPr marL="36000" marR="36000" marT="36000" marB="36000">
                    <a:solidFill>
                      <a:schemeClr val="accent1"/>
                    </a:solidFill>
                  </a:tcPr>
                </a:tc>
                <a:tc vMerge="1">
                  <a:txBody>
                    <a:bodyPr/>
                    <a:lstStyle/>
                    <a:p>
                      <a:endParaRPr lang="en-US" sz="1200" dirty="0"/>
                    </a:p>
                  </a:txBody>
                  <a:tcPr marL="36000" marR="36000" marT="36000" marB="36000">
                    <a:solidFill>
                      <a:schemeClr val="bg2">
                        <a:lumMod val="75000"/>
                      </a:schemeClr>
                    </a:solidFill>
                  </a:tcPr>
                </a:tc>
              </a:tr>
              <a:tr h="462911">
                <a:tc vMerge="1">
                  <a:txBody>
                    <a:bodyPr/>
                    <a:lstStyle/>
                    <a:p>
                      <a:endParaRPr lang="en-US"/>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OmniRAN</a:t>
                      </a:r>
                    </a:p>
                    <a:p>
                      <a:endParaRPr lang="en-US" sz="1200" dirty="0"/>
                    </a:p>
                  </a:txBody>
                  <a:tcPr marL="36000" marR="36000" marT="36000" marB="36000">
                    <a:solidFill>
                      <a:schemeClr val="tx2">
                        <a:lumMod val="40000"/>
                        <a:lumOff val="6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867540">
                <a:tc>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Wireless SDN </a:t>
                      </a:r>
                      <a:r>
                        <a:rPr lang="en-US" sz="1200" dirty="0" err="1" smtClean="0"/>
                        <a:t>BoF</a:t>
                      </a:r>
                      <a:endParaRPr lang="en-US" sz="1200" dirty="0" smtClean="0"/>
                    </a:p>
                    <a:p>
                      <a:r>
                        <a:rPr lang="en-US" sz="1200" dirty="0" smtClean="0"/>
                        <a:t>(joint</a:t>
                      </a:r>
                      <a:r>
                        <a:rPr lang="en-US" sz="1200" baseline="0" dirty="0" smtClean="0"/>
                        <a:t> with 802.16)</a:t>
                      </a:r>
                      <a:endParaRPr lang="en-US" sz="1200" dirty="0"/>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08545">
                <a:tc>
                  <a:txBody>
                    <a:bodyPr/>
                    <a:lstStyle/>
                    <a:p>
                      <a:pPr algn="ctr"/>
                      <a:endParaRPr lang="en-US" sz="1500" dirty="0"/>
                    </a:p>
                  </a:txBody>
                  <a:tcPr marL="0" marR="0" marT="0" marB="0">
                    <a:solidFill>
                      <a:schemeClr val="bg1"/>
                    </a:solidFill>
                  </a:tcPr>
                </a:tc>
                <a:tc>
                  <a:txBody>
                    <a:bodyPr/>
                    <a:lstStyle/>
                    <a:p>
                      <a:r>
                        <a:rPr lang="en-US" sz="1200" dirty="0" smtClean="0"/>
                        <a:t>Tutorials</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r>
                        <a:rPr lang="en-US" sz="1200" dirty="0" smtClean="0"/>
                        <a:t>Emerging Applications</a:t>
                      </a:r>
                      <a:r>
                        <a:rPr lang="en-US" sz="1200" baseline="0" dirty="0" smtClean="0"/>
                        <a:t> </a:t>
                      </a:r>
                      <a:r>
                        <a:rPr lang="en-US" sz="1200" baseline="0" dirty="0" err="1" smtClean="0"/>
                        <a:t>BoF</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xmlns="" val="1688770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‘14 session</a:t>
            </a: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r>
              <a:rPr lang="en-US" dirty="0" smtClean="0"/>
              <a:t>Approval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OmniRAN organizational issues</a:t>
            </a:r>
          </a:p>
          <a:p>
            <a:r>
              <a:rPr lang="en-US" dirty="0" smtClean="0"/>
              <a:t>ITU-T Liaison response</a:t>
            </a:r>
          </a:p>
          <a:p>
            <a:r>
              <a:rPr lang="en-US" dirty="0" smtClean="0"/>
              <a:t>Location of September 2014 interim meeting</a:t>
            </a:r>
          </a:p>
          <a:p>
            <a:r>
              <a:rPr lang="en-US" dirty="0" smtClean="0"/>
              <a:t>Conference calls until Nov 2014 session</a:t>
            </a:r>
          </a:p>
          <a:p>
            <a:r>
              <a:rPr lang="en-US" dirty="0" smtClean="0"/>
              <a:t>Status report to IEEE 802 WGs</a:t>
            </a:r>
          </a:p>
          <a:p>
            <a:r>
              <a:rPr lang="en-US" dirty="0" smtClean="0"/>
              <a:t>Motions to the 802.1 closing plenary</a:t>
            </a:r>
          </a:p>
          <a:p>
            <a:r>
              <a:rPr lang="en-US" dirty="0" smtClean="0"/>
              <a:t>AOB</a:t>
            </a:r>
          </a:p>
          <a:p>
            <a:pPr lvl="2"/>
            <a:endParaRPr lang="en-US" dirty="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843</Words>
  <Application>Microsoft Office PowerPoint</Application>
  <PresentationFormat>On-screen Show (4:3)</PresentationFormat>
  <Paragraphs>115</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Template</vt:lpstr>
      <vt:lpstr>IEEE 802.1 OmniRAN TG July 2014 F2F Meeting</vt:lpstr>
      <vt:lpstr>July 2014 F2F Meeting</vt:lpstr>
      <vt:lpstr>Participants, Patents, and Duty to Inform</vt:lpstr>
      <vt:lpstr>Patent Related Links</vt:lpstr>
      <vt:lpstr>Call for Potentially Essential Patents</vt:lpstr>
      <vt:lpstr>Other Guidelines for IEEE WG Meetings</vt:lpstr>
      <vt:lpstr>Resources – URLs</vt:lpstr>
      <vt:lpstr>July 2014 Agenda Graphics</vt:lpstr>
      <vt:lpstr>Agenda proposal for July ‘14 session</vt:lpstr>
      <vt:lpstr>Wireless SDN BoF Tuesday, July 15th, 16:00-18:00, Room: Gaslamp CD </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158</cp:revision>
  <cp:lastPrinted>1998-02-10T13:28:06Z</cp:lastPrinted>
  <dcterms:created xsi:type="dcterms:W3CDTF">2011-12-30T17:06:23Z</dcterms:created>
  <dcterms:modified xsi:type="dcterms:W3CDTF">2014-07-03T12:08:41Z</dcterms:modified>
</cp:coreProperties>
</file>