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256" r:id="rId3"/>
    <p:sldId id="257" r:id="rId4"/>
    <p:sldId id="269" r:id="rId5"/>
    <p:sldId id="279" r:id="rId6"/>
    <p:sldId id="270" r:id="rId7"/>
    <p:sldId id="271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Congdon" initials="PC" lastIdx="1" clrIdx="0"/>
  <p:cmAuthor id="1" name="aoliva asd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C7715-E02D-44A9-AC93-E3262D8C7BD9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91C4-44BD-41D3-A9B1-40131E335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9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339388" y="-7061200"/>
            <a:ext cx="20678776" cy="15509875"/>
          </a:xfrm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226195" indent="-36777499"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48696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897392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46088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794784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897392" algn="l"/>
                <a:tab pos="1794784" algn="l"/>
                <a:tab pos="2692176" algn="l"/>
                <a:tab pos="3589569" algn="l"/>
                <a:tab pos="4486961" algn="l"/>
                <a:tab pos="5384353" algn="l"/>
                <a:tab pos="6281745" algn="l"/>
                <a:tab pos="7179137" algn="l"/>
                <a:tab pos="8076529" algn="l"/>
                <a:tab pos="8973922" algn="l"/>
                <a:tab pos="9871314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36B441A-11E5-42E3-8555-8A92952EA7BC}" type="slidenum">
              <a:rPr lang="en-GB" altLang="en-US" sz="800">
                <a:solidFill>
                  <a:srgbClr val="000000"/>
                </a:solidFill>
              </a:rPr>
              <a:pPr/>
              <a:t>8</a:t>
            </a:fld>
            <a:endParaRPr lang="en-GB" altLang="en-US" sz="800">
              <a:solidFill>
                <a:srgbClr val="000000"/>
              </a:solidFill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854338" y="240509"/>
            <a:ext cx="5206798" cy="39262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9" tIns="44870" rIns="89739" bIns="44870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5844" name="Text Box 2"/>
          <p:cNvSpPr>
            <a:spLocks noGrp="1" noChangeArrowheads="1"/>
          </p:cNvSpPr>
          <p:nvPr>
            <p:ph type="body"/>
          </p:nvPr>
        </p:nvSpPr>
        <p:spPr>
          <a:xfrm>
            <a:off x="751817" y="4307284"/>
            <a:ext cx="5351259" cy="41854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0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4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8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2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8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2C2B-37DD-CA43-AAC8-48F067BA806D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2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j.c.zuniga@ieee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draft-ietf-netext-logical-interface-suppo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6155"/>
              </p:ext>
            </p:extLst>
          </p:nvPr>
        </p:nvGraphicFramePr>
        <p:xfrm>
          <a:off x="533400" y="483090"/>
          <a:ext cx="8077201" cy="3075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+mj-lt"/>
                        </a:rPr>
                        <a:t>Logical Interface</a:t>
                      </a: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Overview</a:t>
                      </a:r>
                      <a:endParaRPr lang="en-US" sz="28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[2014-03-20]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Juan Carlos Zúñiga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InterDigital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514 904 6300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2"/>
                        </a:rPr>
                        <a:t>j.c.zuniga@ieee.org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provides a an overview of the Logical Interface definition and discussions that have taken place at the NETEXT working group in the IETF</a:t>
            </a:r>
            <a:r>
              <a:rPr lang="en-US" sz="1600" dirty="0" smtClean="0">
                <a:latin typeface="+mn-lt"/>
              </a:rPr>
              <a:t>. </a:t>
            </a:r>
          </a:p>
          <a:p>
            <a:endParaRPr lang="en-US" sz="1600" dirty="0"/>
          </a:p>
          <a:p>
            <a:r>
              <a:rPr lang="en-US" sz="1600" dirty="0" smtClean="0">
                <a:latin typeface="+mn-lt"/>
              </a:rPr>
              <a:t>These discussions could be relevant to the latest developments in 802.1 OmniRA</a:t>
            </a:r>
            <a:r>
              <a:rPr lang="en-US" sz="1600" dirty="0" smtClean="0"/>
              <a:t>N and are presented for informational background purposes.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85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Logical Interface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</a:t>
            </a:r>
            <a:r>
              <a:rPr lang="en-US" dirty="0"/>
              <a:t>Carlos </a:t>
            </a:r>
            <a:r>
              <a:rPr lang="en-US" dirty="0" err="1" smtClean="0"/>
              <a:t>Zúñiga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InterDigital</a:t>
            </a:r>
            <a:r>
              <a:rPr lang="en-US" dirty="0" smtClean="0"/>
              <a:t> Labs)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Interface in IETF/NETEXT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IETF NETEXT WG has discussed the concept of a logical interface to support multi-technology handovers and IP Flow mobility</a:t>
            </a:r>
          </a:p>
          <a:p>
            <a:r>
              <a:rPr lang="en-US" dirty="0" smtClean="0"/>
              <a:t>These definitions are relevant to the latest discussions in 802.1 OmniRAN, especially with respect to handling multiple technologies</a:t>
            </a:r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tools.ietf.org/html/draft-ietf-netext-logical-interface-support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Logical </a:t>
            </a:r>
            <a:r>
              <a:rPr lang="en-US" altLang="en-US" dirty="0" smtClean="0"/>
              <a:t>Interface</a:t>
            </a:r>
            <a:endParaRPr lang="en-US" altLang="en-US" dirty="0" smtClean="0"/>
          </a:p>
        </p:txBody>
      </p:sp>
      <p:sp>
        <p:nvSpPr>
          <p:cNvPr id="34822" name="Rectangle 57"/>
          <p:cNvSpPr>
            <a:spLocks noChangeArrowheads="1"/>
          </p:cNvSpPr>
          <p:nvPr/>
        </p:nvSpPr>
        <p:spPr bwMode="auto">
          <a:xfrm>
            <a:off x="4140200" y="3295924"/>
            <a:ext cx="3600450" cy="72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2000" b="1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Logical </a:t>
            </a:r>
            <a:r>
              <a:rPr lang="en-GB" altLang="en-US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Interface</a:t>
            </a:r>
            <a:endParaRPr lang="en-GB" altLang="en-US" sz="2000" b="1" dirty="0">
              <a:solidFill>
                <a:schemeClr val="tx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34823" name="Rectangle 58"/>
          <p:cNvSpPr>
            <a:spLocks noChangeArrowheads="1"/>
          </p:cNvSpPr>
          <p:nvPr/>
        </p:nvSpPr>
        <p:spPr bwMode="auto">
          <a:xfrm>
            <a:off x="4140200" y="2564253"/>
            <a:ext cx="3600450" cy="72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IP</a:t>
            </a:r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4140200" y="1874171"/>
            <a:ext cx="3600450" cy="69539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TCP/UDP</a:t>
            </a:r>
          </a:p>
        </p:txBody>
      </p:sp>
      <p:sp>
        <p:nvSpPr>
          <p:cNvPr id="34825" name="Rectangle 79"/>
          <p:cNvSpPr>
            <a:spLocks noChangeArrowheads="1"/>
          </p:cNvSpPr>
          <p:nvPr/>
        </p:nvSpPr>
        <p:spPr bwMode="auto">
          <a:xfrm>
            <a:off x="4140200" y="4750566"/>
            <a:ext cx="872836" cy="75283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L1</a:t>
            </a:r>
          </a:p>
        </p:txBody>
      </p:sp>
      <p:sp>
        <p:nvSpPr>
          <p:cNvPr id="34826" name="Rectangle 80"/>
          <p:cNvSpPr>
            <a:spLocks noChangeArrowheads="1"/>
          </p:cNvSpPr>
          <p:nvPr/>
        </p:nvSpPr>
        <p:spPr bwMode="auto">
          <a:xfrm>
            <a:off x="4140200" y="4021549"/>
            <a:ext cx="872836" cy="72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L2</a:t>
            </a:r>
            <a:b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(IF#1)</a:t>
            </a:r>
          </a:p>
        </p:txBody>
      </p:sp>
      <p:sp>
        <p:nvSpPr>
          <p:cNvPr id="34827" name="Rectangle 80"/>
          <p:cNvSpPr>
            <a:spLocks noChangeArrowheads="1"/>
          </p:cNvSpPr>
          <p:nvPr/>
        </p:nvSpPr>
        <p:spPr bwMode="auto">
          <a:xfrm>
            <a:off x="5013036" y="4021549"/>
            <a:ext cx="872836" cy="72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L2</a:t>
            </a:r>
            <a:b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en-GB" altLang="en-US" sz="11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(IF#2)</a:t>
            </a:r>
          </a:p>
        </p:txBody>
      </p:sp>
      <p:sp>
        <p:nvSpPr>
          <p:cNvPr id="32" name="Rectangle 80"/>
          <p:cNvSpPr>
            <a:spLocks noChangeArrowheads="1"/>
          </p:cNvSpPr>
          <p:nvPr/>
        </p:nvSpPr>
        <p:spPr bwMode="auto">
          <a:xfrm>
            <a:off x="6867814" y="4021549"/>
            <a:ext cx="872836" cy="72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L2</a:t>
            </a:r>
            <a:b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IF#n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4829" name="Rectangle 79"/>
          <p:cNvSpPr>
            <a:spLocks noChangeArrowheads="1"/>
          </p:cNvSpPr>
          <p:nvPr/>
        </p:nvSpPr>
        <p:spPr bwMode="auto">
          <a:xfrm>
            <a:off x="5013036" y="4750566"/>
            <a:ext cx="872836" cy="75283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L1</a:t>
            </a:r>
          </a:p>
        </p:txBody>
      </p:sp>
      <p:sp>
        <p:nvSpPr>
          <p:cNvPr id="34830" name="Rectangle 79"/>
          <p:cNvSpPr>
            <a:spLocks noChangeArrowheads="1"/>
          </p:cNvSpPr>
          <p:nvPr/>
        </p:nvSpPr>
        <p:spPr bwMode="auto">
          <a:xfrm>
            <a:off x="6867814" y="4750566"/>
            <a:ext cx="872836" cy="75283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L1</a:t>
            </a:r>
          </a:p>
        </p:txBody>
      </p:sp>
      <p:sp>
        <p:nvSpPr>
          <p:cNvPr id="34831" name="34 CuadroTexto"/>
          <p:cNvSpPr txBox="1">
            <a:spLocks noChangeArrowheads="1"/>
          </p:cNvSpPr>
          <p:nvPr/>
        </p:nvSpPr>
        <p:spPr bwMode="auto">
          <a:xfrm>
            <a:off x="5994977" y="4157604"/>
            <a:ext cx="412173" cy="36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 eaLnBrk="1" hangingPunct="1"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…</a:t>
            </a:r>
          </a:p>
        </p:txBody>
      </p:sp>
      <p:cxnSp>
        <p:nvCxnSpPr>
          <p:cNvPr id="37" name="36 Forma"/>
          <p:cNvCxnSpPr>
            <a:cxnSpLocks noChangeShapeType="1"/>
          </p:cNvCxnSpPr>
          <p:nvPr/>
        </p:nvCxnSpPr>
        <p:spPr bwMode="auto">
          <a:xfrm rot="10800000" flipV="1">
            <a:off x="4140200" y="1980730"/>
            <a:ext cx="2425" cy="734695"/>
          </a:xfrm>
          <a:prstGeom prst="curvedConnector3">
            <a:avLst>
              <a:gd name="adj1" fmla="val 14395468"/>
            </a:avLst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0" name="36 Forma"/>
          <p:cNvCxnSpPr>
            <a:cxnSpLocks noChangeShapeType="1"/>
          </p:cNvCxnSpPr>
          <p:nvPr/>
        </p:nvCxnSpPr>
        <p:spPr bwMode="auto">
          <a:xfrm rot="10800000" flipV="1">
            <a:off x="4140200" y="2878690"/>
            <a:ext cx="2425" cy="734695"/>
          </a:xfrm>
          <a:prstGeom prst="curvedConnector3">
            <a:avLst>
              <a:gd name="adj1" fmla="val 14395468"/>
            </a:avLst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1" name="36 Forma"/>
          <p:cNvCxnSpPr>
            <a:cxnSpLocks noChangeShapeType="1"/>
          </p:cNvCxnSpPr>
          <p:nvPr/>
        </p:nvCxnSpPr>
        <p:spPr bwMode="auto">
          <a:xfrm rot="10800000" flipV="1">
            <a:off x="4140200" y="3831073"/>
            <a:ext cx="2425" cy="734695"/>
          </a:xfrm>
          <a:prstGeom prst="curvedConnector3">
            <a:avLst>
              <a:gd name="adj1" fmla="val 14395468"/>
            </a:avLst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4835" name="Text Box 219"/>
          <p:cNvSpPr txBox="1">
            <a:spLocks noChangeArrowheads="1"/>
          </p:cNvSpPr>
          <p:nvPr/>
        </p:nvSpPr>
        <p:spPr bwMode="auto">
          <a:xfrm>
            <a:off x="917176" y="2228123"/>
            <a:ext cx="2945823" cy="33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s-ES_tradnl" altLang="en-US" sz="16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Session</a:t>
            </a:r>
            <a:r>
              <a:rPr lang="es-ES_tradnl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to IP </a:t>
            </a:r>
            <a:r>
              <a:rPr lang="es-ES" altLang="en-US" sz="16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address</a:t>
            </a:r>
            <a:r>
              <a:rPr lang="es-E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s-ES" altLang="en-US" sz="16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binding</a:t>
            </a:r>
            <a:endParaRPr lang="es-ES_tradnl" altLang="en-US" sz="1600" dirty="0">
              <a:solidFill>
                <a:schemeClr val="tx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34836" name="Text Box 219"/>
          <p:cNvSpPr txBox="1">
            <a:spLocks noChangeArrowheads="1"/>
          </p:cNvSpPr>
          <p:nvPr/>
        </p:nvSpPr>
        <p:spPr bwMode="auto">
          <a:xfrm>
            <a:off x="917176" y="3113990"/>
            <a:ext cx="2945823" cy="33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buClrTx/>
              <a:buSzTx/>
              <a:buFontTx/>
              <a:buNone/>
            </a:pPr>
            <a:r>
              <a:rPr lang="es-ES_tradnl" altLang="en-US" sz="1600">
                <a:solidFill>
                  <a:schemeClr val="tx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IP to logical interface binding</a:t>
            </a:r>
          </a:p>
        </p:txBody>
      </p:sp>
      <p:sp>
        <p:nvSpPr>
          <p:cNvPr id="46" name="Text Box 219"/>
          <p:cNvSpPr txBox="1">
            <a:spLocks noChangeArrowheads="1"/>
          </p:cNvSpPr>
          <p:nvPr/>
        </p:nvSpPr>
        <p:spPr bwMode="auto">
          <a:xfrm>
            <a:off x="235879" y="4066372"/>
            <a:ext cx="3627120" cy="3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s-ES_tradnl" sz="16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_tradnl" sz="16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ogical</a:t>
            </a:r>
            <a:r>
              <a:rPr lang="es-ES_tradnl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s-ES_tradnl" sz="16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es-ES_tradnl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interface </a:t>
            </a:r>
            <a:r>
              <a:rPr lang="es-ES_tradnl" sz="16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binding</a:t>
            </a:r>
            <a:endParaRPr lang="es-ES_tradnl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Logical Interface Properties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logical interface has a relation to a set of physical interfaces (sub-interfaces) on the host that it is abstracting. These sub-interfaces can be attached or detached from the Logical Interface at any time. The sub-interfaces attached to a Logical interface are not visible to the IP and upper layers. </a:t>
            </a:r>
            <a:endParaRPr lang="en-US" sz="24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logical interface may be attached to multiple access technologies. </a:t>
            </a:r>
            <a:endParaRPr lang="en-US" sz="24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Transmit/Receive functions of the logical interface are mapped to the Transmit/Receive services exposed by the sub- interfaces. This mapping is dynamic and any change is not visible to the upper layers of the IP stack. </a:t>
            </a:r>
            <a:endParaRPr lang="en-US" sz="24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logical interface maintains IP flow information for each of its sub-interfaces. A conceptual data structure is maintained for this purpose. The host may populate this information based on tracking each of the sub-interface for the active flows.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795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Some previous discussions/definitions</a:t>
            </a:r>
            <a:endParaRPr lang="en-US" alt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The </a:t>
            </a:r>
            <a:r>
              <a:rPr lang="en-US" altLang="en-US" sz="2400" dirty="0" smtClean="0"/>
              <a:t>Logical Interface may or may not use the same link layer identifier as the physical interfaces (i.e. some technologies might not allow changing the link layer </a:t>
            </a:r>
            <a:r>
              <a:rPr lang="en-US" altLang="en-US" sz="2400" dirty="0" smtClean="0"/>
              <a:t>ID, like 802.16)</a:t>
            </a:r>
            <a:endParaRPr lang="en-US" altLang="en-US" sz="2400" dirty="0" smtClean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The </a:t>
            </a:r>
            <a:r>
              <a:rPr lang="en-US" altLang="en-US" sz="2400" dirty="0" smtClean="0"/>
              <a:t>Logical Interface has the path awareness of an IPv4/IPv6 link through a sub-interface.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The </a:t>
            </a:r>
            <a:r>
              <a:rPr lang="en-US" altLang="en-US" sz="2400" dirty="0" smtClean="0"/>
              <a:t>logical Interface may manage heterogeneous links.  As such, different MTUs may be announced on different links.  The Logical Interface should be able to configure a common value  (e.g., the minimum value observed by any link)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The </a:t>
            </a:r>
            <a:r>
              <a:rPr lang="en-US" altLang="en-US" sz="2400" dirty="0" smtClean="0"/>
              <a:t>Logical interface should transmit uplink packets on the same physical interface on which the downlink packet was received for the particular prefix/flow</a:t>
            </a:r>
            <a:r>
              <a:rPr lang="en-US" altLang="en-US" sz="2400" dirty="0" smtClean="0"/>
              <a:t>. This relationship should follow the policies configured by th</a:t>
            </a:r>
            <a:r>
              <a:rPr lang="en-US" altLang="en-US" sz="2400" dirty="0" smtClean="0"/>
              <a:t>e network and can be dynamically reconfigured.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723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1363"/>
            <a:ext cx="8226425" cy="48958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The logical interface has a virtual link-layer identifier (VLL-ID), used to: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Used for the neighbor discovery operation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Used to configure the IP address for this logical interface when the SLAAC is applied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Stored in the BCE at the Local Mobility Anchor via the Link-layer Identifier Option of the PBU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altLang="en-US" sz="2400" dirty="0" smtClean="0"/>
              <a:t>Used as the source link-layer address for sending packets from this logical interface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endParaRPr lang="en-US" altLang="en-US" sz="24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Physical interface SHOULD be able to send packets with the VLL-ID as the source link-layer address and SHOULD be able to receive packets with the VLL-ID as the destination link-layer address</a:t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2500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Some previous discussions/definitions</a:t>
            </a:r>
          </a:p>
          <a:p>
            <a:r>
              <a:rPr lang="en-US" altLang="en-US" dirty="0" smtClean="0"/>
              <a:t>(cont.)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335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563" y="1533831"/>
            <a:ext cx="8815387" cy="5098743"/>
          </a:xfrm>
        </p:spPr>
        <p:txBody>
          <a:bodyPr>
            <a:normAutofit/>
          </a:bodyPr>
          <a:lstStyle/>
          <a:p>
            <a:pPr marL="457200" indent="-457200">
              <a:tabLst>
                <a:tab pos="1033463" algn="l"/>
                <a:tab pos="1847850" algn="l"/>
                <a:tab pos="2662238" algn="l"/>
                <a:tab pos="3476625" algn="l"/>
                <a:tab pos="4291013" algn="l"/>
                <a:tab pos="5105400" algn="l"/>
                <a:tab pos="5919788" algn="l"/>
                <a:tab pos="6734175" algn="l"/>
                <a:tab pos="7548563" algn="l"/>
                <a:tab pos="8362950" algn="l"/>
                <a:tab pos="9177338" algn="l"/>
                <a:tab pos="9991725" algn="l"/>
                <a:tab pos="10806113" algn="l"/>
              </a:tabLst>
            </a:pPr>
            <a:r>
              <a:rPr lang="en-US" altLang="en-US" sz="2400" dirty="0" smtClean="0"/>
              <a:t>T</a:t>
            </a:r>
            <a:r>
              <a:rPr lang="en-US" altLang="en-US" sz="2400" dirty="0" smtClean="0">
                <a:cs typeface="Consolas" charset="0"/>
              </a:rPr>
              <a:t>he </a:t>
            </a:r>
            <a:r>
              <a:rPr lang="en-US" altLang="en-US" sz="2400" dirty="0" smtClean="0">
                <a:cs typeface="Consolas" charset="0"/>
              </a:rPr>
              <a:t>sub-interfaces of a logical interface can be bound to point-to-point links over any access technology. Shared media (e.g., IEEE 802.11) are supported as long as they provide a point-to-point link [rfc4861] as required by the Proxy Mobile IPv6 specification [RFC-5213]. The details of how a shared media provides a point to point link are link layer specific and/or operational matters that are out of scope of this document. For example IEEE 802.11 media can provide a point-to-point link Ex:, via the appropriate use of IEEE 802.1Q VLAN header where a distinct VLAN is configured between the MAG and each of the mobile node.</a:t>
            </a:r>
          </a:p>
          <a:p>
            <a:pPr marL="457200" indent="-457200">
              <a:tabLst>
                <a:tab pos="1033463" algn="l"/>
                <a:tab pos="1847850" algn="l"/>
                <a:tab pos="2662238" algn="l"/>
                <a:tab pos="3476625" algn="l"/>
                <a:tab pos="4291013" algn="l"/>
                <a:tab pos="5105400" algn="l"/>
                <a:tab pos="5919788" algn="l"/>
                <a:tab pos="6734175" algn="l"/>
                <a:tab pos="7548563" algn="l"/>
                <a:tab pos="8362950" algn="l"/>
                <a:tab pos="9177338" algn="l"/>
                <a:tab pos="9991725" algn="l"/>
                <a:tab pos="10806113" algn="l"/>
              </a:tabLst>
            </a:pPr>
            <a:r>
              <a:rPr lang="en-US" altLang="en-US" sz="2400" dirty="0" smtClean="0">
                <a:cs typeface="Consolas" charset="0"/>
              </a:rPr>
              <a:t>The logical interface appears as a shared-link to the applications, and adapts to the link model of the sub-interface for packet communication.</a:t>
            </a:r>
          </a:p>
          <a:p>
            <a:pPr marL="457200" indent="-457200">
              <a:buFont typeface="Wingdings" charset="2"/>
              <a:buNone/>
              <a:tabLst>
                <a:tab pos="1033463" algn="l"/>
                <a:tab pos="1847850" algn="l"/>
                <a:tab pos="2662238" algn="l"/>
                <a:tab pos="3476625" algn="l"/>
                <a:tab pos="4291013" algn="l"/>
                <a:tab pos="5105400" algn="l"/>
                <a:tab pos="5919788" algn="l"/>
                <a:tab pos="6734175" algn="l"/>
                <a:tab pos="7548563" algn="l"/>
                <a:tab pos="8362950" algn="l"/>
                <a:tab pos="9177338" algn="l"/>
                <a:tab pos="9991725" algn="l"/>
                <a:tab pos="10806113" algn="l"/>
              </a:tabLst>
            </a:pPr>
            <a:endParaRPr lang="en-GB" altLang="en-US" sz="2400" dirty="0" smtClean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146050" y="4781550"/>
            <a:ext cx="866933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2500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Some previous discussions/definitions</a:t>
            </a:r>
          </a:p>
          <a:p>
            <a:r>
              <a:rPr lang="en-US" altLang="en-US" dirty="0" smtClean="0"/>
              <a:t>(cont.)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686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792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Logical Interface Overview</vt:lpstr>
      <vt:lpstr>Logical Interface in IETF/NETEXT</vt:lpstr>
      <vt:lpstr>Logical Interface</vt:lpstr>
      <vt:lpstr>Logical Interface Properties</vt:lpstr>
      <vt:lpstr>Some previous discussions/definitions</vt:lpstr>
      <vt:lpstr>PowerPoint Presentation</vt:lpstr>
      <vt:lpstr>PowerPoint Presentation</vt:lpstr>
    </vt:vector>
  </TitlesOfParts>
  <Company>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use cases and requirements</dc:title>
  <dc:creator>aoliva asd</dc:creator>
  <cp:lastModifiedBy>Zuniga, Juan Carlos</cp:lastModifiedBy>
  <cp:revision>30</cp:revision>
  <dcterms:created xsi:type="dcterms:W3CDTF">2014-03-16T14:07:45Z</dcterms:created>
  <dcterms:modified xsi:type="dcterms:W3CDTF">2014-07-14T21:52:08Z</dcterms:modified>
</cp:coreProperties>
</file>