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2" r:id="rId2"/>
    <p:sldId id="292" r:id="rId3"/>
    <p:sldId id="293" r:id="rId4"/>
    <p:sldId id="294" r:id="rId5"/>
    <p:sldId id="275" r:id="rId6"/>
    <p:sldId id="276" r:id="rId7"/>
    <p:sldId id="277" r:id="rId8"/>
    <p:sldId id="278" r:id="rId9"/>
    <p:sldId id="271" r:id="rId10"/>
    <p:sldId id="290" r:id="rId11"/>
    <p:sldId id="291" r:id="rId12"/>
    <p:sldId id="295" r:id="rId13"/>
    <p:sldId id="296" r:id="rId14"/>
    <p:sldId id="297" r:id="rId15"/>
    <p:sldId id="300" r:id="rId16"/>
    <p:sldId id="301" r:id="rId17"/>
    <p:sldId id="302" r:id="rId18"/>
    <p:sldId id="303" r:id="rId19"/>
    <p:sldId id="305" r:id="rId20"/>
    <p:sldId id="304" r:id="rId21"/>
    <p:sldId id="298" r:id="rId22"/>
    <p:sldId id="299"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4" d="100"/>
          <a:sy n="104" d="100"/>
        </p:scale>
        <p:origin x="-112" y="-1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8</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omniran-14-0064-03-00TG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ublic/docs2014/liaison-ieee802-ITU-T-JCA-SDN-v1.docx" TargetMode="External"/><Relationship Id="rId4" Type="http://schemas.openxmlformats.org/officeDocument/2006/relationships/hyperlink" Target="https://mentor.ieee.org/privecsg/dcn/14/privecsg-14-0007-01-ecsg-update-to-802-wgs-at-sep-interim-meetings.pptx" TargetMode="External"/><Relationship Id="rId5" Type="http://schemas.openxmlformats.org/officeDocument/2006/relationships/hyperlink" Target="http://www.ieee802.org/1/files/public/docs2014/new-addresses-thaler-local-address-acquisition-0714-v2.pdf" TargetMode="External"/><Relationship Id="rId6" Type="http://schemas.openxmlformats.org/officeDocument/2006/relationships/hyperlink" Target="https://mentor.ieee.org/omniran/dcn/14/omniran-14-0066-00-CF00-vlans-within-the-scope-of-nrm.pptx" TargetMode="External"/><Relationship Id="rId7" Type="http://schemas.openxmlformats.org/officeDocument/2006/relationships/hyperlink" Target="https://mentor.ieee.org/omniran/dcn/14/omniran-14-0065-00-CF00-key-concepts-of-nd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62-00-00TG-sept-4th-meeting-minute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emf"/><Relationship Id="rId5"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omniran/dcn/14/omniran-14-0065-01-CF00-key-concepts-of-nds.pptx" TargetMode="External"/><Relationship Id="rId4" Type="http://schemas.openxmlformats.org/officeDocument/2006/relationships/hyperlink" Target="https://mentor.ieee.org/omniran/dcn/14/omniran-14-0065-02-CF00-key-concepts-of-nd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66-00-CF00-vlans-within-the-scope-of-nrm.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67-00-CF00-its-use-case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September</a:t>
            </a:r>
            <a:r>
              <a:rPr lang="en-US" dirty="0" smtClean="0"/>
              <a:t> 2014 F2F Meeting</a:t>
            </a:r>
            <a:endParaRPr lang="en-US" dirty="0"/>
          </a:p>
        </p:txBody>
      </p:sp>
      <p:sp>
        <p:nvSpPr>
          <p:cNvPr id="3" name="Subtitle 2"/>
          <p:cNvSpPr>
            <a:spLocks noGrp="1"/>
          </p:cNvSpPr>
          <p:nvPr>
            <p:ph type="subTitle" idx="1"/>
          </p:nvPr>
        </p:nvSpPr>
        <p:spPr/>
        <p:txBody>
          <a:bodyPr/>
          <a:lstStyle/>
          <a:p>
            <a:r>
              <a:rPr lang="en-US" dirty="0" smtClean="0"/>
              <a:t>2014-09-16</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9/19</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2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457200">
                <a:tc rowSpan="2">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rowSpan="2">
                  <a:txBody>
                    <a:bodyPr/>
                    <a:lstStyle/>
                    <a:p>
                      <a:endParaRPr lang="en-US" sz="1200" dirty="0"/>
                    </a:p>
                  </a:txBody>
                  <a:tcPr marL="36000" marR="36000" marT="36000" marB="36000">
                    <a:solidFill>
                      <a:schemeClr val="tx2">
                        <a:lumMod val="40000"/>
                        <a:lumOff val="60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57200">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r>
                        <a:rPr lang="en-US" sz="1200" dirty="0" smtClean="0"/>
                        <a:t>Social tour to Acropolis</a:t>
                      </a:r>
                      <a:endParaRPr lang="en-US" sz="1200" dirty="0"/>
                    </a:p>
                  </a:txBody>
                  <a:tcPr marL="36000" marR="36000" marT="36000" marB="36000">
                    <a:solidFill>
                      <a:schemeClr val="accent6">
                        <a:lumMod val="40000"/>
                        <a:lumOff val="60000"/>
                      </a:schemeClr>
                    </a:solidFill>
                  </a:tcPr>
                </a:tc>
                <a:tc vMerge="1">
                  <a:txBody>
                    <a:bodyPr/>
                    <a:lstStyle/>
                    <a:p>
                      <a:endParaRPr lang="en-US"/>
                    </a:p>
                  </a:txBody>
                  <a:tcPr/>
                </a:tc>
                <a:tc vMerge="1">
                  <a:txBody>
                    <a:bodyPr/>
                    <a:lstStyle/>
                    <a:p>
                      <a:endParaRPr lang="en-US"/>
                    </a:p>
                  </a:txBody>
                  <a:tcPr/>
                </a:tc>
              </a:tr>
              <a:tr h="408545">
                <a:tc>
                  <a:txBody>
                    <a:bodyPr/>
                    <a:lstStyle/>
                    <a:p>
                      <a:pPr algn="ctr"/>
                      <a:endParaRPr lang="en-US" sz="1500" dirty="0"/>
                    </a:p>
                  </a:txBody>
                  <a:tcPr marL="0" marR="0" marT="0" marB="0">
                    <a:solidFill>
                      <a:schemeClr val="bg1"/>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solidFill>
                      <a:schemeClr val="accent6">
                        <a:lumMod val="60000"/>
                        <a:lumOff val="40000"/>
                      </a:schemeClr>
                    </a:solidFill>
                  </a:tcPr>
                </a:tc>
                <a:tc>
                  <a:txBody>
                    <a:bodyPr/>
                    <a:lstStyle/>
                    <a:p>
                      <a:r>
                        <a:rPr lang="de-DE" sz="1200" dirty="0" smtClean="0"/>
                        <a:t>802.15 </a:t>
                      </a:r>
                      <a:r>
                        <a:rPr lang="de-DE" sz="1200" dirty="0" err="1" smtClean="0"/>
                        <a:t>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a:t>
            </a:r>
          </a:p>
          <a:p>
            <a:r>
              <a:rPr lang="en-GB" sz="2400" dirty="0" smtClean="0"/>
              <a:t>Minutes taker:</a:t>
            </a:r>
          </a:p>
          <a:p>
            <a:pPr lvl="1"/>
            <a:r>
              <a:rPr lang="en-GB" sz="2000" dirty="0" smtClean="0"/>
              <a:t>Juan Carlos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55442120"/>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rgbClr val="000000"/>
                          </a:solidFill>
                        </a:rPr>
                        <a:t>George Flammer</a:t>
                      </a:r>
                      <a:endParaRPr lang="en-US" sz="1400" dirty="0" smtClean="0">
                        <a:solidFill>
                          <a:srgbClr val="000000"/>
                        </a:solidFill>
                      </a:endParaRPr>
                    </a:p>
                  </a:txBody>
                  <a:tcPr/>
                </a:tc>
                <a:tc>
                  <a:txBody>
                    <a:bodyPr/>
                    <a:lstStyle/>
                    <a:p>
                      <a:r>
                        <a:rPr lang="de-DE" sz="1400" dirty="0" err="1" smtClean="0">
                          <a:solidFill>
                            <a:srgbClr val="000000"/>
                          </a:solidFill>
                        </a:rPr>
                        <a:t>SSN</a:t>
                      </a:r>
                      <a:endParaRPr lang="en-US" sz="1400" dirty="0">
                        <a:solidFill>
                          <a:srgbClr val="000000"/>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rgbClr val="000000"/>
                          </a:solidFill>
                        </a:rPr>
                        <a:t>Yonggang</a:t>
                      </a:r>
                      <a:r>
                        <a:rPr lang="de-DE" sz="1400" dirty="0" smtClean="0">
                          <a:solidFill>
                            <a:srgbClr val="000000"/>
                          </a:solidFill>
                        </a:rPr>
                        <a:t> Fang</a:t>
                      </a:r>
                      <a:endParaRPr lang="en-US" sz="1400" dirty="0">
                        <a:solidFill>
                          <a:srgbClr val="000000"/>
                        </a:solidFill>
                      </a:endParaRPr>
                    </a:p>
                  </a:txBody>
                  <a:tcPr/>
                </a:tc>
                <a:tc>
                  <a:txBody>
                    <a:bodyPr/>
                    <a:lstStyle/>
                    <a:p>
                      <a:r>
                        <a:rPr lang="de-DE" sz="1400" dirty="0" smtClean="0">
                          <a:solidFill>
                            <a:srgbClr val="000000"/>
                          </a:solidFill>
                        </a:rPr>
                        <a:t>ZTE</a:t>
                      </a:r>
                      <a:endParaRPr lang="en-US" sz="1400" dirty="0">
                        <a:solidFill>
                          <a:srgbClr val="000000"/>
                        </a:solidFill>
                      </a:endParaRP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r>
                        <a:rPr lang="en-US" sz="1400" dirty="0" smtClean="0">
                          <a:solidFill>
                            <a:schemeClr val="tx1"/>
                          </a:solidFill>
                        </a:rPr>
                        <a:t>Antonio de la Oliva</a:t>
                      </a: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r>
                        <a:rPr lang="de-DE" sz="1400" dirty="0" smtClean="0">
                          <a:solidFill>
                            <a:schemeClr val="tx1"/>
                          </a:solidFill>
                        </a:rPr>
                        <a:t>Dick</a:t>
                      </a:r>
                      <a:r>
                        <a:rPr lang="de-DE" sz="1400" baseline="0" dirty="0" smtClean="0">
                          <a:solidFill>
                            <a:schemeClr val="tx1"/>
                          </a:solidFill>
                        </a:rPr>
                        <a:t> Roy</a:t>
                      </a:r>
                      <a:endParaRPr lang="en-US" sz="1400" dirty="0">
                        <a:solidFill>
                          <a:schemeClr val="tx1"/>
                        </a:solidFill>
                      </a:endParaRPr>
                    </a:p>
                  </a:txBody>
                  <a:tcPr/>
                </a:tc>
                <a:tc>
                  <a:txBody>
                    <a:bodyPr/>
                    <a:lstStyle/>
                    <a:p>
                      <a:r>
                        <a:rPr lang="de-DE" sz="1400" dirty="0" err="1" smtClean="0">
                          <a:solidFill>
                            <a:schemeClr val="tx1"/>
                          </a:solidFill>
                        </a:rPr>
                        <a:t>SRA</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en-US" sz="1400"/>
                        <a:t>HuamPung</a:t>
                      </a:r>
                      <a:r>
                        <a:rPr lang="en-US" sz="1400" baseline="0"/>
                        <a:t> Lu</a:t>
                      </a:r>
                      <a:endParaRPr lang="en-US" sz="1400"/>
                    </a:p>
                  </a:txBody>
                  <a:tcPr/>
                </a:tc>
                <a:tc>
                  <a:txBody>
                    <a:bodyPr/>
                    <a:lstStyle/>
                    <a:p>
                      <a:r>
                        <a:rPr lang="en-US" sz="1400"/>
                        <a:t>NICT</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P802.1CF contributions</a:t>
            </a:r>
          </a:p>
          <a:p>
            <a:pPr lvl="2"/>
            <a:r>
              <a:rPr lang="en-US" dirty="0" err="1" smtClean="0"/>
              <a:t>ToC</a:t>
            </a:r>
            <a:endParaRPr lang="en-US" dirty="0" smtClean="0"/>
          </a:p>
          <a:p>
            <a:pPr lvl="2"/>
            <a:r>
              <a:rPr lang="en-US" dirty="0" smtClean="0"/>
              <a:t>Network reference model</a:t>
            </a:r>
          </a:p>
          <a:p>
            <a:pPr lvl="2"/>
            <a:r>
              <a:rPr lang="en-US" dirty="0" smtClean="0"/>
              <a:t>Functional design and decomposition</a:t>
            </a:r>
          </a:p>
          <a:p>
            <a:pPr lvl="2"/>
            <a:r>
              <a:rPr lang="en-US" dirty="0" smtClean="0"/>
              <a:t>SDN Abstraction</a:t>
            </a:r>
          </a:p>
          <a:p>
            <a:pPr lvl="1"/>
            <a:r>
              <a:rPr lang="de-DE" dirty="0" err="1" smtClean="0"/>
              <a:t>Related</a:t>
            </a:r>
            <a:r>
              <a:rPr lang="de-DE" dirty="0" smtClean="0"/>
              <a:t> </a:t>
            </a:r>
            <a:r>
              <a:rPr lang="de-DE" dirty="0" err="1" smtClean="0"/>
              <a:t>discussions</a:t>
            </a:r>
            <a:r>
              <a:rPr lang="de-DE" dirty="0" smtClean="0"/>
              <a:t> in 802 WGs</a:t>
            </a:r>
            <a:endParaRPr lang="en-US" dirty="0" smtClean="0"/>
          </a:p>
          <a:p>
            <a:pPr lvl="1"/>
            <a:r>
              <a:rPr lang="en-US" dirty="0" smtClean="0"/>
              <a:t>Demand for liaisons</a:t>
            </a:r>
          </a:p>
          <a:p>
            <a:pPr lvl="2"/>
            <a:r>
              <a:rPr lang="en-US" dirty="0" smtClean="0"/>
              <a:t>Related activities in IETF</a:t>
            </a:r>
          </a:p>
          <a:p>
            <a:pPr lvl="2"/>
            <a:r>
              <a:rPr lang="en-US" dirty="0"/>
              <a:t>Need for alignment and cooperation with ITU-T</a:t>
            </a:r>
            <a:endParaRPr lang="en-US" dirty="0" smtClean="0"/>
          </a:p>
          <a:p>
            <a:pPr lvl="1"/>
            <a:r>
              <a:rPr lang="en-US" dirty="0" smtClean="0"/>
              <a:t>Status report to IEEE 802 WGs</a:t>
            </a:r>
          </a:p>
          <a:p>
            <a:pPr lvl="1"/>
            <a:r>
              <a:rPr lang="en-US" dirty="0" smtClean="0"/>
              <a:t>AOB</a:t>
            </a:r>
          </a:p>
          <a:p>
            <a:pPr lvl="1"/>
            <a:endParaRPr lang="en-US" dirty="0" smtClean="0"/>
          </a:p>
          <a:p>
            <a:r>
              <a:rPr lang="en-US" dirty="0"/>
              <a:t>Attendence recording</a:t>
            </a:r>
          </a:p>
          <a:p>
            <a:pPr lvl="1"/>
            <a:r>
              <a:rPr lang="en-US" dirty="0"/>
              <a:t>Please sign in daily in the paper sheet if you like to get 802.1 attendance credits</a:t>
            </a:r>
          </a:p>
          <a:p>
            <a:pPr lvl="1"/>
            <a:r>
              <a:rPr lang="en-US" dirty="0"/>
              <a:t>There are reciprocal attendence credits with 802.11 and 802.15</a:t>
            </a:r>
            <a:endParaRPr lang="en-US" dirty="0" smtClean="0"/>
          </a:p>
          <a:p>
            <a:pPr lvl="2"/>
            <a:endParaRPr lang="en-US" dirty="0"/>
          </a:p>
        </p:txBody>
      </p:sp>
    </p:spTree>
    <p:extLst>
      <p:ext uri="{BB962C8B-B14F-4D97-AF65-F5344CB8AC3E}">
        <p14:creationId xmlns:p14="http://schemas.microsoft.com/office/powerpoint/2010/main" val="289661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r>
              <a:rPr lang="en-US" dirty="0" smtClean="0"/>
              <a:t>Review of minutes</a:t>
            </a:r>
          </a:p>
          <a:p>
            <a:pPr lvl="1"/>
            <a:r>
              <a:rPr lang="en-US" dirty="0">
                <a:hlinkClick r:id="rId2"/>
              </a:rPr>
              <a:t>https://mentor.ieee.org/omniran/dcn/14/omniran-14-0062-00-00TG-sept-4th-meeting-minutes.docx</a:t>
            </a:r>
            <a:endParaRPr lang="en-US" dirty="0"/>
          </a:p>
          <a:p>
            <a:pPr lvl="2"/>
            <a:r>
              <a:rPr lang="en-US" dirty="0"/>
              <a:t>No comments raised</a:t>
            </a:r>
          </a:p>
          <a:p>
            <a:r>
              <a:rPr lang="en-US" dirty="0" smtClean="0"/>
              <a:t>Reports</a:t>
            </a:r>
          </a:p>
          <a:p>
            <a:pPr lvl="1"/>
            <a:r>
              <a:rPr lang="en-US" dirty="0"/>
              <a:t>Report and discussion of recent liaison activities between IEEE 802.1 and ITU</a:t>
            </a:r>
          </a:p>
          <a:p>
            <a:pPr lvl="2"/>
            <a:r>
              <a:rPr lang="en-US" dirty="0">
                <a:hlinkClick r:id="rId3"/>
              </a:rPr>
              <a:t>http://www.ieee802.org/1/files/public/docs2014/liaison-ieee802response-ITUTSG15-LS114-v1.docx</a:t>
            </a:r>
          </a:p>
          <a:p>
            <a:pPr lvl="2"/>
            <a:r>
              <a:rPr lang="en-US" dirty="0">
                <a:hlinkClick r:id="rId3"/>
              </a:rPr>
              <a:t>http://www.ieee802.org/1/files/public/docs2014/liaison-ieee802-ITU-T-JCA-SDN-v1.docx</a:t>
            </a:r>
            <a:endParaRPr lang="en-US" dirty="0"/>
          </a:p>
          <a:p>
            <a:pPr lvl="2"/>
            <a:r>
              <a:rPr lang="en-US" dirty="0"/>
              <a:t>No feedback received yet on liaison letters</a:t>
            </a:r>
          </a:p>
          <a:p>
            <a:pPr lvl="1"/>
            <a:r>
              <a:rPr lang="en-US" dirty="0" smtClean="0"/>
              <a:t>Juan Carlos reported about the newly established Privacy ECSG</a:t>
            </a:r>
          </a:p>
          <a:p>
            <a:pPr lvl="2"/>
            <a:r>
              <a:rPr lang="en-US" dirty="0">
                <a:hlinkClick r:id="rId4"/>
              </a:rPr>
              <a:t>https://mentor.ieee.org/privecsg/dcn/14/privecsg-14-0007-01-ecsg-update-to-802-wgs-at-sep-interim-meetings.pptx</a:t>
            </a:r>
            <a:endParaRPr lang="en-US" dirty="0"/>
          </a:p>
          <a:p>
            <a:pPr lvl="2"/>
            <a:r>
              <a:rPr lang="en-US" dirty="0"/>
              <a:t>Discussion about scope of potential measures in IEEE 802</a:t>
            </a:r>
          </a:p>
          <a:p>
            <a:pPr lvl="2"/>
            <a:r>
              <a:rPr lang="en-US" dirty="0"/>
              <a:t>E.g.: </a:t>
            </a:r>
            <a:r>
              <a:rPr lang="en-US" dirty="0">
                <a:hlinkClick r:id="rId5"/>
              </a:rPr>
              <a:t>http://www.ieee802.org/1/files/public/docs2014/new-addresses-thaler-local-address-acquisition-0714-v2.pdf</a:t>
            </a:r>
            <a:endParaRPr lang="en-US" dirty="0"/>
          </a:p>
          <a:p>
            <a:pPr lvl="1"/>
            <a:r>
              <a:rPr lang="en-US" dirty="0"/>
              <a:t>Update on ONF: on Thursday, as ONF currently meets F2F</a:t>
            </a:r>
          </a:p>
          <a:p>
            <a:r>
              <a:rPr lang="en-US" dirty="0" smtClean="0"/>
              <a:t>P802.1CF contributions</a:t>
            </a:r>
          </a:p>
          <a:p>
            <a:pPr lvl="1"/>
            <a:r>
              <a:rPr lang="en-US" dirty="0"/>
              <a:t>Schedule for discussions</a:t>
            </a:r>
          </a:p>
          <a:p>
            <a:pPr lvl="2"/>
            <a:r>
              <a:rPr lang="en-US" dirty="0" err="1" smtClean="0"/>
              <a:t>ToC</a:t>
            </a:r>
          </a:p>
          <a:p>
            <a:pPr lvl="3"/>
            <a:r>
              <a:rPr lang="en-US" dirty="0" err="1"/>
              <a:t>ffs</a:t>
            </a:r>
            <a:endParaRPr lang="en-US" dirty="0" smtClean="0"/>
          </a:p>
          <a:p>
            <a:pPr lvl="2"/>
            <a:r>
              <a:rPr lang="en-US" dirty="0" smtClean="0"/>
              <a:t>Network reference model</a:t>
            </a:r>
          </a:p>
          <a:p>
            <a:pPr lvl="3"/>
            <a:r>
              <a:rPr lang="en-US" dirty="0">
                <a:hlinkClick r:id="rId6"/>
              </a:rPr>
              <a:t>https://mentor.ieee.org/omniran/dcn/14/omniran-14-0066-00-CF00-vlans-within-the-scope-of-nrm.pptx</a:t>
            </a:r>
            <a:r>
              <a:rPr lang="en-US" dirty="0"/>
              <a:t> - Mon</a:t>
            </a:r>
          </a:p>
          <a:p>
            <a:pPr lvl="3"/>
            <a:r>
              <a:rPr lang="en-US" dirty="0"/>
              <a:t>T.b.d. JC – to be presented on Wed</a:t>
            </a:r>
            <a:endParaRPr lang="en-US" dirty="0" smtClean="0"/>
          </a:p>
          <a:p>
            <a:pPr lvl="2"/>
            <a:r>
              <a:rPr lang="en-US" dirty="0" smtClean="0"/>
              <a:t>Functional design and decomposition</a:t>
            </a:r>
          </a:p>
          <a:p>
            <a:pPr lvl="3"/>
            <a:r>
              <a:rPr lang="en-US" dirty="0">
                <a:hlinkClick r:id="rId7"/>
              </a:rPr>
              <a:t>https://mentor.ieee.org/omniran/dcn/14/omniran-14-0065-00-CF00-key-concepts-of-nds.pptx</a:t>
            </a:r>
            <a:r>
              <a:rPr lang="en-US" dirty="0"/>
              <a:t> - Tue</a:t>
            </a:r>
          </a:p>
          <a:p>
            <a:pPr lvl="2"/>
            <a:r>
              <a:rPr lang="en-US" dirty="0" smtClean="0"/>
              <a:t>SDN Abstraction</a:t>
            </a:r>
          </a:p>
          <a:p>
            <a:pPr lvl="3"/>
            <a:r>
              <a:rPr lang="en-US" dirty="0" smtClean="0"/>
              <a:t>ffs</a:t>
            </a:r>
          </a:p>
        </p:txBody>
      </p:sp>
    </p:spTree>
    <p:extLst>
      <p:ext uri="{BB962C8B-B14F-4D97-AF65-F5344CB8AC3E}">
        <p14:creationId xmlns:p14="http://schemas.microsoft.com/office/powerpoint/2010/main" val="46090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611560" y="3889775"/>
            <a:ext cx="7829055" cy="381000"/>
          </a:xfrm>
          <a:prstGeom prst="roundRect">
            <a:avLst>
              <a:gd name="adj" fmla="val 16667"/>
            </a:avLst>
          </a:prstGeom>
          <a:solidFill>
            <a:srgbClr val="C1E9FF"/>
          </a:solidFill>
          <a:ln w="25400">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defTabSz="762000"/>
            <a:r>
              <a:rPr lang="en-US" sz="1600" i="1">
                <a:latin typeface="+mn-lt"/>
              </a:rPr>
              <a:t>Internet/Web Applications</a:t>
            </a:r>
            <a:endParaRPr lang="en-US" sz="1800">
              <a:latin typeface="+mn-lt"/>
            </a:endParaRPr>
          </a:p>
        </p:txBody>
      </p:sp>
      <p:sp>
        <p:nvSpPr>
          <p:cNvPr id="57350" name="Rectangle 6"/>
          <p:cNvSpPr>
            <a:spLocks noChangeArrowheads="1"/>
          </p:cNvSpPr>
          <p:nvPr/>
        </p:nvSpPr>
        <p:spPr bwMode="auto">
          <a:xfrm>
            <a:off x="656565" y="4727975"/>
            <a:ext cx="7784050" cy="234242"/>
          </a:xfrm>
          <a:prstGeom prst="rect">
            <a:avLst/>
          </a:prstGeom>
          <a:solidFill>
            <a:srgbClr val="C0C0C0"/>
          </a:solidFill>
          <a:ln w="12700">
            <a:solidFill>
              <a:srgbClr val="C0C0C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52" name="Freeform 8"/>
          <p:cNvSpPr>
            <a:spLocks/>
          </p:cNvSpPr>
          <p:nvPr/>
        </p:nvSpPr>
        <p:spPr bwMode="auto">
          <a:xfrm>
            <a:off x="3221850" y="2483895"/>
            <a:ext cx="492369" cy="7620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3" name="Freeform 9"/>
          <p:cNvSpPr>
            <a:spLocks/>
          </p:cNvSpPr>
          <p:nvPr/>
        </p:nvSpPr>
        <p:spPr bwMode="auto">
          <a:xfrm flipH="1">
            <a:off x="7107715" y="2432450"/>
            <a:ext cx="1125415" cy="381000"/>
          </a:xfrm>
          <a:custGeom>
            <a:avLst/>
            <a:gdLst>
              <a:gd name="T0" fmla="*/ 0 w 576"/>
              <a:gd name="T1" fmla="*/ 192 h 240"/>
              <a:gd name="T2" fmla="*/ 240 w 576"/>
              <a:gd name="T3" fmla="*/ 240 h 240"/>
              <a:gd name="T4" fmla="*/ 528 w 576"/>
              <a:gd name="T5" fmla="*/ 192 h 240"/>
              <a:gd name="T6" fmla="*/ 192 w 576"/>
              <a:gd name="T7" fmla="*/ 144 h 240"/>
              <a:gd name="T8" fmla="*/ 576 w 576"/>
              <a:gd name="T9" fmla="*/ 0 h 240"/>
            </a:gdLst>
            <a:ahLst/>
            <a:cxnLst>
              <a:cxn ang="0">
                <a:pos x="T0" y="T1"/>
              </a:cxn>
              <a:cxn ang="0">
                <a:pos x="T2" y="T3"/>
              </a:cxn>
              <a:cxn ang="0">
                <a:pos x="T4" y="T5"/>
              </a:cxn>
              <a:cxn ang="0">
                <a:pos x="T6" y="T7"/>
              </a:cxn>
              <a:cxn ang="0">
                <a:pos x="T8" y="T9"/>
              </a:cxn>
            </a:cxnLst>
            <a:rect l="0" t="0" r="r" b="b"/>
            <a:pathLst>
              <a:path w="576" h="240">
                <a:moveTo>
                  <a:pt x="0" y="192"/>
                </a:moveTo>
                <a:cubicBezTo>
                  <a:pt x="76" y="216"/>
                  <a:pt x="152" y="240"/>
                  <a:pt x="240" y="240"/>
                </a:cubicBezTo>
                <a:cubicBezTo>
                  <a:pt x="328" y="240"/>
                  <a:pt x="536" y="208"/>
                  <a:pt x="528" y="192"/>
                </a:cubicBezTo>
                <a:cubicBezTo>
                  <a:pt x="520" y="176"/>
                  <a:pt x="184" y="176"/>
                  <a:pt x="192" y="144"/>
                </a:cubicBezTo>
                <a:cubicBezTo>
                  <a:pt x="200" y="112"/>
                  <a:pt x="388" y="56"/>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4" name="Rectangle 10"/>
          <p:cNvSpPr>
            <a:spLocks noGrp="1" noChangeArrowheads="1"/>
          </p:cNvSpPr>
          <p:nvPr>
            <p:ph type="title"/>
          </p:nvPr>
        </p:nvSpPr>
        <p:spPr/>
        <p:txBody>
          <a:bodyPr/>
          <a:lstStyle/>
          <a:p>
            <a:r>
              <a:rPr lang="en-US"/>
              <a:t>P802.1CF in the big picture of the Internet</a:t>
            </a:r>
          </a:p>
        </p:txBody>
      </p:sp>
      <p:sp>
        <p:nvSpPr>
          <p:cNvPr id="57359" name="Line 15"/>
          <p:cNvSpPr>
            <a:spLocks noChangeShapeType="1"/>
          </p:cNvSpPr>
          <p:nvPr/>
        </p:nvSpPr>
        <p:spPr bwMode="auto">
          <a:xfrm>
            <a:off x="3716906" y="2483895"/>
            <a:ext cx="1289448" cy="26446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0" name="Line 16"/>
          <p:cNvSpPr>
            <a:spLocks noChangeShapeType="1"/>
          </p:cNvSpPr>
          <p:nvPr/>
        </p:nvSpPr>
        <p:spPr bwMode="auto">
          <a:xfrm>
            <a:off x="5022473" y="2287989"/>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1" name="Line 17"/>
          <p:cNvSpPr>
            <a:spLocks noChangeShapeType="1"/>
          </p:cNvSpPr>
          <p:nvPr/>
        </p:nvSpPr>
        <p:spPr bwMode="auto">
          <a:xfrm flipH="1">
            <a:off x="4424596" y="2287989"/>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2" name="Line 18"/>
          <p:cNvSpPr>
            <a:spLocks noChangeShapeType="1"/>
          </p:cNvSpPr>
          <p:nvPr/>
        </p:nvSpPr>
        <p:spPr bwMode="auto">
          <a:xfrm flipH="1">
            <a:off x="3761910" y="2407051"/>
            <a:ext cx="687598" cy="3183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3" name="Line 19"/>
          <p:cNvSpPr>
            <a:spLocks noChangeShapeType="1"/>
          </p:cNvSpPr>
          <p:nvPr/>
        </p:nvSpPr>
        <p:spPr bwMode="auto">
          <a:xfrm flipH="1" flipV="1">
            <a:off x="3921969" y="2216551"/>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4" name="Line 20"/>
          <p:cNvSpPr>
            <a:spLocks noChangeShapeType="1"/>
          </p:cNvSpPr>
          <p:nvPr/>
        </p:nvSpPr>
        <p:spPr bwMode="auto">
          <a:xfrm flipH="1">
            <a:off x="3761909" y="2232426"/>
            <a:ext cx="176179" cy="16145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5" name="Line 21"/>
          <p:cNvSpPr>
            <a:spLocks noChangeShapeType="1"/>
          </p:cNvSpPr>
          <p:nvPr/>
        </p:nvSpPr>
        <p:spPr bwMode="auto">
          <a:xfrm flipV="1">
            <a:off x="3933692" y="2167339"/>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6" name="Line 22"/>
          <p:cNvSpPr>
            <a:spLocks noChangeShapeType="1"/>
          </p:cNvSpPr>
          <p:nvPr/>
        </p:nvSpPr>
        <p:spPr bwMode="auto">
          <a:xfrm>
            <a:off x="4689831" y="2175276"/>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8" name="Line 24"/>
          <p:cNvSpPr>
            <a:spLocks noChangeShapeType="1"/>
          </p:cNvSpPr>
          <p:nvPr/>
        </p:nvSpPr>
        <p:spPr bwMode="auto">
          <a:xfrm>
            <a:off x="4449508" y="2407051"/>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Line 31"/>
          <p:cNvSpPr>
            <a:spLocks noChangeShapeType="1"/>
          </p:cNvSpPr>
          <p:nvPr/>
        </p:nvSpPr>
        <p:spPr bwMode="auto">
          <a:xfrm flipV="1">
            <a:off x="5022051" y="2707088"/>
            <a:ext cx="1512700" cy="1831"/>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Line 32"/>
          <p:cNvSpPr>
            <a:spLocks noChangeShapeType="1"/>
          </p:cNvSpPr>
          <p:nvPr/>
        </p:nvSpPr>
        <p:spPr bwMode="auto">
          <a:xfrm flipV="1">
            <a:off x="6566989" y="2435626"/>
            <a:ext cx="556846" cy="3063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6543542" y="2229251"/>
            <a:ext cx="603738" cy="2317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Line 34"/>
          <p:cNvSpPr>
            <a:spLocks noChangeShapeType="1"/>
          </p:cNvSpPr>
          <p:nvPr/>
        </p:nvSpPr>
        <p:spPr bwMode="auto">
          <a:xfrm>
            <a:off x="6550869" y="2246714"/>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Line 35"/>
          <p:cNvSpPr>
            <a:spLocks noChangeShapeType="1"/>
          </p:cNvSpPr>
          <p:nvPr/>
        </p:nvSpPr>
        <p:spPr bwMode="auto">
          <a:xfrm flipH="1">
            <a:off x="5952992" y="2246714"/>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Line 36"/>
          <p:cNvSpPr>
            <a:spLocks noChangeShapeType="1"/>
          </p:cNvSpPr>
          <p:nvPr/>
        </p:nvSpPr>
        <p:spPr bwMode="auto">
          <a:xfrm flipH="1">
            <a:off x="5022050" y="2365776"/>
            <a:ext cx="955854" cy="3431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Line 37"/>
          <p:cNvSpPr>
            <a:spLocks noChangeShapeType="1"/>
          </p:cNvSpPr>
          <p:nvPr/>
        </p:nvSpPr>
        <p:spPr bwMode="auto">
          <a:xfrm flipH="1" flipV="1">
            <a:off x="5450365" y="2175276"/>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Line 38"/>
          <p:cNvSpPr>
            <a:spLocks noChangeShapeType="1"/>
          </p:cNvSpPr>
          <p:nvPr/>
        </p:nvSpPr>
        <p:spPr bwMode="auto">
          <a:xfrm flipH="1">
            <a:off x="5022050" y="2191151"/>
            <a:ext cx="444435" cy="51776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Line 39"/>
          <p:cNvSpPr>
            <a:spLocks noChangeShapeType="1"/>
          </p:cNvSpPr>
          <p:nvPr/>
        </p:nvSpPr>
        <p:spPr bwMode="auto">
          <a:xfrm flipV="1">
            <a:off x="5462089" y="2126064"/>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Line 40"/>
          <p:cNvSpPr>
            <a:spLocks noChangeShapeType="1"/>
          </p:cNvSpPr>
          <p:nvPr/>
        </p:nvSpPr>
        <p:spPr bwMode="auto">
          <a:xfrm>
            <a:off x="6218227" y="2134001"/>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5" name="Line 41"/>
          <p:cNvSpPr>
            <a:spLocks noChangeShapeType="1"/>
          </p:cNvSpPr>
          <p:nvPr/>
        </p:nvSpPr>
        <p:spPr bwMode="auto">
          <a:xfrm flipH="1">
            <a:off x="5957389" y="2134001"/>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Line 42"/>
          <p:cNvSpPr>
            <a:spLocks noChangeShapeType="1"/>
          </p:cNvSpPr>
          <p:nvPr/>
        </p:nvSpPr>
        <p:spPr bwMode="auto">
          <a:xfrm>
            <a:off x="5977904" y="2365776"/>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97" name="Line 53"/>
          <p:cNvSpPr>
            <a:spLocks noChangeShapeType="1"/>
          </p:cNvSpPr>
          <p:nvPr/>
        </p:nvSpPr>
        <p:spPr bwMode="auto">
          <a:xfrm>
            <a:off x="2051721" y="5413775"/>
            <a:ext cx="6248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98" name="Line 54"/>
          <p:cNvSpPr>
            <a:spLocks noChangeShapeType="1"/>
          </p:cNvSpPr>
          <p:nvPr/>
        </p:nvSpPr>
        <p:spPr bwMode="auto">
          <a:xfrm>
            <a:off x="778441" y="5425115"/>
            <a:ext cx="1273279"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400" name="Rectangle 56"/>
          <p:cNvSpPr>
            <a:spLocks noChangeArrowheads="1"/>
          </p:cNvSpPr>
          <p:nvPr/>
        </p:nvSpPr>
        <p:spPr bwMode="auto">
          <a:xfrm>
            <a:off x="7807569"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01" name="Rectangle 57"/>
          <p:cNvSpPr>
            <a:spLocks noChangeArrowheads="1"/>
          </p:cNvSpPr>
          <p:nvPr/>
        </p:nvSpPr>
        <p:spPr bwMode="auto">
          <a:xfrm>
            <a:off x="7807569"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03" name="Rectangle 59"/>
          <p:cNvSpPr>
            <a:spLocks noChangeArrowheads="1"/>
          </p:cNvSpPr>
          <p:nvPr/>
        </p:nvSpPr>
        <p:spPr bwMode="auto">
          <a:xfrm>
            <a:off x="7807569"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04" name="Rectangle 60"/>
          <p:cNvSpPr>
            <a:spLocks noChangeArrowheads="1"/>
          </p:cNvSpPr>
          <p:nvPr/>
        </p:nvSpPr>
        <p:spPr bwMode="auto">
          <a:xfrm>
            <a:off x="7807569"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05" name="Rectangle 61"/>
          <p:cNvSpPr>
            <a:spLocks noChangeArrowheads="1"/>
          </p:cNvSpPr>
          <p:nvPr/>
        </p:nvSpPr>
        <p:spPr bwMode="auto">
          <a:xfrm>
            <a:off x="7807569"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06" name="Rectangle 62"/>
          <p:cNvSpPr>
            <a:spLocks noChangeArrowheads="1"/>
          </p:cNvSpPr>
          <p:nvPr/>
        </p:nvSpPr>
        <p:spPr bwMode="auto">
          <a:xfrm>
            <a:off x="7807569"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19" name="Rectangle 75"/>
          <p:cNvSpPr>
            <a:spLocks noChangeArrowheads="1"/>
          </p:cNvSpPr>
          <p:nvPr/>
        </p:nvSpPr>
        <p:spPr bwMode="auto">
          <a:xfrm>
            <a:off x="1678541"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0" name="Rectangle 76"/>
          <p:cNvSpPr>
            <a:spLocks noChangeArrowheads="1"/>
          </p:cNvSpPr>
          <p:nvPr/>
        </p:nvSpPr>
        <p:spPr bwMode="auto">
          <a:xfrm>
            <a:off x="1678541"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2" name="Rectangle 78"/>
          <p:cNvSpPr>
            <a:spLocks noChangeArrowheads="1"/>
          </p:cNvSpPr>
          <p:nvPr/>
        </p:nvSpPr>
        <p:spPr bwMode="auto">
          <a:xfrm>
            <a:off x="2041847"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3" name="Rectangle 79"/>
          <p:cNvSpPr>
            <a:spLocks noChangeArrowheads="1"/>
          </p:cNvSpPr>
          <p:nvPr/>
        </p:nvSpPr>
        <p:spPr bwMode="auto">
          <a:xfrm>
            <a:off x="2041847"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5" name="Rectangle 81"/>
          <p:cNvSpPr>
            <a:spLocks noChangeArrowheads="1"/>
          </p:cNvSpPr>
          <p:nvPr/>
        </p:nvSpPr>
        <p:spPr bwMode="auto">
          <a:xfrm>
            <a:off x="746575"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6" name="Rectangle 82"/>
          <p:cNvSpPr>
            <a:spLocks noChangeArrowheads="1"/>
          </p:cNvSpPr>
          <p:nvPr/>
        </p:nvSpPr>
        <p:spPr bwMode="auto">
          <a:xfrm>
            <a:off x="746575"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7" name="Rectangle 83"/>
          <p:cNvSpPr>
            <a:spLocks noChangeArrowheads="1"/>
          </p:cNvSpPr>
          <p:nvPr/>
        </p:nvSpPr>
        <p:spPr bwMode="auto">
          <a:xfrm>
            <a:off x="746575"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28" name="Rectangle 84"/>
          <p:cNvSpPr>
            <a:spLocks noChangeArrowheads="1"/>
          </p:cNvSpPr>
          <p:nvPr/>
        </p:nvSpPr>
        <p:spPr bwMode="auto">
          <a:xfrm>
            <a:off x="746575"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29" name="Rectangle 85"/>
          <p:cNvSpPr>
            <a:spLocks noChangeArrowheads="1"/>
          </p:cNvSpPr>
          <p:nvPr/>
        </p:nvSpPr>
        <p:spPr bwMode="auto">
          <a:xfrm>
            <a:off x="746575"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30" name="Rectangle 86"/>
          <p:cNvSpPr>
            <a:spLocks noChangeArrowheads="1"/>
          </p:cNvSpPr>
          <p:nvPr/>
        </p:nvSpPr>
        <p:spPr bwMode="auto">
          <a:xfrm>
            <a:off x="746575"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31" name="Text Box 87"/>
          <p:cNvSpPr txBox="1">
            <a:spLocks noChangeArrowheads="1"/>
          </p:cNvSpPr>
          <p:nvPr/>
        </p:nvSpPr>
        <p:spPr bwMode="auto">
          <a:xfrm>
            <a:off x="656565"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(Client)</a:t>
            </a:r>
            <a:endParaRPr lang="en-US" sz="2200">
              <a:latin typeface="+mn-lt"/>
            </a:endParaRPr>
          </a:p>
        </p:txBody>
      </p:sp>
      <p:sp>
        <p:nvSpPr>
          <p:cNvPr id="57432" name="Text Box 88"/>
          <p:cNvSpPr txBox="1">
            <a:spLocks noChangeArrowheads="1"/>
          </p:cNvSpPr>
          <p:nvPr/>
        </p:nvSpPr>
        <p:spPr bwMode="auto">
          <a:xfrm>
            <a:off x="7722350"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(Server)</a:t>
            </a:r>
            <a:endParaRPr lang="en-US" sz="2200">
              <a:latin typeface="+mn-lt"/>
            </a:endParaRPr>
          </a:p>
        </p:txBody>
      </p:sp>
      <p:pic>
        <p:nvPicPr>
          <p:cNvPr id="2" name="Picture 1"/>
          <p:cNvPicPr>
            <a:picLocks noChangeAspect="1"/>
          </p:cNvPicPr>
          <p:nvPr/>
        </p:nvPicPr>
        <p:blipFill>
          <a:blip r:embed="rId2"/>
          <a:stretch>
            <a:fillRect/>
          </a:stretch>
        </p:blipFill>
        <p:spPr>
          <a:xfrm flipH="1">
            <a:off x="519459" y="2033845"/>
            <a:ext cx="1254399" cy="823525"/>
          </a:xfrm>
          <a:prstGeom prst="rect">
            <a:avLst/>
          </a:prstGeom>
        </p:spPr>
      </p:pic>
      <p:pic>
        <p:nvPicPr>
          <p:cNvPr id="88" name="Picture 29"/>
          <p:cNvPicPr>
            <a:picLocks noChangeArrowheads="1"/>
          </p:cNvPicPr>
          <p:nvPr/>
        </p:nvPicPr>
        <p:blipFill>
          <a:blip r:embed="rId3"/>
          <a:srcRect/>
          <a:stretch>
            <a:fillRect/>
          </a:stretch>
        </p:blipFill>
        <p:spPr bwMode="auto">
          <a:xfrm>
            <a:off x="3626895" y="2348880"/>
            <a:ext cx="315035" cy="200758"/>
          </a:xfrm>
          <a:prstGeom prst="rect">
            <a:avLst/>
          </a:prstGeom>
          <a:noFill/>
          <a:ln w="12700">
            <a:noFill/>
            <a:miter lim="800000"/>
            <a:headEnd/>
            <a:tailEnd/>
          </a:ln>
          <a:effectLst/>
        </p:spPr>
      </p:pic>
      <p:pic>
        <p:nvPicPr>
          <p:cNvPr id="91" name="Picture 29"/>
          <p:cNvPicPr>
            <a:picLocks noChangeArrowheads="1"/>
          </p:cNvPicPr>
          <p:nvPr/>
        </p:nvPicPr>
        <p:blipFill>
          <a:blip r:embed="rId3"/>
          <a:srcRect/>
          <a:stretch>
            <a:fillRect/>
          </a:stretch>
        </p:blipFill>
        <p:spPr bwMode="auto">
          <a:xfrm>
            <a:off x="4842031" y="2618910"/>
            <a:ext cx="315035" cy="200758"/>
          </a:xfrm>
          <a:prstGeom prst="rect">
            <a:avLst/>
          </a:prstGeom>
          <a:noFill/>
          <a:ln w="12700">
            <a:noFill/>
            <a:miter lim="800000"/>
            <a:headEnd/>
            <a:tailEnd/>
          </a:ln>
          <a:effectLst/>
        </p:spPr>
      </p:pic>
      <p:pic>
        <p:nvPicPr>
          <p:cNvPr id="93" name="Picture 29"/>
          <p:cNvPicPr>
            <a:picLocks noChangeArrowheads="1"/>
          </p:cNvPicPr>
          <p:nvPr/>
        </p:nvPicPr>
        <p:blipFill>
          <a:blip r:embed="rId3"/>
          <a:srcRect/>
          <a:stretch>
            <a:fillRect/>
          </a:stretch>
        </p:blipFill>
        <p:spPr bwMode="auto">
          <a:xfrm>
            <a:off x="6372201" y="2618910"/>
            <a:ext cx="315035" cy="200758"/>
          </a:xfrm>
          <a:prstGeom prst="rect">
            <a:avLst/>
          </a:prstGeom>
          <a:noFill/>
          <a:ln w="12700">
            <a:noFill/>
            <a:miter lim="800000"/>
            <a:headEnd/>
            <a:tailEnd/>
          </a:ln>
          <a:effectLst/>
        </p:spPr>
      </p:pic>
      <p:pic>
        <p:nvPicPr>
          <p:cNvPr id="94" name="Picture 29"/>
          <p:cNvPicPr>
            <a:picLocks noChangeArrowheads="1"/>
          </p:cNvPicPr>
          <p:nvPr/>
        </p:nvPicPr>
        <p:blipFill>
          <a:blip r:embed="rId3"/>
          <a:srcRect/>
          <a:stretch>
            <a:fillRect/>
          </a:stretch>
        </p:blipFill>
        <p:spPr bwMode="auto">
          <a:xfrm>
            <a:off x="6957266" y="2303875"/>
            <a:ext cx="315035" cy="200758"/>
          </a:xfrm>
          <a:prstGeom prst="rect">
            <a:avLst/>
          </a:prstGeom>
          <a:noFill/>
          <a:ln w="12700">
            <a:noFill/>
            <a:miter lim="800000"/>
            <a:headEnd/>
            <a:tailEnd/>
          </a:ln>
          <a:effectLst/>
        </p:spPr>
      </p:pic>
      <p:pic>
        <p:nvPicPr>
          <p:cNvPr id="98" name="Picture 29"/>
          <p:cNvPicPr>
            <a:picLocks noChangeArrowheads="1"/>
          </p:cNvPicPr>
          <p:nvPr/>
        </p:nvPicPr>
        <p:blipFill>
          <a:blip r:embed="rId3"/>
          <a:srcRect/>
          <a:stretch>
            <a:fillRect/>
          </a:stretch>
        </p:blipFill>
        <p:spPr bwMode="auto">
          <a:xfrm>
            <a:off x="3896927" y="2168859"/>
            <a:ext cx="244412" cy="155753"/>
          </a:xfrm>
          <a:prstGeom prst="rect">
            <a:avLst/>
          </a:prstGeom>
          <a:noFill/>
          <a:ln w="12700">
            <a:noFill/>
            <a:miter lim="800000"/>
            <a:headEnd/>
            <a:tailEnd/>
          </a:ln>
          <a:effectLst/>
        </p:spPr>
      </p:pic>
      <p:pic>
        <p:nvPicPr>
          <p:cNvPr id="99" name="Picture 29"/>
          <p:cNvPicPr>
            <a:picLocks noChangeArrowheads="1"/>
          </p:cNvPicPr>
          <p:nvPr/>
        </p:nvPicPr>
        <p:blipFill>
          <a:blip r:embed="rId3"/>
          <a:srcRect/>
          <a:stretch>
            <a:fillRect/>
          </a:stretch>
        </p:blipFill>
        <p:spPr bwMode="auto">
          <a:xfrm>
            <a:off x="4526996" y="2078850"/>
            <a:ext cx="244412" cy="155753"/>
          </a:xfrm>
          <a:prstGeom prst="rect">
            <a:avLst/>
          </a:prstGeom>
          <a:noFill/>
          <a:ln w="12700">
            <a:noFill/>
            <a:miter lim="800000"/>
            <a:headEnd/>
            <a:tailEnd/>
          </a:ln>
          <a:effectLst/>
        </p:spPr>
      </p:pic>
      <p:pic>
        <p:nvPicPr>
          <p:cNvPr id="100" name="Picture 29"/>
          <p:cNvPicPr>
            <a:picLocks noChangeArrowheads="1"/>
          </p:cNvPicPr>
          <p:nvPr/>
        </p:nvPicPr>
        <p:blipFill>
          <a:blip r:embed="rId3"/>
          <a:srcRect/>
          <a:stretch>
            <a:fillRect/>
          </a:stretch>
        </p:blipFill>
        <p:spPr bwMode="auto">
          <a:xfrm>
            <a:off x="4887036" y="2213865"/>
            <a:ext cx="244412" cy="155753"/>
          </a:xfrm>
          <a:prstGeom prst="rect">
            <a:avLst/>
          </a:prstGeom>
          <a:noFill/>
          <a:ln w="12700">
            <a:noFill/>
            <a:miter lim="800000"/>
            <a:headEnd/>
            <a:tailEnd/>
          </a:ln>
          <a:effectLst/>
        </p:spPr>
      </p:pic>
      <p:pic>
        <p:nvPicPr>
          <p:cNvPr id="101" name="Picture 29"/>
          <p:cNvPicPr>
            <a:picLocks noChangeArrowheads="1"/>
          </p:cNvPicPr>
          <p:nvPr/>
        </p:nvPicPr>
        <p:blipFill>
          <a:blip r:embed="rId3"/>
          <a:srcRect/>
          <a:stretch>
            <a:fillRect/>
          </a:stretch>
        </p:blipFill>
        <p:spPr bwMode="auto">
          <a:xfrm>
            <a:off x="5382091" y="2123855"/>
            <a:ext cx="244412" cy="155753"/>
          </a:xfrm>
          <a:prstGeom prst="rect">
            <a:avLst/>
          </a:prstGeom>
          <a:noFill/>
          <a:ln w="12700">
            <a:noFill/>
            <a:miter lim="800000"/>
            <a:headEnd/>
            <a:tailEnd/>
          </a:ln>
          <a:effectLst/>
        </p:spPr>
      </p:pic>
      <p:pic>
        <p:nvPicPr>
          <p:cNvPr id="102" name="Picture 29"/>
          <p:cNvPicPr>
            <a:picLocks noChangeArrowheads="1"/>
          </p:cNvPicPr>
          <p:nvPr/>
        </p:nvPicPr>
        <p:blipFill>
          <a:blip r:embed="rId3"/>
          <a:srcRect/>
          <a:stretch>
            <a:fillRect/>
          </a:stretch>
        </p:blipFill>
        <p:spPr bwMode="auto">
          <a:xfrm>
            <a:off x="6102171" y="2033845"/>
            <a:ext cx="244412" cy="155753"/>
          </a:xfrm>
          <a:prstGeom prst="rect">
            <a:avLst/>
          </a:prstGeom>
          <a:noFill/>
          <a:ln w="12700">
            <a:noFill/>
            <a:miter lim="800000"/>
            <a:headEnd/>
            <a:tailEnd/>
          </a:ln>
          <a:effectLst/>
        </p:spPr>
      </p:pic>
      <p:pic>
        <p:nvPicPr>
          <p:cNvPr id="103" name="Picture 29"/>
          <p:cNvPicPr>
            <a:picLocks noChangeArrowheads="1"/>
          </p:cNvPicPr>
          <p:nvPr/>
        </p:nvPicPr>
        <p:blipFill>
          <a:blip r:embed="rId3"/>
          <a:srcRect/>
          <a:stretch>
            <a:fillRect/>
          </a:stretch>
        </p:blipFill>
        <p:spPr bwMode="auto">
          <a:xfrm>
            <a:off x="6417206" y="2168860"/>
            <a:ext cx="244412" cy="155753"/>
          </a:xfrm>
          <a:prstGeom prst="rect">
            <a:avLst/>
          </a:prstGeom>
          <a:noFill/>
          <a:ln w="12700">
            <a:noFill/>
            <a:miter lim="800000"/>
            <a:headEnd/>
            <a:tailEnd/>
          </a:ln>
          <a:effectLst/>
        </p:spPr>
      </p:pic>
      <p:sp>
        <p:nvSpPr>
          <p:cNvPr id="57391" name="Rectangle 47"/>
          <p:cNvSpPr>
            <a:spLocks noChangeArrowheads="1"/>
          </p:cNvSpPr>
          <p:nvPr/>
        </p:nvSpPr>
        <p:spPr bwMode="auto">
          <a:xfrm>
            <a:off x="3986936" y="1700468"/>
            <a:ext cx="243997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defTabSz="762000"/>
            <a:r>
              <a:rPr lang="en-US" sz="4800" b="1">
                <a:solidFill>
                  <a:schemeClr val="accent1"/>
                </a:solidFill>
                <a:latin typeface="+mn-lt"/>
              </a:rPr>
              <a:t>Internet</a:t>
            </a:r>
          </a:p>
        </p:txBody>
      </p:sp>
      <p:pic>
        <p:nvPicPr>
          <p:cNvPr id="95" name="Picture 29"/>
          <p:cNvPicPr>
            <a:picLocks noChangeArrowheads="1"/>
          </p:cNvPicPr>
          <p:nvPr/>
        </p:nvPicPr>
        <p:blipFill>
          <a:blip r:embed="rId3"/>
          <a:srcRect/>
          <a:stretch>
            <a:fillRect/>
          </a:stretch>
        </p:blipFill>
        <p:spPr bwMode="auto">
          <a:xfrm>
            <a:off x="5787136" y="2258870"/>
            <a:ext cx="315035" cy="200758"/>
          </a:xfrm>
          <a:prstGeom prst="rect">
            <a:avLst/>
          </a:prstGeom>
          <a:noFill/>
          <a:ln w="12700">
            <a:noFill/>
            <a:miter lim="800000"/>
            <a:headEnd/>
            <a:tailEnd/>
          </a:ln>
          <a:effectLst/>
        </p:spPr>
      </p:pic>
      <p:sp>
        <p:nvSpPr>
          <p:cNvPr id="57367" name="Line 23"/>
          <p:cNvSpPr>
            <a:spLocks noChangeShapeType="1"/>
          </p:cNvSpPr>
          <p:nvPr/>
        </p:nvSpPr>
        <p:spPr bwMode="auto">
          <a:xfrm flipH="1">
            <a:off x="4428992" y="2175276"/>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96" name="Picture 29"/>
          <p:cNvPicPr>
            <a:picLocks noChangeArrowheads="1"/>
          </p:cNvPicPr>
          <p:nvPr/>
        </p:nvPicPr>
        <p:blipFill>
          <a:blip r:embed="rId3"/>
          <a:srcRect/>
          <a:stretch>
            <a:fillRect/>
          </a:stretch>
        </p:blipFill>
        <p:spPr bwMode="auto">
          <a:xfrm>
            <a:off x="4301971" y="2303875"/>
            <a:ext cx="315035" cy="200758"/>
          </a:xfrm>
          <a:prstGeom prst="rect">
            <a:avLst/>
          </a:prstGeom>
          <a:noFill/>
          <a:ln w="12700">
            <a:noFill/>
            <a:miter lim="800000"/>
            <a:headEnd/>
            <a:tailEnd/>
          </a:ln>
          <a:effectLst/>
        </p:spPr>
      </p:pic>
      <p:grpSp>
        <p:nvGrpSpPr>
          <p:cNvPr id="104" name="Group 122"/>
          <p:cNvGrpSpPr>
            <a:grpSpLocks/>
          </p:cNvGrpSpPr>
          <p:nvPr/>
        </p:nvGrpSpPr>
        <p:grpSpPr bwMode="auto">
          <a:xfrm>
            <a:off x="7947375" y="2213865"/>
            <a:ext cx="405044" cy="690958"/>
            <a:chOff x="4120" y="2308"/>
            <a:chExt cx="305" cy="415"/>
          </a:xfrm>
        </p:grpSpPr>
        <p:sp>
          <p:nvSpPr>
            <p:cNvPr id="1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0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0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08" name="Group 126"/>
            <p:cNvGrpSpPr>
              <a:grpSpLocks/>
            </p:cNvGrpSpPr>
            <p:nvPr/>
          </p:nvGrpSpPr>
          <p:grpSpPr bwMode="auto">
            <a:xfrm flipH="1">
              <a:off x="4164" y="2500"/>
              <a:ext cx="152" cy="109"/>
              <a:chOff x="3216" y="2784"/>
              <a:chExt cx="192" cy="144"/>
            </a:xfrm>
          </p:grpSpPr>
          <p:sp>
            <p:nvSpPr>
              <p:cNvPr id="11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1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1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1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0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16" name="Rectangle 75"/>
          <p:cNvSpPr>
            <a:spLocks noChangeArrowheads="1"/>
          </p:cNvSpPr>
          <p:nvPr/>
        </p:nvSpPr>
        <p:spPr bwMode="auto">
          <a:xfrm>
            <a:off x="6455678"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17" name="Rectangle 76"/>
          <p:cNvSpPr>
            <a:spLocks noChangeArrowheads="1"/>
          </p:cNvSpPr>
          <p:nvPr/>
        </p:nvSpPr>
        <p:spPr bwMode="auto">
          <a:xfrm>
            <a:off x="6455678"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18" name="Rectangle 77"/>
          <p:cNvSpPr>
            <a:spLocks noChangeArrowheads="1"/>
          </p:cNvSpPr>
          <p:nvPr/>
        </p:nvSpPr>
        <p:spPr bwMode="auto">
          <a:xfrm>
            <a:off x="6455678"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19" name="Rectangle 78"/>
          <p:cNvSpPr>
            <a:spLocks noChangeArrowheads="1"/>
          </p:cNvSpPr>
          <p:nvPr/>
        </p:nvSpPr>
        <p:spPr bwMode="auto">
          <a:xfrm>
            <a:off x="6818984"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0" name="Rectangle 79"/>
          <p:cNvSpPr>
            <a:spLocks noChangeArrowheads="1"/>
          </p:cNvSpPr>
          <p:nvPr/>
        </p:nvSpPr>
        <p:spPr bwMode="auto">
          <a:xfrm>
            <a:off x="6818984"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1" name="Rectangle 80"/>
          <p:cNvSpPr>
            <a:spLocks noChangeArrowheads="1"/>
          </p:cNvSpPr>
          <p:nvPr/>
        </p:nvSpPr>
        <p:spPr bwMode="auto">
          <a:xfrm>
            <a:off x="6818984"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2" name="Rectangle 75"/>
          <p:cNvSpPr>
            <a:spLocks noChangeArrowheads="1"/>
          </p:cNvSpPr>
          <p:nvPr/>
        </p:nvSpPr>
        <p:spPr bwMode="auto">
          <a:xfrm>
            <a:off x="5060523"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3" name="Rectangle 76"/>
          <p:cNvSpPr>
            <a:spLocks noChangeArrowheads="1"/>
          </p:cNvSpPr>
          <p:nvPr/>
        </p:nvSpPr>
        <p:spPr bwMode="auto">
          <a:xfrm>
            <a:off x="5060523"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4" name="Rectangle 77"/>
          <p:cNvSpPr>
            <a:spLocks noChangeArrowheads="1"/>
          </p:cNvSpPr>
          <p:nvPr/>
        </p:nvSpPr>
        <p:spPr bwMode="auto">
          <a:xfrm>
            <a:off x="5060523"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5" name="Rectangle 78"/>
          <p:cNvSpPr>
            <a:spLocks noChangeArrowheads="1"/>
          </p:cNvSpPr>
          <p:nvPr/>
        </p:nvSpPr>
        <p:spPr bwMode="auto">
          <a:xfrm>
            <a:off x="5423829"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6" name="Rectangle 79"/>
          <p:cNvSpPr>
            <a:spLocks noChangeArrowheads="1"/>
          </p:cNvSpPr>
          <p:nvPr/>
        </p:nvSpPr>
        <p:spPr bwMode="auto">
          <a:xfrm>
            <a:off x="5423829"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7" name="Rectangle 80"/>
          <p:cNvSpPr>
            <a:spLocks noChangeArrowheads="1"/>
          </p:cNvSpPr>
          <p:nvPr/>
        </p:nvSpPr>
        <p:spPr bwMode="auto">
          <a:xfrm>
            <a:off x="5423829"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8" name="Rectangle 75"/>
          <p:cNvSpPr>
            <a:spLocks noChangeArrowheads="1"/>
          </p:cNvSpPr>
          <p:nvPr/>
        </p:nvSpPr>
        <p:spPr bwMode="auto">
          <a:xfrm>
            <a:off x="3761910"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9" name="Rectangle 76"/>
          <p:cNvSpPr>
            <a:spLocks noChangeArrowheads="1"/>
          </p:cNvSpPr>
          <p:nvPr/>
        </p:nvSpPr>
        <p:spPr bwMode="auto">
          <a:xfrm>
            <a:off x="3761910"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0" name="Rectangle 77"/>
          <p:cNvSpPr>
            <a:spLocks noChangeArrowheads="1"/>
          </p:cNvSpPr>
          <p:nvPr/>
        </p:nvSpPr>
        <p:spPr bwMode="auto">
          <a:xfrm>
            <a:off x="3761910"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31" name="Rectangle 78"/>
          <p:cNvSpPr>
            <a:spLocks noChangeArrowheads="1"/>
          </p:cNvSpPr>
          <p:nvPr/>
        </p:nvSpPr>
        <p:spPr bwMode="auto">
          <a:xfrm>
            <a:off x="4125216"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32" name="Rectangle 79"/>
          <p:cNvSpPr>
            <a:spLocks noChangeArrowheads="1"/>
          </p:cNvSpPr>
          <p:nvPr/>
        </p:nvSpPr>
        <p:spPr bwMode="auto">
          <a:xfrm>
            <a:off x="4125216"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3" name="Rectangle 80"/>
          <p:cNvSpPr>
            <a:spLocks noChangeArrowheads="1"/>
          </p:cNvSpPr>
          <p:nvPr/>
        </p:nvSpPr>
        <p:spPr bwMode="auto">
          <a:xfrm>
            <a:off x="4125216"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pic>
        <p:nvPicPr>
          <p:cNvPr id="147" name="Picture 372" descr="switch"/>
          <p:cNvPicPr>
            <a:picLocks noChangeAspect="1" noChangeArrowheads="1"/>
          </p:cNvPicPr>
          <p:nvPr/>
        </p:nvPicPr>
        <p:blipFill>
          <a:blip r:embed="rId4"/>
          <a:srcRect/>
          <a:stretch>
            <a:fillRect/>
          </a:stretch>
        </p:blipFill>
        <p:spPr bwMode="auto">
          <a:xfrm>
            <a:off x="2996825" y="2483895"/>
            <a:ext cx="292468" cy="146695"/>
          </a:xfrm>
          <a:prstGeom prst="rect">
            <a:avLst/>
          </a:prstGeom>
          <a:noFill/>
        </p:spPr>
      </p:pic>
      <p:sp>
        <p:nvSpPr>
          <p:cNvPr id="148" name="Rectangle 75"/>
          <p:cNvSpPr>
            <a:spLocks noChangeArrowheads="1"/>
          </p:cNvSpPr>
          <p:nvPr/>
        </p:nvSpPr>
        <p:spPr bwMode="auto">
          <a:xfrm>
            <a:off x="2726795"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49" name="Rectangle 76"/>
          <p:cNvSpPr>
            <a:spLocks noChangeArrowheads="1"/>
          </p:cNvSpPr>
          <p:nvPr/>
        </p:nvSpPr>
        <p:spPr bwMode="auto">
          <a:xfrm>
            <a:off x="2726795"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0" name="Rectangle 78"/>
          <p:cNvSpPr>
            <a:spLocks noChangeArrowheads="1"/>
          </p:cNvSpPr>
          <p:nvPr/>
        </p:nvSpPr>
        <p:spPr bwMode="auto">
          <a:xfrm>
            <a:off x="3090101"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51" name="Rectangle 79"/>
          <p:cNvSpPr>
            <a:spLocks noChangeArrowheads="1"/>
          </p:cNvSpPr>
          <p:nvPr/>
        </p:nvSpPr>
        <p:spPr bwMode="auto">
          <a:xfrm>
            <a:off x="3090101"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2" name="Freeform 8"/>
          <p:cNvSpPr>
            <a:spLocks/>
          </p:cNvSpPr>
          <p:nvPr/>
        </p:nvSpPr>
        <p:spPr bwMode="auto">
          <a:xfrm>
            <a:off x="2411760" y="2596231"/>
            <a:ext cx="582379" cy="315034"/>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 name="Freeform 8"/>
          <p:cNvSpPr>
            <a:spLocks/>
          </p:cNvSpPr>
          <p:nvPr/>
        </p:nvSpPr>
        <p:spPr bwMode="auto">
          <a:xfrm flipV="1">
            <a:off x="2411760" y="2450230"/>
            <a:ext cx="582379" cy="9001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 name="Picture 3"/>
          <p:cNvPicPr>
            <a:picLocks noChangeAspect="1"/>
          </p:cNvPicPr>
          <p:nvPr/>
        </p:nvPicPr>
        <p:blipFill>
          <a:blip r:embed="rId5"/>
          <a:stretch>
            <a:fillRect/>
          </a:stretch>
        </p:blipFill>
        <p:spPr>
          <a:xfrm flipH="1">
            <a:off x="2141730" y="2258870"/>
            <a:ext cx="360040" cy="330243"/>
          </a:xfrm>
          <a:prstGeom prst="rect">
            <a:avLst/>
          </a:prstGeom>
        </p:spPr>
      </p:pic>
      <p:pic>
        <p:nvPicPr>
          <p:cNvPr id="146" name="Picture 145"/>
          <p:cNvPicPr>
            <a:picLocks noChangeAspect="1"/>
          </p:cNvPicPr>
          <p:nvPr/>
        </p:nvPicPr>
        <p:blipFill>
          <a:blip r:embed="rId5"/>
          <a:stretch>
            <a:fillRect/>
          </a:stretch>
        </p:blipFill>
        <p:spPr>
          <a:xfrm flipH="1">
            <a:off x="2096725" y="2618910"/>
            <a:ext cx="483906" cy="443858"/>
          </a:xfrm>
          <a:prstGeom prst="rect">
            <a:avLst/>
          </a:prstGeom>
        </p:spPr>
      </p:pic>
      <p:grpSp>
        <p:nvGrpSpPr>
          <p:cNvPr id="3" name="Group 2"/>
          <p:cNvGrpSpPr/>
          <p:nvPr/>
        </p:nvGrpSpPr>
        <p:grpSpPr>
          <a:xfrm>
            <a:off x="701570" y="4959170"/>
            <a:ext cx="3420380" cy="909392"/>
            <a:chOff x="701570" y="4959170"/>
            <a:chExt cx="3420380" cy="909392"/>
          </a:xfrm>
        </p:grpSpPr>
        <p:sp>
          <p:nvSpPr>
            <p:cNvPr id="5" name="Rounded Rectangle 4"/>
            <p:cNvSpPr/>
            <p:nvPr/>
          </p:nvSpPr>
          <p:spPr bwMode="auto">
            <a:xfrm>
              <a:off x="701570" y="4959170"/>
              <a:ext cx="3420380" cy="585065"/>
            </a:xfrm>
            <a:prstGeom prst="round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TextBox 5"/>
            <p:cNvSpPr txBox="1"/>
            <p:nvPr/>
          </p:nvSpPr>
          <p:spPr>
            <a:xfrm>
              <a:off x="1421650" y="5499230"/>
              <a:ext cx="2083511" cy="369332"/>
            </a:xfrm>
            <a:prstGeom prst="rect">
              <a:avLst/>
            </a:prstGeom>
            <a:noFill/>
          </p:spPr>
          <p:txBody>
            <a:bodyPr wrap="none" rtlCol="0">
              <a:spAutoFit/>
            </a:bodyPr>
            <a:lstStyle/>
            <a:p>
              <a:r>
                <a:rPr lang="en-US" sz="1800" dirty="0">
                  <a:solidFill>
                    <a:schemeClr val="accent2"/>
                  </a:solidFill>
                  <a:latin typeface="+mn-lt"/>
                </a:rPr>
                <a:t>P802.1CF</a:t>
              </a:r>
              <a:r>
                <a:rPr lang="en-US" sz="1800" dirty="0" smtClean="0">
                  <a:solidFill>
                    <a:schemeClr val="accent2"/>
                  </a:solidFill>
                  <a:latin typeface="+mn-lt"/>
                </a:rPr>
                <a:t> Domain</a:t>
              </a:r>
            </a:p>
          </p:txBody>
        </p:sp>
      </p:grpSp>
      <p:sp>
        <p:nvSpPr>
          <p:cNvPr id="7" name="TextBox 6"/>
          <p:cNvSpPr txBox="1"/>
          <p:nvPr/>
        </p:nvSpPr>
        <p:spPr>
          <a:xfrm>
            <a:off x="746575" y="5724255"/>
            <a:ext cx="398441" cy="276999"/>
          </a:xfrm>
          <a:prstGeom prst="rect">
            <a:avLst/>
          </a:prstGeom>
          <a:noFill/>
        </p:spPr>
        <p:txBody>
          <a:bodyPr wrap="none" rtlCol="0">
            <a:spAutoFit/>
          </a:bodyPr>
          <a:lstStyle/>
          <a:p>
            <a:r>
              <a:rPr lang="en-US" dirty="0">
                <a:latin typeface="+mn-lt"/>
              </a:rPr>
              <a:t>UE</a:t>
            </a:r>
            <a:endParaRPr lang="en-US" dirty="0" smtClean="0">
              <a:latin typeface="+mn-lt"/>
            </a:endParaRPr>
          </a:p>
        </p:txBody>
      </p:sp>
      <p:sp>
        <p:nvSpPr>
          <p:cNvPr id="157" name="TextBox 156"/>
          <p:cNvSpPr txBox="1"/>
          <p:nvPr/>
        </p:nvSpPr>
        <p:spPr>
          <a:xfrm>
            <a:off x="3784363" y="5589240"/>
            <a:ext cx="697627" cy="461665"/>
          </a:xfrm>
          <a:prstGeom prst="rect">
            <a:avLst/>
          </a:prstGeom>
          <a:noFill/>
        </p:spPr>
        <p:txBody>
          <a:bodyPr wrap="none" rtlCol="0">
            <a:spAutoFit/>
          </a:bodyPr>
          <a:lstStyle/>
          <a:p>
            <a:pPr algn="ctr"/>
            <a:r>
              <a:rPr lang="en-US" dirty="0" smtClean="0">
                <a:latin typeface="+mn-lt"/>
              </a:rPr>
              <a:t>Access</a:t>
            </a:r>
            <a:br>
              <a:rPr lang="en-US" dirty="0" smtClean="0">
                <a:latin typeface="+mn-lt"/>
              </a:rPr>
            </a:br>
            <a:r>
              <a:rPr lang="en-US" dirty="0" smtClean="0">
                <a:latin typeface="+mn-lt"/>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Aims for P802.1CF</a:t>
            </a:r>
          </a:p>
        </p:txBody>
      </p:sp>
      <p:sp>
        <p:nvSpPr>
          <p:cNvPr id="3" name="Content Placeholder 2"/>
          <p:cNvSpPr>
            <a:spLocks noGrp="1"/>
          </p:cNvSpPr>
          <p:nvPr>
            <p:ph idx="1"/>
          </p:nvPr>
        </p:nvSpPr>
        <p:spPr>
          <a:xfrm>
            <a:off x="476545" y="1403775"/>
            <a:ext cx="8229600" cy="4950550"/>
          </a:xfrm>
        </p:spPr>
        <p:txBody>
          <a:bodyPr>
            <a:normAutofit fontScale="70000" lnSpcReduction="20000"/>
          </a:bodyPr>
          <a:lstStyle/>
          <a:p>
            <a:r>
              <a:rPr lang="en-US"/>
              <a:t>Reverse engineering of a ‘Stage 2’ document based on the existing IEEE 802 protocols</a:t>
            </a:r>
          </a:p>
          <a:p>
            <a:pPr lvl="1"/>
            <a:r>
              <a:rPr lang="en-US"/>
              <a:t>Show, how the IEEE 802 protocols fit together</a:t>
            </a:r>
          </a:p>
          <a:p>
            <a:pPr lvl="1"/>
            <a:r>
              <a:rPr lang="en-US"/>
              <a:t>Show, that required functionality is available</a:t>
            </a:r>
          </a:p>
          <a:p>
            <a:pPr lvl="1"/>
            <a:r>
              <a:rPr lang="en-US"/>
              <a:t>Gaps in existing IEEE 802 protocols may appear, but its up to the responsible 802 WGs to fill them</a:t>
            </a:r>
          </a:p>
          <a:p>
            <a:r>
              <a:rPr lang="en-US"/>
              <a:t>Recommended Practice</a:t>
            </a:r>
          </a:p>
          <a:p>
            <a:pPr lvl="1"/>
            <a:r>
              <a:rPr lang="en-US"/>
              <a:t>It provides common understanding however does not exclude other solutions</a:t>
            </a:r>
          </a:p>
          <a:p>
            <a:pPr lvl="1"/>
            <a:r>
              <a:rPr lang="en-US"/>
              <a:t>It may lead to better alignment of capabilities of IEEE 802 access technologies (wired as well as wireless)</a:t>
            </a:r>
          </a:p>
          <a:p>
            <a:r>
              <a:rPr lang="en-US"/>
              <a:t>Aim is to sharpen the understanding of IEEE 802 for the deployment in access networks</a:t>
            </a:r>
          </a:p>
          <a:p>
            <a:pPr lvl="1"/>
            <a:r>
              <a:rPr lang="en-US"/>
              <a:t>Provide a kind of cookbook to network engineers</a:t>
            </a:r>
          </a:p>
          <a:p>
            <a:pPr lvl="1"/>
            <a:r>
              <a:rPr lang="en-US"/>
              <a:t>Provide a reference specification to other organizations and operators</a:t>
            </a:r>
          </a:p>
          <a:p>
            <a:endParaRPr lang="en-US"/>
          </a:p>
        </p:txBody>
      </p:sp>
    </p:spTree>
    <p:extLst>
      <p:ext uri="{BB962C8B-B14F-4D97-AF65-F5344CB8AC3E}">
        <p14:creationId xmlns:p14="http://schemas.microsoft.com/office/powerpoint/2010/main" val="13213920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7227295" y="1763815"/>
            <a:ext cx="855094" cy="63741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n-lt"/>
              </a:rPr>
              <a:t>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9" name="Rectangle 8"/>
          <p:cNvSpPr/>
          <p:nvPr/>
        </p:nvSpPr>
        <p:spPr bwMode="auto">
          <a:xfrm>
            <a:off x="2231742" y="3068960"/>
            <a:ext cx="5850650"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a:latin typeface="+mn-lt"/>
              </a:rPr>
              <a:t>Access Network</a:t>
            </a:r>
            <a:endParaRPr kumimoji="0" lang="en-US" sz="1200" b="1" u="none" strike="noStrike" cap="none" normalizeH="0" baseline="0">
              <a:ln>
                <a:noFill/>
              </a:ln>
              <a:solidFill>
                <a:schemeClr val="tx1"/>
              </a:solidFill>
              <a:effectLst/>
              <a:latin typeface="+mn-lt"/>
            </a:endParaRP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Scope</a:t>
            </a:r>
            <a:r>
              <a:rPr lang="en-US" dirty="0" smtClean="0"/>
              <a:t> of OmniRAN P802.1CF mapped to the IEEE 802 Reference Model</a:t>
            </a:r>
            <a:endParaRPr lang="en-US" dirty="0"/>
          </a:p>
        </p:txBody>
      </p:sp>
      <p:sp>
        <p:nvSpPr>
          <p:cNvPr id="140" name="Content Placeholder 139"/>
          <p:cNvSpPr>
            <a:spLocks noGrp="1"/>
          </p:cNvSpPr>
          <p:nvPr>
            <p:ph idx="1"/>
          </p:nvPr>
        </p:nvSpPr>
        <p:spPr>
          <a:xfrm>
            <a:off x="457200" y="4374105"/>
            <a:ext cx="8229600" cy="2115235"/>
          </a:xfrm>
        </p:spPr>
        <p:txBody>
          <a:bodyPr>
            <a:normAutofit fontScale="475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central control entity, e.g. for authentication</a:t>
            </a:r>
          </a:p>
          <a:p>
            <a:pPr lvl="1">
              <a:lnSpc>
                <a:spcPct val="120000"/>
              </a:lnSpc>
            </a:pPr>
            <a:r>
              <a:rPr lang="en-US" dirty="0" smtClean="0"/>
              <a:t>R3 represents a control interface between the access network and a central control entity and the</a:t>
            </a:r>
            <a:r>
              <a:rPr lang="en-US" dirty="0"/>
              <a:t> data path interface towards the first hop router, which is defined by the IEEE 802 Data Link SAP.</a:t>
            </a:r>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5" name="Rectangle 104"/>
          <p:cNvSpPr/>
          <p:nvPr/>
        </p:nvSpPr>
        <p:spPr bwMode="auto">
          <a:xfrm>
            <a:off x="7227296" y="2528900"/>
            <a:ext cx="855094" cy="54740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767355" y="2033845"/>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317305" y="2033845"/>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123855"/>
            <a:ext cx="3798592" cy="720181"/>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9" name="Freeform 58"/>
          <p:cNvSpPr/>
          <p:nvPr/>
        </p:nvSpPr>
        <p:spPr>
          <a:xfrm>
            <a:off x="5966976" y="2123855"/>
            <a:ext cx="1260000" cy="711709"/>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TextBox 10"/>
          <p:cNvSpPr txBox="1"/>
          <p:nvPr/>
        </p:nvSpPr>
        <p:spPr>
          <a:xfrm>
            <a:off x="701570" y="1583795"/>
            <a:ext cx="766180" cy="276999"/>
          </a:xfrm>
          <a:prstGeom prst="rect">
            <a:avLst/>
          </a:prstGeom>
          <a:noFill/>
        </p:spPr>
        <p:txBody>
          <a:bodyPr wrap="none" rtlCol="0">
            <a:spAutoFit/>
          </a:bodyPr>
          <a:lstStyle/>
          <a:p>
            <a:r>
              <a:rPr lang="en-US" dirty="0">
                <a:latin typeface="+mn-lt"/>
              </a:rPr>
              <a:t>Terminal</a:t>
            </a:r>
            <a:endParaRPr lang="en-US" dirty="0" smtClean="0">
              <a:latin typeface="+mn-lt"/>
            </a:endParaRPr>
          </a:p>
        </p:txBody>
      </p:sp>
      <p:sp>
        <p:nvSpPr>
          <p:cNvPr id="60" name="TextBox 59"/>
          <p:cNvSpPr txBox="1"/>
          <p:nvPr/>
        </p:nvSpPr>
        <p:spPr>
          <a:xfrm>
            <a:off x="8053422" y="2467634"/>
            <a:ext cx="749048" cy="646331"/>
          </a:xfrm>
          <a:prstGeom prst="rect">
            <a:avLst/>
          </a:prstGeom>
          <a:noFill/>
        </p:spPr>
        <p:txBody>
          <a:bodyPr wrap="none" rtlCol="0">
            <a:spAutoFit/>
          </a:bodyPr>
          <a:lstStyle/>
          <a:p>
            <a:r>
              <a:rPr lang="en-US" dirty="0">
                <a:latin typeface="+mn-lt"/>
              </a:rPr>
              <a:t>Core</a:t>
            </a:r>
            <a:br>
              <a:rPr lang="en-US" dirty="0">
                <a:latin typeface="+mn-lt"/>
              </a:rPr>
            </a:br>
            <a:r>
              <a:rPr lang="en-US" dirty="0">
                <a:latin typeface="+mn-lt"/>
              </a:rPr>
              <a:t>Network</a:t>
            </a:r>
            <a:br>
              <a:rPr lang="en-US" dirty="0">
                <a:latin typeface="+mn-lt"/>
              </a:rPr>
            </a:br>
            <a:r>
              <a:rPr lang="en-US" dirty="0">
                <a:latin typeface="+mn-lt"/>
              </a:rPr>
              <a:t>Service</a:t>
            </a:r>
            <a:endParaRPr lang="en-US" dirty="0" smtClean="0">
              <a:latin typeface="+mn-lt"/>
            </a:endParaRPr>
          </a:p>
        </p:txBody>
      </p:sp>
      <p:sp>
        <p:nvSpPr>
          <p:cNvPr id="57" name="TextBox 56"/>
          <p:cNvSpPr txBox="1"/>
          <p:nvPr/>
        </p:nvSpPr>
        <p:spPr>
          <a:xfrm>
            <a:off x="8082390" y="1763815"/>
            <a:ext cx="1031502" cy="646331"/>
          </a:xfrm>
          <a:prstGeom prst="rect">
            <a:avLst/>
          </a:prstGeom>
          <a:noFill/>
        </p:spPr>
        <p:txBody>
          <a:bodyPr wrap="none" rtlCol="0">
            <a:spAutoFit/>
          </a:bodyPr>
          <a:lstStyle/>
          <a:p>
            <a:r>
              <a:rPr lang="en-US" dirty="0">
                <a:latin typeface="+mn-lt"/>
              </a:rPr>
              <a:t>Subscription</a:t>
            </a:r>
            <a:br>
              <a:rPr lang="en-US" dirty="0">
                <a:latin typeface="+mn-lt"/>
              </a:rPr>
            </a:br>
            <a:r>
              <a:rPr lang="en-US" dirty="0">
                <a:latin typeface="+mn-lt"/>
              </a:rPr>
              <a:t>Service</a:t>
            </a:r>
          </a:p>
          <a:p>
            <a:r>
              <a:rPr lang="en-US" dirty="0">
                <a:latin typeface="+mn-lt"/>
              </a:rPr>
              <a:t>Provider</a:t>
            </a:r>
            <a:endParaRPr lang="en-US" dirty="0" smtClean="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2014 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b="1" dirty="0" smtClean="0"/>
              <a:t>Venue</a:t>
            </a:r>
            <a:endParaRPr lang="en-US" dirty="0" smtClean="0"/>
          </a:p>
          <a:p>
            <a:pPr lvl="1"/>
            <a:r>
              <a:rPr lang="en-US" dirty="0"/>
              <a:t>Hilton Athens, </a:t>
            </a:r>
            <a:r>
              <a:rPr lang="en-US" dirty="0" smtClean="0"/>
              <a:t>46 </a:t>
            </a:r>
            <a:r>
              <a:rPr lang="en-US" dirty="0" err="1" smtClean="0"/>
              <a:t>Vassilissis</a:t>
            </a:r>
            <a:r>
              <a:rPr lang="en-US" dirty="0" smtClean="0"/>
              <a:t> </a:t>
            </a:r>
            <a:r>
              <a:rPr lang="en-US" dirty="0" err="1" smtClean="0"/>
              <a:t>Sofias</a:t>
            </a:r>
            <a:r>
              <a:rPr lang="en-US" dirty="0" smtClean="0"/>
              <a:t> Avenue, Athens, 11528, Greece</a:t>
            </a:r>
          </a:p>
          <a:p>
            <a:pPr lvl="1"/>
            <a:endParaRPr lang="en-US" dirty="0" smtClean="0"/>
          </a:p>
          <a:p>
            <a:r>
              <a:rPr lang="de-DE" dirty="0" smtClean="0"/>
              <a:t>Meeting-</a:t>
            </a:r>
            <a:r>
              <a:rPr lang="de-DE" dirty="0" err="1" smtClean="0"/>
              <a:t>room</a:t>
            </a:r>
            <a:r>
              <a:rPr lang="de-DE" dirty="0" smtClean="0"/>
              <a:t>: </a:t>
            </a:r>
          </a:p>
          <a:p>
            <a:pPr lvl="1"/>
            <a:r>
              <a:rPr lang="de-DE" b="1" dirty="0" smtClean="0"/>
              <a:t>Kos</a:t>
            </a:r>
            <a:r>
              <a:rPr lang="de-DE" dirty="0" smtClean="0"/>
              <a:t>, Mezzanine</a:t>
            </a:r>
          </a:p>
          <a:p>
            <a:endParaRPr lang="de-DE" dirty="0" smtClean="0"/>
          </a:p>
          <a:p>
            <a:r>
              <a:rPr lang="de-DE" dirty="0" smtClean="0"/>
              <a:t>Sessions:</a:t>
            </a:r>
          </a:p>
          <a:p>
            <a:pPr lvl="1"/>
            <a:r>
              <a:rPr lang="en-US" dirty="0" smtClean="0"/>
              <a:t>Mon,	Sept 15th, 13:30 - 18:00</a:t>
            </a:r>
          </a:p>
          <a:p>
            <a:pPr lvl="1"/>
            <a:r>
              <a:rPr lang="en-US" dirty="0" smtClean="0"/>
              <a:t>Tue,	Sept 16th, 13:30 - 18:00</a:t>
            </a:r>
          </a:p>
          <a:p>
            <a:pPr lvl="1"/>
            <a:r>
              <a:rPr lang="en-US" dirty="0" smtClean="0"/>
              <a:t>Wed,	Sept 17th, 13:30 - 17:00</a:t>
            </a:r>
          </a:p>
          <a:p>
            <a:pPr lvl="1"/>
            <a:r>
              <a:rPr lang="en-US" dirty="0" smtClean="0"/>
              <a:t>Thu,	Sept 18th, 13:30 - 18:00</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P802.1CF contributions</a:t>
            </a:r>
          </a:p>
          <a:p>
            <a:pPr lvl="1"/>
            <a:r>
              <a:rPr lang="en-US" dirty="0" err="1" smtClean="0"/>
              <a:t>ToC</a:t>
            </a:r>
          </a:p>
          <a:p>
            <a:pPr lvl="2"/>
            <a:r>
              <a:rPr lang="en-US" dirty="0" err="1"/>
              <a:t>No new contributions available</a:t>
            </a:r>
            <a:endParaRPr lang="en-US" dirty="0" smtClean="0"/>
          </a:p>
          <a:p>
            <a:pPr lvl="1"/>
            <a:r>
              <a:rPr lang="en-US" dirty="0" smtClean="0"/>
              <a:t>Network reference model</a:t>
            </a:r>
          </a:p>
          <a:p>
            <a:pPr lvl="2"/>
            <a:r>
              <a:rPr lang="en-US" dirty="0">
                <a:hlinkClick r:id="rId2"/>
              </a:rPr>
              <a:t>https://mentor.ieee.org/omniran/dcn/14/omniran-14-0066-00-CF00-vlans-within-the-scope-of-nrm.pptx</a:t>
            </a:r>
            <a:endParaRPr lang="en-US" dirty="0"/>
          </a:p>
          <a:p>
            <a:pPr lvl="2"/>
            <a:r>
              <a:rPr lang="en-US" dirty="0"/>
              <a:t>Contribution raised several questions regards handling of backhaul in the NRM.</a:t>
            </a:r>
          </a:p>
          <a:p>
            <a:pPr lvl="2"/>
            <a:endParaRPr lang="en-US" dirty="0"/>
          </a:p>
          <a:p>
            <a:pPr lvl="1"/>
            <a:r>
              <a:rPr lang="en-US" dirty="0" smtClean="0"/>
              <a:t>Functional design and decomposition</a:t>
            </a:r>
          </a:p>
          <a:p>
            <a:pPr lvl="2"/>
            <a:r>
              <a:rPr lang="en-US" dirty="0">
                <a:hlinkClick r:id="rId3"/>
              </a:rPr>
              <a:t>https://mentor.ieee.org/omniran/dcn/14/omniran-14-0065-01-CF00-key-concepts-of-nds.pptx</a:t>
            </a:r>
            <a:endParaRPr lang="en-US" dirty="0"/>
          </a:p>
          <a:p>
            <a:pPr lvl="2"/>
            <a:r>
              <a:rPr lang="en-US" dirty="0" smtClean="0"/>
              <a:t>Discussion led to refinements in terminology and structure</a:t>
            </a:r>
          </a:p>
          <a:p>
            <a:pPr lvl="3"/>
            <a:r>
              <a:rPr lang="en-US" dirty="0">
                <a:hlinkClick r:id="rId4"/>
              </a:rPr>
              <a:t>https://mentor.ieee.org/omniran/dcn/14/omniran-14-0065-02-CF00-key-concepts-of-nds.pptx</a:t>
            </a:r>
            <a:endParaRPr lang="en-US" dirty="0"/>
          </a:p>
          <a:p>
            <a:pPr lvl="1"/>
            <a:r>
              <a:rPr lang="en-US" dirty="0" smtClean="0"/>
              <a:t>SDN Abstraction</a:t>
            </a:r>
          </a:p>
          <a:p>
            <a:pPr lvl="2"/>
            <a:r>
              <a:rPr lang="en-US" dirty="0"/>
              <a:t>No new contribution available</a:t>
            </a:r>
            <a:endParaRPr lang="en-US" dirty="0" smtClean="0"/>
          </a:p>
        </p:txBody>
      </p:sp>
    </p:spTree>
    <p:extLst>
      <p:ext uri="{BB962C8B-B14F-4D97-AF65-F5344CB8AC3E}">
        <p14:creationId xmlns:p14="http://schemas.microsoft.com/office/powerpoint/2010/main" val="3186989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a:bodyPr>
          <a:lstStyle/>
          <a:p>
            <a:r>
              <a:rPr lang="de-DE" dirty="0" err="1" smtClean="0"/>
              <a:t>Related</a:t>
            </a:r>
            <a:r>
              <a:rPr lang="de-DE" dirty="0" smtClean="0"/>
              <a:t> </a:t>
            </a:r>
            <a:r>
              <a:rPr lang="de-DE" dirty="0" err="1" smtClean="0"/>
              <a:t>discussions</a:t>
            </a:r>
            <a:r>
              <a:rPr lang="de-DE" dirty="0" smtClean="0"/>
              <a:t> in 802 WGs</a:t>
            </a:r>
          </a:p>
          <a:p>
            <a:pPr lvl="1"/>
            <a:r>
              <a:rPr lang="de-DE" dirty="0"/>
              <a:t>Dick Roy provided introduction of ITS use cases as presented to IEEE 802.21</a:t>
            </a:r>
          </a:p>
          <a:p>
            <a:pPr lvl="2"/>
            <a:r>
              <a:rPr lang="de-DE" dirty="0">
                <a:hlinkClick r:id="rId2"/>
              </a:rPr>
              <a:t>https://mentor.ieee.org/omniran/dcn/14/omniran-14-0067-00-CF00-its-use-cases.pptx</a:t>
            </a:r>
            <a:endParaRPr lang="de-DE" dirty="0"/>
          </a:p>
          <a:p>
            <a:r>
              <a:rPr lang="en-US" dirty="0" smtClean="0"/>
              <a:t>Demand for liaisons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72172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
            </a:r>
            <a:br>
              <a:rPr lang="en-GB" dirty="0" smtClean="0"/>
            </a:br>
            <a:r>
              <a:rPr lang="en-GB" dirty="0" smtClean="0"/>
              <a:t/>
            </a:r>
            <a:br>
              <a:rPr lang="en-GB" dirty="0" smtClean="0"/>
            </a:br>
            <a:r>
              <a:rPr lang="en-GB" sz="3600" b="1" dirty="0" smtClean="0"/>
              <a:t>Meals</a:t>
            </a:r>
            <a:r>
              <a:rPr lang="en-GB" sz="2000" dirty="0" smtClean="0"/>
              <a:t/>
            </a:r>
            <a:br>
              <a:rPr lang="en-GB" sz="2000" dirty="0" smtClean="0"/>
            </a:br>
            <a:r>
              <a:rPr lang="en-GB" sz="2000" dirty="0" smtClean="0"/>
              <a:t/>
            </a:r>
            <a:br>
              <a:rPr lang="en-GB" sz="2000" dirty="0" smtClean="0"/>
            </a:br>
            <a:endParaRPr lang="en-AU" dirty="0"/>
          </a:p>
        </p:txBody>
      </p:sp>
      <p:sp>
        <p:nvSpPr>
          <p:cNvPr id="5" name="Content Placeholder 4"/>
          <p:cNvSpPr>
            <a:spLocks noGrp="1"/>
          </p:cNvSpPr>
          <p:nvPr>
            <p:ph idx="1"/>
          </p:nvPr>
        </p:nvSpPr>
        <p:spPr/>
        <p:txBody>
          <a:bodyPr/>
          <a:lstStyle/>
          <a:p>
            <a:r>
              <a:rPr lang="en-GB" dirty="0" smtClean="0"/>
              <a:t>Breakfast is included in your room rate if you booked via the IEEE link with the Hilton</a:t>
            </a:r>
          </a:p>
          <a:p>
            <a:r>
              <a:rPr lang="en-GB" dirty="0" smtClean="0"/>
              <a:t>Morning and Afternoon tea will be served in the foyer areas</a:t>
            </a:r>
          </a:p>
          <a:p>
            <a:r>
              <a:rPr lang="en-GB" dirty="0" smtClean="0"/>
              <a:t>Lunch (12:00 – 13:30) will be served from the foyer outside the </a:t>
            </a:r>
            <a:r>
              <a:rPr lang="en-GB" dirty="0" err="1" smtClean="0"/>
              <a:t>Terpischore</a:t>
            </a:r>
            <a:r>
              <a:rPr lang="en-GB" dirty="0" smtClean="0"/>
              <a:t> Ballroom</a:t>
            </a:r>
            <a:br>
              <a:rPr lang="en-GB" dirty="0" smtClean="0"/>
            </a:b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40720721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b="1" dirty="0" smtClean="0"/>
              <a:t>  Social &amp; Dinners</a:t>
            </a:r>
            <a:endParaRPr lang="en-AU" sz="3600" b="1" dirty="0"/>
          </a:p>
        </p:txBody>
      </p:sp>
      <p:sp>
        <p:nvSpPr>
          <p:cNvPr id="5" name="Content Placeholder 4"/>
          <p:cNvSpPr>
            <a:spLocks noGrp="1"/>
          </p:cNvSpPr>
          <p:nvPr>
            <p:ph idx="1"/>
          </p:nvPr>
        </p:nvSpPr>
        <p:spPr>
          <a:xfrm>
            <a:off x="457200" y="1600200"/>
            <a:ext cx="8229600" cy="4724400"/>
          </a:xfrm>
        </p:spPr>
        <p:txBody>
          <a:bodyPr>
            <a:normAutofit fontScale="62500" lnSpcReduction="20000"/>
          </a:bodyPr>
          <a:lstStyle/>
          <a:p>
            <a:pPr>
              <a:lnSpc>
                <a:spcPct val="110000"/>
              </a:lnSpc>
            </a:pPr>
            <a:r>
              <a:rPr lang="en-GB" b="1" dirty="0"/>
              <a:t>Social – Wednesday</a:t>
            </a:r>
            <a:endParaRPr lang="en-GB" dirty="0" smtClean="0"/>
          </a:p>
          <a:p>
            <a:pPr lvl="1">
              <a:lnSpc>
                <a:spcPct val="110000"/>
              </a:lnSpc>
            </a:pPr>
            <a:r>
              <a:rPr lang="en-GB" dirty="0" smtClean="0"/>
              <a:t>Athens orientation tour and Acropolis visit followed by dinner was an optional function</a:t>
            </a:r>
          </a:p>
          <a:p>
            <a:pPr lvl="1">
              <a:lnSpc>
                <a:spcPct val="110000"/>
              </a:lnSpc>
            </a:pPr>
            <a:r>
              <a:rPr lang="en-GB" dirty="0" smtClean="0"/>
              <a:t>Please see the registration desk if you would like to purchase a ticket, please be aware there is limited availability of tickets.  Cost is US$95</a:t>
            </a:r>
          </a:p>
          <a:p>
            <a:pPr lvl="1">
              <a:lnSpc>
                <a:spcPct val="110000"/>
              </a:lnSpc>
            </a:pPr>
            <a:r>
              <a:rPr lang="en-GB" dirty="0" smtClean="0"/>
              <a:t>Reminder to wear comfortable shoes and that dinner is included, however drinks is not so please bring cash to purchase drinks, credit cards are not accepted</a:t>
            </a:r>
          </a:p>
          <a:p>
            <a:pPr lvl="1">
              <a:lnSpc>
                <a:spcPct val="110000"/>
              </a:lnSpc>
            </a:pPr>
            <a:r>
              <a:rPr lang="en-GB" dirty="0" smtClean="0"/>
              <a:t>Buses depart at 17:30, so please meet in the hotel foyer at 17:20</a:t>
            </a:r>
          </a:p>
          <a:p>
            <a:pPr lvl="1">
              <a:lnSpc>
                <a:spcPct val="110000"/>
              </a:lnSpc>
            </a:pPr>
            <a:r>
              <a:rPr lang="en-GB" dirty="0" smtClean="0"/>
              <a:t>Any questions please see Sara or Daniel on the registration desk.</a:t>
            </a:r>
          </a:p>
          <a:p>
            <a:pPr>
              <a:lnSpc>
                <a:spcPct val="110000"/>
              </a:lnSpc>
            </a:pPr>
            <a:r>
              <a:rPr lang="en-GB" b="1" dirty="0"/>
              <a:t>Suggestions for Restaurants</a:t>
            </a:r>
          </a:p>
          <a:p>
            <a:pPr lvl="1">
              <a:lnSpc>
                <a:spcPct val="110000"/>
              </a:lnSpc>
            </a:pPr>
            <a:r>
              <a:rPr lang="en-GB" dirty="0"/>
              <a:t>For suggestions for restaurants in the area, please visit the registration desk for a list of restaurant ideas</a:t>
            </a:r>
          </a:p>
          <a:p>
            <a:pPr lvl="1">
              <a:lnSpc>
                <a:spcPct val="110000"/>
              </a:lnSpc>
            </a:pPr>
            <a:r>
              <a:rPr lang="en-GB" dirty="0"/>
              <a:t>Please note, most local restaurants only accept cash, particularly the smaller ones</a:t>
            </a:r>
            <a:endParaRPr lang="en-US" dirty="0"/>
          </a:p>
          <a:p>
            <a:pPr lvl="1">
              <a:lnSpc>
                <a:spcPct val="110000"/>
              </a:lnSpc>
            </a:pP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370976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523</TotalTime>
  <Words>2168</Words>
  <Application>Microsoft Macintosh PowerPoint</Application>
  <PresentationFormat>On-screen Show (4:3)</PresentationFormat>
  <Paragraphs>355</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Template</vt:lpstr>
      <vt:lpstr>IEEE 802.1 OmniRAN TG September 2014 F2F Meeting</vt:lpstr>
      <vt:lpstr>September 2014 F2F Meeting</vt:lpstr>
      <vt:lpstr>  Meals  </vt:lpstr>
      <vt:lpstr>  Social &amp; Dinners</vt:lpstr>
      <vt:lpstr>Participants, Patents, and Duty to Inform</vt:lpstr>
      <vt:lpstr>Patent Related Links</vt:lpstr>
      <vt:lpstr>Call for Potentially Essential Patents</vt:lpstr>
      <vt:lpstr>Other Guidelines for IEEE WG Meetings</vt:lpstr>
      <vt:lpstr>Resources – URLs</vt:lpstr>
      <vt:lpstr>Sept 2014 Agenda Graphics</vt:lpstr>
      <vt:lpstr>Agenda proposal</vt:lpstr>
      <vt:lpstr>Business#1</vt:lpstr>
      <vt:lpstr>Business#2</vt:lpstr>
      <vt:lpstr>Business#3</vt:lpstr>
      <vt:lpstr>OmniRAN P802.1CF provides a kind of ‘Stage 2’ Specification for IEEE 802</vt:lpstr>
      <vt:lpstr>P802.1CF in the big picture of the Internet</vt:lpstr>
      <vt:lpstr>Aims for P802.1CF</vt:lpstr>
      <vt:lpstr>P802.1CF Project Authorization Request</vt:lpstr>
      <vt:lpstr>Scope of OmniRAN P802.1CF mapped to the IEEE 802 Reference Model</vt:lpstr>
      <vt:lpstr> P802.1CF Draft ToC </vt:lpstr>
      <vt:lpstr>Business#4</vt:lpstr>
      <vt:lpstr>Business#5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176</cp:revision>
  <cp:lastPrinted>1998-02-10T13:28:06Z</cp:lastPrinted>
  <dcterms:created xsi:type="dcterms:W3CDTF">2011-12-30T17:06:23Z</dcterms:created>
  <dcterms:modified xsi:type="dcterms:W3CDTF">2014-09-16T15:15:09Z</dcterms:modified>
</cp:coreProperties>
</file>