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7" r:id="rId2"/>
    <p:sldId id="258" r:id="rId3"/>
    <p:sldId id="260" r:id="rId4"/>
    <p:sldId id="261" r:id="rId5"/>
    <p:sldId id="262"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07" autoAdjust="0"/>
  </p:normalViewPr>
  <p:slideViewPr>
    <p:cSldViewPr snapToGrid="0" snapToObjects="1">
      <p:cViewPr>
        <p:scale>
          <a:sx n="68" d="100"/>
          <a:sy n="68" d="100"/>
        </p:scale>
        <p:origin x="-648"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8657D-A169-9D4A-A812-AA7DCC5709EA}" type="datetimeFigureOut">
              <a:rPr lang="en-US" smtClean="0"/>
              <a:t>17/09/14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840BE-1C12-8149-82FC-D062E23EDF28}" type="slidenum">
              <a:rPr lang="en-US" smtClean="0"/>
              <a:t>‹#›</a:t>
            </a:fld>
            <a:endParaRPr lang="en-US"/>
          </a:p>
        </p:txBody>
      </p:sp>
    </p:spTree>
    <p:extLst>
      <p:ext uri="{BB962C8B-B14F-4D97-AF65-F5344CB8AC3E}">
        <p14:creationId xmlns:p14="http://schemas.microsoft.com/office/powerpoint/2010/main" val="12126965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415704" y="8709167"/>
            <a:ext cx="76098" cy="181949"/>
          </a:xfrm>
        </p:spPr>
        <p:txBody>
          <a:bodyPr/>
          <a:lstStyle/>
          <a:p>
            <a:fld id="{C67139CA-5923-5E4A-8BEA-EBB24723E16B}" type="slidenum">
              <a:rPr lang="en-US" smtClean="0"/>
              <a:pPr/>
              <a:t>1</a:t>
            </a:fld>
            <a:endParaRPr lang="en-US"/>
          </a:p>
        </p:txBody>
      </p:sp>
    </p:spTree>
    <p:extLst>
      <p:ext uri="{BB962C8B-B14F-4D97-AF65-F5344CB8AC3E}">
        <p14:creationId xmlns:p14="http://schemas.microsoft.com/office/powerpoint/2010/main" val="3660843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415704" y="8709167"/>
            <a:ext cx="76098" cy="181949"/>
          </a:xfrm>
        </p:spPr>
        <p:txBody>
          <a:bodyPr/>
          <a:lstStyle/>
          <a:p>
            <a:fld id="{C67139CA-5923-5E4A-8BEA-EBB24723E16B}" type="slidenum">
              <a:rPr lang="en-US" smtClean="0"/>
              <a:pPr/>
              <a:t>2</a:t>
            </a:fld>
            <a:endParaRPr lang="en-US"/>
          </a:p>
        </p:txBody>
      </p:sp>
    </p:spTree>
    <p:extLst>
      <p:ext uri="{BB962C8B-B14F-4D97-AF65-F5344CB8AC3E}">
        <p14:creationId xmlns:p14="http://schemas.microsoft.com/office/powerpoint/2010/main" val="3660843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5840BE-1C12-8149-82FC-D062E23EDF28}" type="slidenum">
              <a:rPr lang="en-US" smtClean="0"/>
              <a:t>5</a:t>
            </a:fld>
            <a:endParaRPr lang="en-US"/>
          </a:p>
        </p:txBody>
      </p:sp>
    </p:spTree>
    <p:extLst>
      <p:ext uri="{BB962C8B-B14F-4D97-AF65-F5344CB8AC3E}">
        <p14:creationId xmlns:p14="http://schemas.microsoft.com/office/powerpoint/2010/main" val="1614831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BF40AE47-5296-9D46-8BCA-C704E4760DFD}" type="datetimeFigureOut">
              <a:rPr lang="en-US" smtClean="0"/>
              <a:t>17/09/14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1824068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F40AE47-5296-9D46-8BCA-C704E4760DFD}" type="datetimeFigureOut">
              <a:rPr lang="en-US" smtClean="0"/>
              <a:t>17/09/14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13119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F40AE47-5296-9D46-8BCA-C704E4760DFD}" type="datetimeFigureOut">
              <a:rPr lang="en-US" smtClean="0"/>
              <a:t>17/09/14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2152973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F40AE47-5296-9D46-8BCA-C704E4760DFD}" type="datetimeFigureOut">
              <a:rPr lang="en-US" smtClean="0"/>
              <a:t>17/09/14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347517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BF40AE47-5296-9D46-8BCA-C704E4760DFD}" type="datetimeFigureOut">
              <a:rPr lang="en-US" smtClean="0"/>
              <a:t>17/09/14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1394793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BF40AE47-5296-9D46-8BCA-C704E4760DFD}" type="datetimeFigureOut">
              <a:rPr lang="en-US" smtClean="0"/>
              <a:t>17/09/14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253520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BF40AE47-5296-9D46-8BCA-C704E4760DFD}" type="datetimeFigureOut">
              <a:rPr lang="en-US" smtClean="0"/>
              <a:t>17/09/14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3340444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BF40AE47-5296-9D46-8BCA-C704E4760DFD}" type="datetimeFigureOut">
              <a:rPr lang="en-US" smtClean="0"/>
              <a:t>17/09/14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2181892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0AE47-5296-9D46-8BCA-C704E4760DFD}" type="datetimeFigureOut">
              <a:rPr lang="en-US" smtClean="0"/>
              <a:t>17/09/14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727142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F40AE47-5296-9D46-8BCA-C704E4760DFD}" type="datetimeFigureOut">
              <a:rPr lang="en-US" smtClean="0"/>
              <a:t>17/09/14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139225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BF40AE47-5296-9D46-8BCA-C704E4760DFD}" type="datetimeFigureOut">
              <a:rPr lang="en-US" smtClean="0"/>
              <a:t>17/09/14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B0A88-F5E6-104F-A56A-46059C0A3AC1}" type="slidenum">
              <a:rPr lang="en-US" smtClean="0"/>
              <a:t>‹#›</a:t>
            </a:fld>
            <a:endParaRPr lang="en-US"/>
          </a:p>
        </p:txBody>
      </p:sp>
    </p:spTree>
    <p:extLst>
      <p:ext uri="{BB962C8B-B14F-4D97-AF65-F5344CB8AC3E}">
        <p14:creationId xmlns:p14="http://schemas.microsoft.com/office/powerpoint/2010/main" val="3194399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0AE47-5296-9D46-8BCA-C704E4760DFD}" type="datetimeFigureOut">
              <a:rPr lang="en-US" smtClean="0"/>
              <a:t>17/09/14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B0A88-F5E6-104F-A56A-46059C0A3AC1}" type="slidenum">
              <a:rPr lang="en-US" smtClean="0"/>
              <a:t>‹#›</a:t>
            </a:fld>
            <a:endParaRPr lang="en-US"/>
          </a:p>
        </p:txBody>
      </p:sp>
    </p:spTree>
    <p:extLst>
      <p:ext uri="{BB962C8B-B14F-4D97-AF65-F5344CB8AC3E}">
        <p14:creationId xmlns:p14="http://schemas.microsoft.com/office/powerpoint/2010/main" val="3308698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2.png"/><Relationship Id="rId5" Type="http://schemas.openxmlformats.org/officeDocument/2006/relationships/oleObject" Target="../embeddings/oleObject1.bin"/><Relationship Id="rId6" Type="http://schemas.openxmlformats.org/officeDocument/2006/relationships/image" Target="../media/image1.wmf"/><Relationship Id="rId7" Type="http://schemas.openxmlformats.org/officeDocument/2006/relationships/image" Target="../media/image3.png"/><Relationship Id="rId8" Type="http://schemas.openxmlformats.org/officeDocument/2006/relationships/image" Target="../media/image4.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2.png"/><Relationship Id="rId5" Type="http://schemas.openxmlformats.org/officeDocument/2006/relationships/oleObject" Target="../embeddings/oleObject2.bin"/><Relationship Id="rId6" Type="http://schemas.openxmlformats.org/officeDocument/2006/relationships/image" Target="../media/image1.wmf"/><Relationship Id="rId7" Type="http://schemas.openxmlformats.org/officeDocument/2006/relationships/image" Target="../media/image3.png"/><Relationship Id="rId8"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ounded Rectangle 240"/>
          <p:cNvSpPr/>
          <p:nvPr/>
        </p:nvSpPr>
        <p:spPr>
          <a:xfrm>
            <a:off x="5673272" y="1496349"/>
            <a:ext cx="1641928" cy="4755415"/>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31" name="Straight Connector 230"/>
          <p:cNvCxnSpPr>
            <a:stCxn id="241" idx="3"/>
            <a:endCxn id="49" idx="1"/>
          </p:cNvCxnSpPr>
          <p:nvPr/>
        </p:nvCxnSpPr>
        <p:spPr>
          <a:xfrm>
            <a:off x="7315200" y="3874057"/>
            <a:ext cx="386108" cy="1306"/>
          </a:xfrm>
          <a:prstGeom prst="line">
            <a:avLst/>
          </a:prstGeom>
        </p:spPr>
        <p:style>
          <a:lnRef idx="2">
            <a:schemeClr val="accent1"/>
          </a:lnRef>
          <a:fillRef idx="0">
            <a:schemeClr val="accent1"/>
          </a:fillRef>
          <a:effectRef idx="1">
            <a:schemeClr val="accent1"/>
          </a:effectRef>
          <a:fontRef idx="minor">
            <a:schemeClr val="tx1"/>
          </a:fontRef>
        </p:style>
      </p:cxnSp>
      <p:sp>
        <p:nvSpPr>
          <p:cNvPr id="216" name="Rounded Rectangle 215"/>
          <p:cNvSpPr/>
          <p:nvPr/>
        </p:nvSpPr>
        <p:spPr>
          <a:xfrm>
            <a:off x="1739048" y="1449000"/>
            <a:ext cx="3524413" cy="4802765"/>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 name="Group 3"/>
          <p:cNvGrpSpPr/>
          <p:nvPr/>
        </p:nvGrpSpPr>
        <p:grpSpPr>
          <a:xfrm>
            <a:off x="50800" y="3425571"/>
            <a:ext cx="990600" cy="990600"/>
            <a:chOff x="381000" y="1962150"/>
            <a:chExt cx="990600" cy="990600"/>
          </a:xfrm>
        </p:grpSpPr>
        <p:sp>
          <p:nvSpPr>
            <p:cNvPr id="5"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6" name="Picture 5" descr="MC900439836.PNG"/>
            <p:cNvPicPr>
              <a:picLocks noChangeAspect="1"/>
            </p:cNvPicPr>
            <p:nvPr/>
          </p:nvPicPr>
          <p:blipFill>
            <a:blip r:embed="rId4"/>
            <a:stretch>
              <a:fillRect/>
            </a:stretch>
          </p:blipFill>
          <p:spPr>
            <a:xfrm>
              <a:off x="609600" y="2286000"/>
              <a:ext cx="533400" cy="533400"/>
            </a:xfrm>
            <a:prstGeom prst="rect">
              <a:avLst/>
            </a:prstGeom>
          </p:spPr>
        </p:pic>
      </p:grpSp>
      <p:grpSp>
        <p:nvGrpSpPr>
          <p:cNvPr id="3" name="Group 40"/>
          <p:cNvGrpSpPr/>
          <p:nvPr/>
        </p:nvGrpSpPr>
        <p:grpSpPr>
          <a:xfrm>
            <a:off x="7701308" y="3380063"/>
            <a:ext cx="990600" cy="990600"/>
            <a:chOff x="5257800" y="4419600"/>
            <a:chExt cx="990600" cy="990600"/>
          </a:xfrm>
        </p:grpSpPr>
        <p:sp>
          <p:nvSpPr>
            <p:cNvPr id="49" name="Rounded Rectangle 48"/>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 name="Group 61"/>
            <p:cNvGrpSpPr/>
            <p:nvPr/>
          </p:nvGrpSpPr>
          <p:grpSpPr>
            <a:xfrm>
              <a:off x="5410201" y="4502656"/>
              <a:ext cx="609600" cy="450344"/>
              <a:chOff x="6324600" y="1828800"/>
              <a:chExt cx="917575" cy="677862"/>
            </a:xfrm>
          </p:grpSpPr>
          <p:grpSp>
            <p:nvGrpSpPr>
              <p:cNvPr id="7" name="Group 10"/>
              <p:cNvGrpSpPr>
                <a:grpSpLocks/>
              </p:cNvGrpSpPr>
              <p:nvPr/>
            </p:nvGrpSpPr>
            <p:grpSpPr bwMode="auto">
              <a:xfrm>
                <a:off x="6972300" y="1828800"/>
                <a:ext cx="269875" cy="460375"/>
                <a:chOff x="4120" y="2308"/>
                <a:chExt cx="305" cy="415"/>
              </a:xfrm>
            </p:grpSpPr>
            <p:sp>
              <p:nvSpPr>
                <p:cNvPr id="90"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1"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92"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 name="Group 14"/>
                <p:cNvGrpSpPr>
                  <a:grpSpLocks/>
                </p:cNvGrpSpPr>
                <p:nvPr/>
              </p:nvGrpSpPr>
              <p:grpSpPr bwMode="auto">
                <a:xfrm flipH="1">
                  <a:off x="4164" y="2500"/>
                  <a:ext cx="152" cy="109"/>
                  <a:chOff x="3216" y="2784"/>
                  <a:chExt cx="192" cy="144"/>
                </a:xfrm>
              </p:grpSpPr>
              <p:sp>
                <p:nvSpPr>
                  <p:cNvPr id="97"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8"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9"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0"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4"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5"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6"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9" name="Group 22"/>
              <p:cNvGrpSpPr>
                <a:grpSpLocks/>
              </p:cNvGrpSpPr>
              <p:nvPr/>
            </p:nvGrpSpPr>
            <p:grpSpPr bwMode="auto">
              <a:xfrm>
                <a:off x="6756400" y="1901825"/>
                <a:ext cx="269875" cy="460375"/>
                <a:chOff x="4120" y="2308"/>
                <a:chExt cx="305" cy="415"/>
              </a:xfrm>
            </p:grpSpPr>
            <p:sp>
              <p:nvSpPr>
                <p:cNvPr id="79"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0"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1"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 name="Group 26"/>
                <p:cNvGrpSpPr>
                  <a:grpSpLocks/>
                </p:cNvGrpSpPr>
                <p:nvPr/>
              </p:nvGrpSpPr>
              <p:grpSpPr bwMode="auto">
                <a:xfrm flipH="1">
                  <a:off x="4164" y="2500"/>
                  <a:ext cx="152" cy="109"/>
                  <a:chOff x="3216" y="2784"/>
                  <a:chExt cx="192" cy="144"/>
                </a:xfrm>
              </p:grpSpPr>
              <p:sp>
                <p:nvSpPr>
                  <p:cNvPr id="86"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7"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8"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9"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3"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4"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5"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1" name="Group 34"/>
              <p:cNvGrpSpPr>
                <a:grpSpLocks/>
              </p:cNvGrpSpPr>
              <p:nvPr/>
            </p:nvGrpSpPr>
            <p:grpSpPr bwMode="auto">
              <a:xfrm>
                <a:off x="6540500" y="1973262"/>
                <a:ext cx="269875" cy="460375"/>
                <a:chOff x="4120" y="2308"/>
                <a:chExt cx="305" cy="415"/>
              </a:xfrm>
            </p:grpSpPr>
            <p:sp>
              <p:nvSpPr>
                <p:cNvPr id="68"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9"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0"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 name="Group 38"/>
                <p:cNvGrpSpPr>
                  <a:grpSpLocks/>
                </p:cNvGrpSpPr>
                <p:nvPr/>
              </p:nvGrpSpPr>
              <p:grpSpPr bwMode="auto">
                <a:xfrm flipH="1">
                  <a:off x="4164" y="2500"/>
                  <a:ext cx="152" cy="109"/>
                  <a:chOff x="3216" y="2784"/>
                  <a:chExt cx="192" cy="144"/>
                </a:xfrm>
              </p:grpSpPr>
              <p:sp>
                <p:nvSpPr>
                  <p:cNvPr id="75"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6"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7"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8"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2"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3"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4"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 name="Group 618"/>
              <p:cNvGrpSpPr>
                <a:grpSpLocks/>
              </p:cNvGrpSpPr>
              <p:nvPr/>
            </p:nvGrpSpPr>
            <p:grpSpPr bwMode="auto">
              <a:xfrm>
                <a:off x="6324600" y="2046287"/>
                <a:ext cx="269875" cy="460375"/>
                <a:chOff x="4120" y="2308"/>
                <a:chExt cx="305" cy="415"/>
              </a:xfrm>
            </p:grpSpPr>
            <p:sp>
              <p:nvSpPr>
                <p:cNvPr id="57"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8"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9"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 name="Group 622"/>
                <p:cNvGrpSpPr>
                  <a:grpSpLocks/>
                </p:cNvGrpSpPr>
                <p:nvPr/>
              </p:nvGrpSpPr>
              <p:grpSpPr bwMode="auto">
                <a:xfrm flipH="1">
                  <a:off x="4164" y="2500"/>
                  <a:ext cx="152" cy="109"/>
                  <a:chOff x="3216" y="2784"/>
                  <a:chExt cx="192" cy="144"/>
                </a:xfrm>
              </p:grpSpPr>
              <p:sp>
                <p:nvSpPr>
                  <p:cNvPr id="64"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5"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6"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67"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1"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2"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3"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1"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63" name="Clip" r:id="rId5" imgW="5757415" imgH="3221332" progId="">
                    <p:embed/>
                  </p:oleObj>
                </mc:Choice>
                <mc:Fallback>
                  <p:oleObj name="Clip" r:id="rId5" imgW="5757415" imgH="3221332" progId="">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52"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sp>
        <p:nvSpPr>
          <p:cNvPr id="244" name="TextBox 243"/>
          <p:cNvSpPr txBox="1"/>
          <p:nvPr/>
        </p:nvSpPr>
        <p:spPr>
          <a:xfrm>
            <a:off x="5716750" y="6004475"/>
            <a:ext cx="1598385" cy="276999"/>
          </a:xfrm>
          <a:prstGeom prst="rect">
            <a:avLst/>
          </a:prstGeom>
          <a:noFill/>
        </p:spPr>
        <p:txBody>
          <a:bodyPr wrap="square" rtlCol="0">
            <a:spAutoFit/>
          </a:bodyPr>
          <a:lstStyle/>
          <a:p>
            <a:pPr algn="ctr"/>
            <a:r>
              <a:rPr lang="en-US" sz="1200" b="1" dirty="0" smtClean="0"/>
              <a:t>Core Network(s)</a:t>
            </a:r>
            <a:endParaRPr lang="en-US" sz="1200" b="1" dirty="0"/>
          </a:p>
        </p:txBody>
      </p:sp>
      <p:sp>
        <p:nvSpPr>
          <p:cNvPr id="247" name="Title 246"/>
          <p:cNvSpPr>
            <a:spLocks noGrp="1"/>
          </p:cNvSpPr>
          <p:nvPr>
            <p:ph type="title"/>
          </p:nvPr>
        </p:nvSpPr>
        <p:spPr>
          <a:xfrm>
            <a:off x="166904" y="361950"/>
            <a:ext cx="8731877" cy="616976"/>
          </a:xfrm>
        </p:spPr>
        <p:txBody>
          <a:bodyPr>
            <a:noAutofit/>
          </a:bodyPr>
          <a:lstStyle/>
          <a:p>
            <a:r>
              <a:rPr lang="en-US" sz="2800" dirty="0" smtClean="0"/>
              <a:t>SDN-based OmniRAN Use Cases</a:t>
            </a:r>
            <a:br>
              <a:rPr lang="en-US" sz="2800" dirty="0" smtClean="0"/>
            </a:br>
            <a:r>
              <a:rPr lang="en-US" sz="2800" dirty="0" smtClean="0"/>
              <a:t>Reference Point Mappings (non-SDN control &amp; data paths)</a:t>
            </a:r>
            <a:endParaRPr lang="en-US" sz="2800" dirty="0"/>
          </a:p>
        </p:txBody>
      </p:sp>
      <p:sp>
        <p:nvSpPr>
          <p:cNvPr id="217" name="TextBox 216"/>
          <p:cNvSpPr txBox="1"/>
          <p:nvPr/>
        </p:nvSpPr>
        <p:spPr>
          <a:xfrm>
            <a:off x="2878317" y="6004475"/>
            <a:ext cx="1660302" cy="276999"/>
          </a:xfrm>
          <a:prstGeom prst="rect">
            <a:avLst/>
          </a:prstGeom>
          <a:noFill/>
        </p:spPr>
        <p:txBody>
          <a:bodyPr wrap="square" rtlCol="0">
            <a:spAutoFit/>
          </a:bodyPr>
          <a:lstStyle/>
          <a:p>
            <a:pPr algn="ctr"/>
            <a:r>
              <a:rPr lang="en-US" sz="1200" b="1" dirty="0" smtClean="0"/>
              <a:t>Access Infrastructure</a:t>
            </a:r>
            <a:endParaRPr lang="en-US" sz="1200" b="1" dirty="0"/>
          </a:p>
        </p:txBody>
      </p:sp>
      <p:grpSp>
        <p:nvGrpSpPr>
          <p:cNvPr id="19" name="Group 325"/>
          <p:cNvGrpSpPr/>
          <p:nvPr/>
        </p:nvGrpSpPr>
        <p:grpSpPr>
          <a:xfrm>
            <a:off x="3913508" y="1849158"/>
            <a:ext cx="1000125" cy="1219200"/>
            <a:chOff x="7315200" y="3886200"/>
            <a:chExt cx="1000125" cy="990600"/>
          </a:xfrm>
          <a:solidFill>
            <a:schemeClr val="bg1">
              <a:lumMod val="85000"/>
            </a:schemeClr>
          </a:solidFill>
        </p:grpSpPr>
        <p:sp>
          <p:nvSpPr>
            <p:cNvPr id="219"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20"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20" name="Group 328"/>
          <p:cNvGrpSpPr/>
          <p:nvPr/>
        </p:nvGrpSpPr>
        <p:grpSpPr>
          <a:xfrm>
            <a:off x="3929097" y="2534958"/>
            <a:ext cx="938479" cy="343703"/>
            <a:chOff x="173867" y="4114800"/>
            <a:chExt cx="938479" cy="343703"/>
          </a:xfrm>
        </p:grpSpPr>
        <p:sp>
          <p:nvSpPr>
            <p:cNvPr id="222" name="Oval 221"/>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3" name="Oval 222"/>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4" name="Oval 223"/>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5" name="Oval 224"/>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6" name="Oval 225"/>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7" name="Oval 226"/>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8" name="Oval 227"/>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9" name="Oval 228"/>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30" name="Straight Connector 229"/>
            <p:cNvCxnSpPr>
              <a:stCxn id="225" idx="7"/>
              <a:endCxn id="222"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a:stCxn id="222" idx="6"/>
              <a:endCxn id="223"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a:endCxn id="229"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a:stCxn id="229" idx="3"/>
              <a:endCxn id="228"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a:stCxn id="228"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a:stCxn id="227" idx="2"/>
              <a:endCxn id="226"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a:stCxn id="226"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a:stCxn id="223" idx="3"/>
              <a:endCxn id="225"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a:stCxn id="228"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a:stCxn id="228"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a:stCxn id="226" idx="1"/>
              <a:endCxn id="222"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a:stCxn id="228"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a:stCxn id="227" idx="1"/>
              <a:endCxn id="223"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a:stCxn id="226" idx="7"/>
              <a:endCxn id="223"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a:stCxn id="226"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a:stCxn id="227" idx="0"/>
              <a:endCxn id="224"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a:stCxn id="228" idx="1"/>
              <a:endCxn id="224"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a:stCxn id="229" idx="2"/>
              <a:endCxn id="223"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a:stCxn id="229" idx="3"/>
              <a:endCxn id="226"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a:endCxn id="227"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a:endCxn id="225"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grpSp>
        <p:nvGrpSpPr>
          <p:cNvPr id="21" name="Group 363"/>
          <p:cNvGrpSpPr/>
          <p:nvPr/>
        </p:nvGrpSpPr>
        <p:grpSpPr>
          <a:xfrm>
            <a:off x="3881734" y="4957973"/>
            <a:ext cx="1000125" cy="990600"/>
            <a:chOff x="7315200" y="3886200"/>
            <a:chExt cx="1000125" cy="990600"/>
          </a:xfrm>
          <a:gradFill>
            <a:gsLst>
              <a:gs pos="0">
                <a:srgbClr val="03D4A8"/>
              </a:gs>
              <a:gs pos="25000">
                <a:srgbClr val="21D6E0"/>
              </a:gs>
              <a:gs pos="75000">
                <a:srgbClr val="0087E6"/>
              </a:gs>
              <a:gs pos="100000">
                <a:srgbClr val="005CBF"/>
              </a:gs>
            </a:gsLst>
            <a:lin ang="5400000" scaled="0"/>
          </a:gradFill>
        </p:grpSpPr>
        <p:sp>
          <p:nvSpPr>
            <p:cNvPr id="282"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86"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98" name="Picture 297" descr="MC900431601.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40954" y="5175887"/>
            <a:ext cx="558346" cy="558346"/>
          </a:xfrm>
          <a:prstGeom prst="rect">
            <a:avLst/>
          </a:prstGeom>
        </p:spPr>
      </p:pic>
      <p:sp>
        <p:nvSpPr>
          <p:cNvPr id="340" name="AutoShape 154"/>
          <p:cNvSpPr>
            <a:spLocks noChangeArrowheads="1"/>
          </p:cNvSpPr>
          <p:nvPr/>
        </p:nvSpPr>
        <p:spPr bwMode="auto">
          <a:xfrm>
            <a:off x="1813858" y="49530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22" name="Group 158"/>
          <p:cNvGrpSpPr>
            <a:grpSpLocks noChangeAspect="1"/>
          </p:cNvGrpSpPr>
          <p:nvPr/>
        </p:nvGrpSpPr>
        <p:grpSpPr bwMode="auto">
          <a:xfrm flipH="1">
            <a:off x="2194857" y="5372428"/>
            <a:ext cx="411161" cy="494972"/>
            <a:chOff x="5" y="2480"/>
            <a:chExt cx="237" cy="430"/>
          </a:xfrm>
        </p:grpSpPr>
        <p:grpSp>
          <p:nvGrpSpPr>
            <p:cNvPr id="23" name="Group 159"/>
            <p:cNvGrpSpPr>
              <a:grpSpLocks noChangeAspect="1"/>
            </p:cNvGrpSpPr>
            <p:nvPr/>
          </p:nvGrpSpPr>
          <p:grpSpPr bwMode="auto">
            <a:xfrm>
              <a:off x="5" y="2521"/>
              <a:ext cx="145" cy="389"/>
              <a:chOff x="5" y="2521"/>
              <a:chExt cx="145" cy="389"/>
            </a:xfrm>
          </p:grpSpPr>
          <p:grpSp>
            <p:nvGrpSpPr>
              <p:cNvPr id="24" name="Group 160"/>
              <p:cNvGrpSpPr>
                <a:grpSpLocks noChangeAspect="1"/>
              </p:cNvGrpSpPr>
              <p:nvPr/>
            </p:nvGrpSpPr>
            <p:grpSpPr bwMode="auto">
              <a:xfrm>
                <a:off x="7" y="2654"/>
                <a:ext cx="143" cy="256"/>
                <a:chOff x="7" y="2654"/>
                <a:chExt cx="143" cy="256"/>
              </a:xfrm>
            </p:grpSpPr>
            <p:grpSp>
              <p:nvGrpSpPr>
                <p:cNvPr id="25" name="Group 161"/>
                <p:cNvGrpSpPr>
                  <a:grpSpLocks noChangeAspect="1"/>
                </p:cNvGrpSpPr>
                <p:nvPr/>
              </p:nvGrpSpPr>
              <p:grpSpPr bwMode="auto">
                <a:xfrm>
                  <a:off x="7" y="2661"/>
                  <a:ext cx="93" cy="247"/>
                  <a:chOff x="7" y="2661"/>
                  <a:chExt cx="93" cy="247"/>
                </a:xfrm>
              </p:grpSpPr>
              <p:sp>
                <p:nvSpPr>
                  <p:cNvPr id="363"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4"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5"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6"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7"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8"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9"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56"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7"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8"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9"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0"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1"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2"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6" name="Group 176"/>
              <p:cNvGrpSpPr>
                <a:grpSpLocks noChangeAspect="1"/>
              </p:cNvGrpSpPr>
              <p:nvPr/>
            </p:nvGrpSpPr>
            <p:grpSpPr bwMode="auto">
              <a:xfrm>
                <a:off x="5" y="2533"/>
                <a:ext cx="141" cy="374"/>
                <a:chOff x="5" y="2533"/>
                <a:chExt cx="141" cy="374"/>
              </a:xfrm>
            </p:grpSpPr>
            <p:sp>
              <p:nvSpPr>
                <p:cNvPr id="350"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1"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2"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3"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4"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49"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44"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5"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6"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42" name="Rectangle 187"/>
          <p:cNvSpPr>
            <a:spLocks noChangeArrowheads="1"/>
          </p:cNvSpPr>
          <p:nvPr/>
        </p:nvSpPr>
        <p:spPr bwMode="auto">
          <a:xfrm>
            <a:off x="1872595" y="50292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3</a:t>
            </a:r>
            <a:endParaRPr lang="en-US" sz="1600" b="1" dirty="0">
              <a:latin typeface="Arial" pitchFamily="34" charset="0"/>
              <a:cs typeface="Arial" pitchFamily="34" charset="0"/>
            </a:endParaRPr>
          </a:p>
        </p:txBody>
      </p:sp>
      <p:sp>
        <p:nvSpPr>
          <p:cNvPr id="411" name="Rounded Rectangle 410"/>
          <p:cNvSpPr/>
          <p:nvPr/>
        </p:nvSpPr>
        <p:spPr>
          <a:xfrm rot="16200000">
            <a:off x="2474117" y="2324669"/>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415" name="Rounded Rectangle 414"/>
          <p:cNvSpPr/>
          <p:nvPr/>
        </p:nvSpPr>
        <p:spPr>
          <a:xfrm rot="16200000">
            <a:off x="2459175" y="5289671"/>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418" name="Rounded Rectangle 417"/>
          <p:cNvSpPr/>
          <p:nvPr/>
        </p:nvSpPr>
        <p:spPr>
          <a:xfrm rot="16200000">
            <a:off x="393176" y="3791838"/>
            <a:ext cx="1541163"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Multi-interface Access Abstraction</a:t>
            </a:r>
            <a:endParaRPr lang="en-US" sz="1050" dirty="0">
              <a:solidFill>
                <a:srgbClr val="000000"/>
              </a:solidFill>
            </a:endParaRPr>
          </a:p>
        </p:txBody>
      </p:sp>
      <p:grpSp>
        <p:nvGrpSpPr>
          <p:cNvPr id="36" name="Group 226"/>
          <p:cNvGrpSpPr/>
          <p:nvPr/>
        </p:nvGrpSpPr>
        <p:grpSpPr>
          <a:xfrm>
            <a:off x="1828800" y="1968948"/>
            <a:ext cx="1000125" cy="990600"/>
            <a:chOff x="7315200" y="3886200"/>
            <a:chExt cx="1000125" cy="990600"/>
          </a:xfrm>
        </p:grpSpPr>
        <p:sp>
          <p:nvSpPr>
            <p:cNvPr id="30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7"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39" name="Group 160"/>
                <p:cNvGrpSpPr>
                  <a:grpSpLocks noChangeAspect="1"/>
                </p:cNvGrpSpPr>
                <p:nvPr/>
              </p:nvGrpSpPr>
              <p:grpSpPr bwMode="auto">
                <a:xfrm>
                  <a:off x="7" y="2654"/>
                  <a:ext cx="143" cy="256"/>
                  <a:chOff x="7" y="2654"/>
                  <a:chExt cx="143" cy="256"/>
                </a:xfrm>
              </p:grpSpPr>
              <p:grpSp>
                <p:nvGrpSpPr>
                  <p:cNvPr id="40" name="Group 161"/>
                  <p:cNvGrpSpPr>
                    <a:grpSpLocks noChangeAspect="1"/>
                  </p:cNvGrpSpPr>
                  <p:nvPr/>
                </p:nvGrpSpPr>
                <p:grpSpPr bwMode="auto">
                  <a:xfrm>
                    <a:off x="7" y="2661"/>
                    <a:ext cx="93" cy="247"/>
                    <a:chOff x="7" y="2661"/>
                    <a:chExt cx="93" cy="247"/>
                  </a:xfrm>
                </p:grpSpPr>
                <p:sp>
                  <p:nvSpPr>
                    <p:cNvPr id="3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1" name="Group 176"/>
                <p:cNvGrpSpPr>
                  <a:grpSpLocks noChangeAspect="1"/>
                </p:cNvGrpSpPr>
                <p:nvPr/>
              </p:nvGrpSpPr>
              <p:grpSpPr bwMode="auto">
                <a:xfrm>
                  <a:off x="5" y="2533"/>
                  <a:ext cx="141" cy="374"/>
                  <a:chOff x="5" y="2533"/>
                  <a:chExt cx="141" cy="374"/>
                </a:xfrm>
              </p:grpSpPr>
              <p:sp>
                <p:nvSpPr>
                  <p:cNvPr id="3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11"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1</a:t>
              </a:r>
              <a:endParaRPr lang="en-US" sz="1600" b="1" dirty="0">
                <a:latin typeface="Arial" pitchFamily="34" charset="0"/>
                <a:cs typeface="Arial" pitchFamily="34" charset="0"/>
              </a:endParaRPr>
            </a:p>
          </p:txBody>
        </p:sp>
      </p:grpSp>
      <p:sp>
        <p:nvSpPr>
          <p:cNvPr id="410" name="AutoShape 154"/>
          <p:cNvSpPr>
            <a:spLocks noChangeArrowheads="1"/>
          </p:cNvSpPr>
          <p:nvPr/>
        </p:nvSpPr>
        <p:spPr bwMode="auto">
          <a:xfrm>
            <a:off x="1829891" y="3440881"/>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71" name="Rectangle 187"/>
          <p:cNvSpPr>
            <a:spLocks noChangeArrowheads="1"/>
          </p:cNvSpPr>
          <p:nvPr/>
        </p:nvSpPr>
        <p:spPr bwMode="auto">
          <a:xfrm>
            <a:off x="1889591" y="352545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2</a:t>
            </a:r>
            <a:endParaRPr lang="en-US" sz="1600" b="1" dirty="0">
              <a:latin typeface="Arial" pitchFamily="34" charset="0"/>
              <a:cs typeface="Arial" pitchFamily="34" charset="0"/>
            </a:endParaRPr>
          </a:p>
        </p:txBody>
      </p:sp>
      <p:grpSp>
        <p:nvGrpSpPr>
          <p:cNvPr id="42" name="Group 158"/>
          <p:cNvGrpSpPr>
            <a:grpSpLocks noChangeAspect="1"/>
          </p:cNvGrpSpPr>
          <p:nvPr/>
        </p:nvGrpSpPr>
        <p:grpSpPr bwMode="auto">
          <a:xfrm flipH="1">
            <a:off x="2211853" y="3822523"/>
            <a:ext cx="411161" cy="494972"/>
            <a:chOff x="5" y="2480"/>
            <a:chExt cx="237" cy="430"/>
          </a:xfrm>
        </p:grpSpPr>
        <p:grpSp>
          <p:nvGrpSpPr>
            <p:cNvPr id="43" name="Group 159"/>
            <p:cNvGrpSpPr>
              <a:grpSpLocks noChangeAspect="1"/>
            </p:cNvGrpSpPr>
            <p:nvPr/>
          </p:nvGrpSpPr>
          <p:grpSpPr bwMode="auto">
            <a:xfrm>
              <a:off x="5" y="2521"/>
              <a:ext cx="145" cy="389"/>
              <a:chOff x="5" y="2521"/>
              <a:chExt cx="145" cy="389"/>
            </a:xfrm>
          </p:grpSpPr>
          <p:grpSp>
            <p:nvGrpSpPr>
              <p:cNvPr id="44" name="Group 300"/>
              <p:cNvGrpSpPr>
                <a:grpSpLocks noChangeAspect="1"/>
              </p:cNvGrpSpPr>
              <p:nvPr/>
            </p:nvGrpSpPr>
            <p:grpSpPr bwMode="auto">
              <a:xfrm>
                <a:off x="7" y="2654"/>
                <a:ext cx="143" cy="256"/>
                <a:chOff x="7" y="2654"/>
                <a:chExt cx="143" cy="256"/>
              </a:xfrm>
            </p:grpSpPr>
            <p:grpSp>
              <p:nvGrpSpPr>
                <p:cNvPr id="45" name="Group 161"/>
                <p:cNvGrpSpPr>
                  <a:grpSpLocks noChangeAspect="1"/>
                </p:cNvGrpSpPr>
                <p:nvPr/>
              </p:nvGrpSpPr>
              <p:grpSpPr bwMode="auto">
                <a:xfrm>
                  <a:off x="7" y="2661"/>
                  <a:ext cx="93" cy="247"/>
                  <a:chOff x="7" y="2661"/>
                  <a:chExt cx="93" cy="247"/>
                </a:xfrm>
              </p:grpSpPr>
              <p:sp>
                <p:nvSpPr>
                  <p:cNvPr id="393"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4"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5"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6"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7"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8"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9"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86"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7"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8"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9"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0"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1"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2"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6" name="Group 176"/>
              <p:cNvGrpSpPr>
                <a:grpSpLocks noChangeAspect="1"/>
              </p:cNvGrpSpPr>
              <p:nvPr/>
            </p:nvGrpSpPr>
            <p:grpSpPr bwMode="auto">
              <a:xfrm>
                <a:off x="5" y="2533"/>
                <a:ext cx="141" cy="374"/>
                <a:chOff x="5" y="2533"/>
                <a:chExt cx="141" cy="374"/>
              </a:xfrm>
            </p:grpSpPr>
            <p:sp>
              <p:nvSpPr>
                <p:cNvPr id="380"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1"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2"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3"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4"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9"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74"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5"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6"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13" name="Rounded Rectangle 412"/>
          <p:cNvSpPr/>
          <p:nvPr/>
        </p:nvSpPr>
        <p:spPr>
          <a:xfrm rot="16200000">
            <a:off x="2466646" y="3785921"/>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297" name="Rounded Rectangle 296"/>
          <p:cNvSpPr/>
          <p:nvPr/>
        </p:nvSpPr>
        <p:spPr>
          <a:xfrm>
            <a:off x="3902667" y="2992158"/>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Backhaul</a:t>
            </a:r>
            <a:r>
              <a:rPr lang="en-US" sz="1050" dirty="0" smtClean="0">
                <a:solidFill>
                  <a:srgbClr val="000000"/>
                </a:solidFill>
              </a:rPr>
              <a:t> Abstraction</a:t>
            </a:r>
            <a:endParaRPr lang="en-US" sz="1050" dirty="0">
              <a:solidFill>
                <a:srgbClr val="000000"/>
              </a:solidFill>
            </a:endParaRPr>
          </a:p>
        </p:txBody>
      </p:sp>
      <p:grpSp>
        <p:nvGrpSpPr>
          <p:cNvPr id="48" name="Group 47"/>
          <p:cNvGrpSpPr/>
          <p:nvPr/>
        </p:nvGrpSpPr>
        <p:grpSpPr>
          <a:xfrm>
            <a:off x="6015696" y="1666578"/>
            <a:ext cx="1030953" cy="1786055"/>
            <a:chOff x="6015696" y="1666578"/>
            <a:chExt cx="1030953" cy="1786055"/>
          </a:xfrm>
        </p:grpSpPr>
        <p:sp>
          <p:nvSpPr>
            <p:cNvPr id="189" name="AutoShape 154"/>
            <p:cNvSpPr>
              <a:spLocks noChangeArrowheads="1"/>
            </p:cNvSpPr>
            <p:nvPr/>
          </p:nvSpPr>
          <p:spPr bwMode="auto">
            <a:xfrm>
              <a:off x="6015696" y="1672852"/>
              <a:ext cx="1030953" cy="1779781"/>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90" name="Picture 157"/>
            <p:cNvPicPr>
              <a:picLocks noChangeArrowheads="1"/>
            </p:cNvPicPr>
            <p:nvPr/>
          </p:nvPicPr>
          <p:blipFill>
            <a:blip r:embed="rId8"/>
            <a:srcRect/>
            <a:stretch>
              <a:fillRect/>
            </a:stretch>
          </p:blipFill>
          <p:spPr bwMode="auto">
            <a:xfrm>
              <a:off x="6377590" y="3025063"/>
              <a:ext cx="352425" cy="219369"/>
            </a:xfrm>
            <a:prstGeom prst="rect">
              <a:avLst/>
            </a:prstGeom>
            <a:noFill/>
            <a:ln w="12700">
              <a:noFill/>
              <a:miter lim="800000"/>
              <a:headEnd/>
              <a:tailEnd/>
            </a:ln>
            <a:effectLst/>
          </p:spPr>
        </p:pic>
        <p:sp>
          <p:nvSpPr>
            <p:cNvPr id="191" name="Rectangle 188"/>
            <p:cNvSpPr>
              <a:spLocks noChangeArrowheads="1"/>
            </p:cNvSpPr>
            <p:nvPr/>
          </p:nvSpPr>
          <p:spPr bwMode="auto">
            <a:xfrm>
              <a:off x="6087134" y="1666578"/>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Core</a:t>
              </a:r>
            </a:p>
            <a:p>
              <a:pPr algn="ctr" eaLnBrk="0" hangingPunct="0">
                <a:lnSpc>
                  <a:spcPct val="90000"/>
                </a:lnSpc>
                <a:spcBef>
                  <a:spcPct val="0"/>
                </a:spcBef>
              </a:pPr>
              <a:r>
                <a:rPr lang="de-DE" sz="1100" b="1" dirty="0" smtClean="0">
                  <a:latin typeface="Arial" pitchFamily="34" charset="0"/>
                  <a:cs typeface="Arial" pitchFamily="34" charset="0"/>
                </a:rPr>
                <a:t>Operator A</a:t>
              </a:r>
              <a:endParaRPr lang="en-US" sz="1100" b="1" dirty="0">
                <a:latin typeface="Arial" pitchFamily="34" charset="0"/>
                <a:cs typeface="Arial" pitchFamily="34" charset="0"/>
              </a:endParaRPr>
            </a:p>
          </p:txBody>
        </p:sp>
        <p:grpSp>
          <p:nvGrpSpPr>
            <p:cNvPr id="33" name="Group 191"/>
            <p:cNvGrpSpPr/>
            <p:nvPr/>
          </p:nvGrpSpPr>
          <p:grpSpPr>
            <a:xfrm>
              <a:off x="6194053" y="2253541"/>
              <a:ext cx="568990" cy="351743"/>
              <a:chOff x="7481888" y="3079208"/>
              <a:chExt cx="595312" cy="425992"/>
            </a:xfrm>
          </p:grpSpPr>
          <p:sp>
            <p:nvSpPr>
              <p:cNvPr id="19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9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 name="Group 122"/>
              <p:cNvGrpSpPr>
                <a:grpSpLocks/>
              </p:cNvGrpSpPr>
              <p:nvPr/>
            </p:nvGrpSpPr>
            <p:grpSpPr bwMode="auto">
              <a:xfrm>
                <a:off x="7848751" y="3079208"/>
                <a:ext cx="228449" cy="389708"/>
                <a:chOff x="4120" y="2308"/>
                <a:chExt cx="305" cy="415"/>
              </a:xfrm>
            </p:grpSpPr>
            <p:sp>
              <p:nvSpPr>
                <p:cNvPr id="19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9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9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5" name="Group 126"/>
                <p:cNvGrpSpPr>
                  <a:grpSpLocks/>
                </p:cNvGrpSpPr>
                <p:nvPr/>
              </p:nvGrpSpPr>
              <p:grpSpPr bwMode="auto">
                <a:xfrm flipH="1">
                  <a:off x="4164" y="2500"/>
                  <a:ext cx="152" cy="109"/>
                  <a:chOff x="3216" y="2784"/>
                  <a:chExt cx="192" cy="144"/>
                </a:xfrm>
              </p:grpSpPr>
              <p:sp>
                <p:nvSpPr>
                  <p:cNvPr id="20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0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0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0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0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0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0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47" name="Rounded Rectangle 46"/>
            <p:cNvSpPr/>
            <p:nvPr/>
          </p:nvSpPr>
          <p:spPr>
            <a:xfrm>
              <a:off x="6118217" y="200237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Rounded Rectangle 299"/>
            <p:cNvSpPr/>
            <p:nvPr/>
          </p:nvSpPr>
          <p:spPr>
            <a:xfrm>
              <a:off x="6121647" y="2758187"/>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Rectangle 188"/>
            <p:cNvSpPr>
              <a:spLocks noChangeArrowheads="1"/>
            </p:cNvSpPr>
            <p:nvPr/>
          </p:nvSpPr>
          <p:spPr bwMode="auto">
            <a:xfrm>
              <a:off x="6204673" y="2810261"/>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Data Path</a:t>
              </a:r>
              <a:endParaRPr lang="en-US" sz="1100" b="1" dirty="0">
                <a:latin typeface="Arial" pitchFamily="34" charset="0"/>
                <a:cs typeface="Arial" pitchFamily="34" charset="0"/>
              </a:endParaRPr>
            </a:p>
          </p:txBody>
        </p:sp>
        <p:sp>
          <p:nvSpPr>
            <p:cNvPr id="302" name="Rectangle 188"/>
            <p:cNvSpPr>
              <a:spLocks noChangeArrowheads="1"/>
            </p:cNvSpPr>
            <p:nvPr/>
          </p:nvSpPr>
          <p:spPr bwMode="auto">
            <a:xfrm>
              <a:off x="6037667" y="206013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SDN </a:t>
              </a:r>
              <a:r>
                <a:rPr lang="de-DE" sz="1100" b="1" dirty="0" err="1" smtClean="0">
                  <a:latin typeface="Arial" pitchFamily="34" charset="0"/>
                  <a:cs typeface="Arial" pitchFamily="34" charset="0"/>
                </a:rPr>
                <a:t>Ctrl</a:t>
              </a:r>
              <a:endParaRPr lang="en-US" sz="1100" b="1" dirty="0">
                <a:latin typeface="Arial" pitchFamily="34" charset="0"/>
                <a:cs typeface="Arial" pitchFamily="34" charset="0"/>
              </a:endParaRPr>
            </a:p>
          </p:txBody>
        </p:sp>
      </p:grpSp>
      <p:grpSp>
        <p:nvGrpSpPr>
          <p:cNvPr id="306" name="Group 305"/>
          <p:cNvGrpSpPr/>
          <p:nvPr/>
        </p:nvGrpSpPr>
        <p:grpSpPr>
          <a:xfrm>
            <a:off x="6029455" y="3814290"/>
            <a:ext cx="1030953" cy="1786055"/>
            <a:chOff x="6015696" y="1666578"/>
            <a:chExt cx="1030953" cy="1786055"/>
          </a:xfrm>
        </p:grpSpPr>
        <p:sp>
          <p:nvSpPr>
            <p:cNvPr id="307" name="AutoShape 154"/>
            <p:cNvSpPr>
              <a:spLocks noChangeArrowheads="1"/>
            </p:cNvSpPr>
            <p:nvPr/>
          </p:nvSpPr>
          <p:spPr bwMode="auto">
            <a:xfrm>
              <a:off x="6015696" y="1672852"/>
              <a:ext cx="1030953" cy="1779781"/>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10" name="Picture 157"/>
            <p:cNvPicPr>
              <a:picLocks noChangeArrowheads="1"/>
            </p:cNvPicPr>
            <p:nvPr/>
          </p:nvPicPr>
          <p:blipFill>
            <a:blip r:embed="rId8"/>
            <a:srcRect/>
            <a:stretch>
              <a:fillRect/>
            </a:stretch>
          </p:blipFill>
          <p:spPr bwMode="auto">
            <a:xfrm>
              <a:off x="6377590" y="3025063"/>
              <a:ext cx="352425" cy="219369"/>
            </a:xfrm>
            <a:prstGeom prst="rect">
              <a:avLst/>
            </a:prstGeom>
            <a:noFill/>
            <a:ln w="12700">
              <a:noFill/>
              <a:miter lim="800000"/>
              <a:headEnd/>
              <a:tailEnd/>
            </a:ln>
            <a:effectLst/>
          </p:spPr>
        </p:pic>
        <p:sp>
          <p:nvSpPr>
            <p:cNvPr id="324" name="Rectangle 188"/>
            <p:cNvSpPr>
              <a:spLocks noChangeArrowheads="1"/>
            </p:cNvSpPr>
            <p:nvPr/>
          </p:nvSpPr>
          <p:spPr bwMode="auto">
            <a:xfrm>
              <a:off x="6087134" y="1666578"/>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Core</a:t>
              </a:r>
            </a:p>
            <a:p>
              <a:pPr algn="ctr" eaLnBrk="0" hangingPunct="0">
                <a:lnSpc>
                  <a:spcPct val="90000"/>
                </a:lnSpc>
                <a:spcBef>
                  <a:spcPct val="0"/>
                </a:spcBef>
              </a:pPr>
              <a:r>
                <a:rPr lang="de-DE" sz="1100" b="1" dirty="0" smtClean="0">
                  <a:latin typeface="Arial" pitchFamily="34" charset="0"/>
                  <a:cs typeface="Arial" pitchFamily="34" charset="0"/>
                </a:rPr>
                <a:t>Operator </a:t>
              </a:r>
              <a:r>
                <a:rPr lang="de-DE" sz="1100" b="1" dirty="0">
                  <a:latin typeface="Arial" pitchFamily="34" charset="0"/>
                  <a:cs typeface="Arial" pitchFamily="34" charset="0"/>
                </a:rPr>
                <a:t>B</a:t>
              </a:r>
              <a:endParaRPr lang="en-US" sz="1100" b="1" dirty="0">
                <a:latin typeface="Arial" pitchFamily="34" charset="0"/>
                <a:cs typeface="Arial" pitchFamily="34" charset="0"/>
              </a:endParaRPr>
            </a:p>
          </p:txBody>
        </p:sp>
        <p:grpSp>
          <p:nvGrpSpPr>
            <p:cNvPr id="339" name="Group 191"/>
            <p:cNvGrpSpPr/>
            <p:nvPr/>
          </p:nvGrpSpPr>
          <p:grpSpPr>
            <a:xfrm>
              <a:off x="6194053" y="2253541"/>
              <a:ext cx="568990" cy="351743"/>
              <a:chOff x="7481888" y="3079208"/>
              <a:chExt cx="595312" cy="425992"/>
            </a:xfrm>
          </p:grpSpPr>
          <p:sp>
            <p:nvSpPr>
              <p:cNvPr id="355"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7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73" name="Group 122"/>
              <p:cNvGrpSpPr>
                <a:grpSpLocks/>
              </p:cNvGrpSpPr>
              <p:nvPr/>
            </p:nvGrpSpPr>
            <p:grpSpPr bwMode="auto">
              <a:xfrm>
                <a:off x="7848751" y="3079208"/>
                <a:ext cx="228449" cy="389708"/>
                <a:chOff x="4120" y="2308"/>
                <a:chExt cx="305" cy="415"/>
              </a:xfrm>
            </p:grpSpPr>
            <p:sp>
              <p:nvSpPr>
                <p:cNvPr id="378"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8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00"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01" name="Group 126"/>
                <p:cNvGrpSpPr>
                  <a:grpSpLocks/>
                </p:cNvGrpSpPr>
                <p:nvPr/>
              </p:nvGrpSpPr>
              <p:grpSpPr bwMode="auto">
                <a:xfrm flipH="1">
                  <a:off x="4164" y="2500"/>
                  <a:ext cx="152" cy="109"/>
                  <a:chOff x="3216" y="2784"/>
                  <a:chExt cx="192" cy="144"/>
                </a:xfrm>
              </p:grpSpPr>
              <p:sp>
                <p:nvSpPr>
                  <p:cNvPr id="40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40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40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40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02"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40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40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341" name="Rounded Rectangle 340"/>
            <p:cNvSpPr/>
            <p:nvPr/>
          </p:nvSpPr>
          <p:spPr>
            <a:xfrm>
              <a:off x="6118217" y="200237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Rounded Rectangle 342"/>
            <p:cNvSpPr/>
            <p:nvPr/>
          </p:nvSpPr>
          <p:spPr>
            <a:xfrm>
              <a:off x="6121647" y="2758187"/>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Rectangle 188"/>
            <p:cNvSpPr>
              <a:spLocks noChangeArrowheads="1"/>
            </p:cNvSpPr>
            <p:nvPr/>
          </p:nvSpPr>
          <p:spPr bwMode="auto">
            <a:xfrm>
              <a:off x="6204673" y="2810261"/>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Data Path</a:t>
              </a:r>
              <a:endParaRPr lang="en-US" sz="1100" b="1" dirty="0">
                <a:latin typeface="Arial" pitchFamily="34" charset="0"/>
                <a:cs typeface="Arial" pitchFamily="34" charset="0"/>
              </a:endParaRPr>
            </a:p>
          </p:txBody>
        </p:sp>
        <p:sp>
          <p:nvSpPr>
            <p:cNvPr id="348" name="Rectangle 188"/>
            <p:cNvSpPr>
              <a:spLocks noChangeArrowheads="1"/>
            </p:cNvSpPr>
            <p:nvPr/>
          </p:nvSpPr>
          <p:spPr bwMode="auto">
            <a:xfrm>
              <a:off x="6037667" y="206013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SDN </a:t>
              </a:r>
              <a:r>
                <a:rPr lang="de-DE" sz="1100" b="1" dirty="0" err="1" smtClean="0">
                  <a:latin typeface="Arial" pitchFamily="34" charset="0"/>
                  <a:cs typeface="Arial" pitchFamily="34" charset="0"/>
                </a:rPr>
                <a:t>Ctrl</a:t>
              </a:r>
              <a:endParaRPr lang="en-US" sz="1100" b="1" dirty="0">
                <a:latin typeface="Arial" pitchFamily="34" charset="0"/>
                <a:cs typeface="Arial" pitchFamily="34" charset="0"/>
              </a:endParaRPr>
            </a:p>
          </p:txBody>
        </p:sp>
      </p:grpSp>
      <p:cxnSp>
        <p:nvCxnSpPr>
          <p:cNvPr id="53" name="Straight Connector 52"/>
          <p:cNvCxnSpPr>
            <a:stCxn id="418" idx="2"/>
            <a:endCxn id="309" idx="1"/>
          </p:cNvCxnSpPr>
          <p:nvPr/>
        </p:nvCxnSpPr>
        <p:spPr>
          <a:xfrm flipV="1">
            <a:off x="1308100" y="2464248"/>
            <a:ext cx="520700" cy="1471932"/>
          </a:xfrm>
          <a:prstGeom prst="line">
            <a:avLst/>
          </a:prstGeom>
        </p:spPr>
        <p:style>
          <a:lnRef idx="1">
            <a:schemeClr val="accent2"/>
          </a:lnRef>
          <a:fillRef idx="3">
            <a:schemeClr val="accent2"/>
          </a:fillRef>
          <a:effectRef idx="2">
            <a:schemeClr val="accent2"/>
          </a:effectRef>
          <a:fontRef idx="minor">
            <a:schemeClr val="lt1"/>
          </a:fontRef>
        </p:style>
      </p:cxnSp>
      <p:cxnSp>
        <p:nvCxnSpPr>
          <p:cNvPr id="56" name="Straight Connector 55"/>
          <p:cNvCxnSpPr>
            <a:stCxn id="418" idx="2"/>
            <a:endCxn id="410" idx="1"/>
          </p:cNvCxnSpPr>
          <p:nvPr/>
        </p:nvCxnSpPr>
        <p:spPr>
          <a:xfrm>
            <a:off x="1308100" y="3936180"/>
            <a:ext cx="521791" cy="1"/>
          </a:xfrm>
          <a:prstGeom prst="line">
            <a:avLst/>
          </a:prstGeom>
        </p:spPr>
        <p:style>
          <a:lnRef idx="1">
            <a:schemeClr val="accent2"/>
          </a:lnRef>
          <a:fillRef idx="3">
            <a:schemeClr val="accent2"/>
          </a:fillRef>
          <a:effectRef idx="2">
            <a:schemeClr val="accent2"/>
          </a:effectRef>
          <a:fontRef idx="minor">
            <a:schemeClr val="lt1"/>
          </a:fontRef>
        </p:style>
      </p:cxnSp>
      <p:sp>
        <p:nvSpPr>
          <p:cNvPr id="412" name="Oval 411"/>
          <p:cNvSpPr/>
          <p:nvPr/>
        </p:nvSpPr>
        <p:spPr>
          <a:xfrm>
            <a:off x="1531793" y="3898143"/>
            <a:ext cx="124854" cy="94847"/>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4" name="Oval 413"/>
          <p:cNvSpPr/>
          <p:nvPr/>
        </p:nvSpPr>
        <p:spPr>
          <a:xfrm>
            <a:off x="1245673" y="3896204"/>
            <a:ext cx="124854" cy="94847"/>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21" name="Oval 420"/>
          <p:cNvSpPr/>
          <p:nvPr/>
        </p:nvSpPr>
        <p:spPr>
          <a:xfrm flipH="1" flipV="1">
            <a:off x="1513253" y="3185230"/>
            <a:ext cx="124854" cy="10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102" name="TextBox 101"/>
          <p:cNvSpPr txBox="1"/>
          <p:nvPr/>
        </p:nvSpPr>
        <p:spPr>
          <a:xfrm>
            <a:off x="1279173" y="2941277"/>
            <a:ext cx="416746" cy="246221"/>
          </a:xfrm>
          <a:prstGeom prst="rect">
            <a:avLst/>
          </a:prstGeom>
          <a:noFill/>
        </p:spPr>
        <p:txBody>
          <a:bodyPr wrap="none" rtlCol="0">
            <a:spAutoFit/>
          </a:bodyPr>
          <a:lstStyle/>
          <a:p>
            <a:r>
              <a:rPr lang="en-US" sz="1000" dirty="0" smtClean="0"/>
              <a:t>R</a:t>
            </a:r>
            <a:r>
              <a:rPr lang="en-US" sz="1000" baseline="-25000" dirty="0" smtClean="0"/>
              <a:t>1d</a:t>
            </a:r>
            <a:r>
              <a:rPr lang="en-US" sz="1000" dirty="0" smtClean="0"/>
              <a:t>A</a:t>
            </a:r>
            <a:endParaRPr lang="en-US" sz="1000" dirty="0"/>
          </a:p>
        </p:txBody>
      </p:sp>
      <p:sp>
        <p:nvSpPr>
          <p:cNvPr id="426" name="TextBox 425"/>
          <p:cNvSpPr txBox="1"/>
          <p:nvPr/>
        </p:nvSpPr>
        <p:spPr>
          <a:xfrm>
            <a:off x="1450497" y="3937400"/>
            <a:ext cx="412300" cy="246221"/>
          </a:xfrm>
          <a:prstGeom prst="rect">
            <a:avLst/>
          </a:prstGeom>
          <a:noFill/>
        </p:spPr>
        <p:txBody>
          <a:bodyPr wrap="none" rtlCol="0">
            <a:spAutoFit/>
          </a:bodyPr>
          <a:lstStyle/>
          <a:p>
            <a:r>
              <a:rPr lang="en-US" sz="1000" dirty="0" smtClean="0"/>
              <a:t>R</a:t>
            </a:r>
            <a:r>
              <a:rPr lang="en-US" sz="1000" baseline="-25000" dirty="0" smtClean="0"/>
              <a:t>1d</a:t>
            </a:r>
            <a:r>
              <a:rPr lang="en-US" sz="1000" dirty="0"/>
              <a:t>B</a:t>
            </a:r>
          </a:p>
        </p:txBody>
      </p:sp>
      <p:sp>
        <p:nvSpPr>
          <p:cNvPr id="427" name="TextBox 426"/>
          <p:cNvSpPr txBox="1"/>
          <p:nvPr/>
        </p:nvSpPr>
        <p:spPr>
          <a:xfrm>
            <a:off x="1295562" y="3691179"/>
            <a:ext cx="342545" cy="246221"/>
          </a:xfrm>
          <a:prstGeom prst="rect">
            <a:avLst/>
          </a:prstGeom>
          <a:noFill/>
        </p:spPr>
        <p:txBody>
          <a:bodyPr wrap="none" rtlCol="0">
            <a:spAutoFit/>
          </a:bodyPr>
          <a:lstStyle>
            <a:defPPr>
              <a:defRPr lang="en-US"/>
            </a:defPPr>
            <a:lvl1pPr>
              <a:defRPr sz="1000"/>
            </a:lvl1pPr>
          </a:lstStyle>
          <a:p>
            <a:r>
              <a:rPr lang="en-US" dirty="0"/>
              <a:t>R</a:t>
            </a:r>
            <a:r>
              <a:rPr lang="en-US" baseline="-25000" dirty="0"/>
              <a:t>1d</a:t>
            </a:r>
          </a:p>
        </p:txBody>
      </p:sp>
      <p:sp>
        <p:nvSpPr>
          <p:cNvPr id="103" name="Rounded Rectangle 102"/>
          <p:cNvSpPr/>
          <p:nvPr/>
        </p:nvSpPr>
        <p:spPr>
          <a:xfrm>
            <a:off x="3818386" y="3900051"/>
            <a:ext cx="1154503" cy="816637"/>
          </a:xfrm>
          <a:prstGeom prst="round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TextBox 103"/>
          <p:cNvSpPr txBox="1"/>
          <p:nvPr/>
        </p:nvSpPr>
        <p:spPr>
          <a:xfrm>
            <a:off x="3833578" y="3994318"/>
            <a:ext cx="1161421" cy="738664"/>
          </a:xfrm>
          <a:prstGeom prst="rect">
            <a:avLst/>
          </a:prstGeom>
          <a:noFill/>
        </p:spPr>
        <p:txBody>
          <a:bodyPr wrap="none" rtlCol="0">
            <a:spAutoFit/>
          </a:bodyPr>
          <a:lstStyle/>
          <a:p>
            <a:r>
              <a:rPr lang="en-US" sz="1050" dirty="0" smtClean="0"/>
              <a:t>AAA</a:t>
            </a:r>
          </a:p>
          <a:p>
            <a:r>
              <a:rPr lang="en-US" sz="1050" dirty="0" smtClean="0"/>
              <a:t>OAM</a:t>
            </a:r>
          </a:p>
          <a:p>
            <a:r>
              <a:rPr lang="en-US" sz="1050" dirty="0" smtClean="0"/>
              <a:t>Shared Databases</a:t>
            </a:r>
          </a:p>
          <a:p>
            <a:endParaRPr lang="en-US" sz="1050" dirty="0"/>
          </a:p>
        </p:txBody>
      </p:sp>
      <p:cxnSp>
        <p:nvCxnSpPr>
          <p:cNvPr id="428" name="Straight Connector 427"/>
          <p:cNvCxnSpPr/>
          <p:nvPr/>
        </p:nvCxnSpPr>
        <p:spPr>
          <a:xfrm>
            <a:off x="1279173" y="4326890"/>
            <a:ext cx="25392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1" name="Straight Connector 430"/>
          <p:cNvCxnSpPr/>
          <p:nvPr/>
        </p:nvCxnSpPr>
        <p:spPr>
          <a:xfrm flipH="1">
            <a:off x="4958047" y="4326890"/>
            <a:ext cx="1056466" cy="0"/>
          </a:xfrm>
          <a:prstGeom prst="line">
            <a:avLst/>
          </a:prstGeom>
        </p:spPr>
        <p:style>
          <a:lnRef idx="1">
            <a:schemeClr val="accent1"/>
          </a:lnRef>
          <a:fillRef idx="0">
            <a:schemeClr val="accent1"/>
          </a:fillRef>
          <a:effectRef idx="0">
            <a:schemeClr val="accent1"/>
          </a:effectRef>
          <a:fontRef idx="minor">
            <a:schemeClr val="tx1"/>
          </a:fontRef>
        </p:style>
      </p:cxnSp>
      <p:sp>
        <p:nvSpPr>
          <p:cNvPr id="432" name="Oval 431"/>
          <p:cNvSpPr/>
          <p:nvPr/>
        </p:nvSpPr>
        <p:spPr>
          <a:xfrm flipH="1" flipV="1">
            <a:off x="3443654" y="4264250"/>
            <a:ext cx="124854" cy="10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3" name="TextBox 432"/>
          <p:cNvSpPr txBox="1"/>
          <p:nvPr/>
        </p:nvSpPr>
        <p:spPr>
          <a:xfrm>
            <a:off x="3323569" y="4360249"/>
            <a:ext cx="342545"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2d</a:t>
            </a:r>
            <a:endParaRPr lang="en-US" baseline="-25000" dirty="0"/>
          </a:p>
        </p:txBody>
      </p:sp>
      <p:cxnSp>
        <p:nvCxnSpPr>
          <p:cNvPr id="115" name="Straight Connector 114"/>
          <p:cNvCxnSpPr>
            <a:stCxn id="411" idx="2"/>
            <a:endCxn id="219" idx="1"/>
          </p:cNvCxnSpPr>
          <p:nvPr/>
        </p:nvCxnSpPr>
        <p:spPr>
          <a:xfrm flipV="1">
            <a:off x="3118522" y="2458758"/>
            <a:ext cx="794986" cy="10253"/>
          </a:xfrm>
          <a:prstGeom prst="line">
            <a:avLst/>
          </a:prstGeom>
        </p:spPr>
        <p:style>
          <a:lnRef idx="1">
            <a:schemeClr val="accent3"/>
          </a:lnRef>
          <a:fillRef idx="0">
            <a:schemeClr val="accent3"/>
          </a:fillRef>
          <a:effectRef idx="0">
            <a:schemeClr val="accent3"/>
          </a:effectRef>
          <a:fontRef idx="minor">
            <a:schemeClr val="tx1"/>
          </a:fontRef>
        </p:style>
      </p:cxnSp>
      <p:cxnSp>
        <p:nvCxnSpPr>
          <p:cNvPr id="436" name="Straight Connector 435"/>
          <p:cNvCxnSpPr>
            <a:endCxn id="219" idx="3"/>
          </p:cNvCxnSpPr>
          <p:nvPr/>
        </p:nvCxnSpPr>
        <p:spPr>
          <a:xfrm>
            <a:off x="3904314" y="2456375"/>
            <a:ext cx="1009319" cy="2383"/>
          </a:xfrm>
          <a:prstGeom prst="line">
            <a:avLst/>
          </a:prstGeom>
          <a:ln>
            <a:prstDash val="dash"/>
          </a:ln>
        </p:spPr>
        <p:style>
          <a:lnRef idx="1">
            <a:schemeClr val="accent3"/>
          </a:lnRef>
          <a:fillRef idx="0">
            <a:schemeClr val="accent3"/>
          </a:fillRef>
          <a:effectRef idx="0">
            <a:schemeClr val="accent3"/>
          </a:effectRef>
          <a:fontRef idx="minor">
            <a:schemeClr val="tx1"/>
          </a:fontRef>
        </p:style>
      </p:cxnSp>
      <p:cxnSp>
        <p:nvCxnSpPr>
          <p:cNvPr id="437" name="Straight Connector 436"/>
          <p:cNvCxnSpPr/>
          <p:nvPr/>
        </p:nvCxnSpPr>
        <p:spPr>
          <a:xfrm flipV="1">
            <a:off x="4881859" y="2448904"/>
            <a:ext cx="1132654" cy="5491"/>
          </a:xfrm>
          <a:prstGeom prst="line">
            <a:avLst/>
          </a:prstGeom>
        </p:spPr>
        <p:style>
          <a:lnRef idx="1">
            <a:schemeClr val="accent3"/>
          </a:lnRef>
          <a:fillRef idx="0">
            <a:schemeClr val="accent3"/>
          </a:fillRef>
          <a:effectRef idx="0">
            <a:schemeClr val="accent3"/>
          </a:effectRef>
          <a:fontRef idx="minor">
            <a:schemeClr val="tx1"/>
          </a:fontRef>
        </p:style>
      </p:cxnSp>
      <p:sp>
        <p:nvSpPr>
          <p:cNvPr id="439" name="Oval 438"/>
          <p:cNvSpPr/>
          <p:nvPr/>
        </p:nvSpPr>
        <p:spPr>
          <a:xfrm flipH="1" flipV="1">
            <a:off x="3436183" y="2406558"/>
            <a:ext cx="124854" cy="10440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440" name="TextBox 439"/>
          <p:cNvSpPr txBox="1"/>
          <p:nvPr/>
        </p:nvSpPr>
        <p:spPr>
          <a:xfrm>
            <a:off x="3323569" y="2128231"/>
            <a:ext cx="342545"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a:t>3</a:t>
            </a:r>
            <a:r>
              <a:rPr lang="en-US" baseline="-25000" dirty="0" smtClean="0"/>
              <a:t>d</a:t>
            </a:r>
            <a:endParaRPr lang="en-US" baseline="-25000" dirty="0"/>
          </a:p>
        </p:txBody>
      </p:sp>
      <p:cxnSp>
        <p:nvCxnSpPr>
          <p:cNvPr id="160" name="Straight Connector 159"/>
          <p:cNvCxnSpPr>
            <a:stCxn id="309" idx="2"/>
            <a:endCxn id="410" idx="0"/>
          </p:cNvCxnSpPr>
          <p:nvPr/>
        </p:nvCxnSpPr>
        <p:spPr>
          <a:xfrm>
            <a:off x="2328863" y="2959548"/>
            <a:ext cx="1091" cy="481333"/>
          </a:xfrm>
          <a:prstGeom prst="line">
            <a:avLst/>
          </a:prstGeom>
        </p:spPr>
        <p:style>
          <a:lnRef idx="1">
            <a:schemeClr val="accent4"/>
          </a:lnRef>
          <a:fillRef idx="0">
            <a:schemeClr val="accent4"/>
          </a:fillRef>
          <a:effectRef idx="0">
            <a:schemeClr val="accent4"/>
          </a:effectRef>
          <a:fontRef idx="minor">
            <a:schemeClr val="tx1"/>
          </a:fontRef>
        </p:style>
      </p:cxnSp>
      <p:sp>
        <p:nvSpPr>
          <p:cNvPr id="442" name="Oval 441"/>
          <p:cNvSpPr/>
          <p:nvPr/>
        </p:nvSpPr>
        <p:spPr>
          <a:xfrm flipH="1" flipV="1">
            <a:off x="2266362" y="3140032"/>
            <a:ext cx="124854" cy="10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43" name="TextBox 442"/>
          <p:cNvSpPr txBox="1"/>
          <p:nvPr/>
        </p:nvSpPr>
        <p:spPr>
          <a:xfrm>
            <a:off x="2413926" y="3077472"/>
            <a:ext cx="300082"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a:t>4</a:t>
            </a:r>
          </a:p>
        </p:txBody>
      </p:sp>
      <p:cxnSp>
        <p:nvCxnSpPr>
          <p:cNvPr id="162" name="Straight Connector 161"/>
          <p:cNvCxnSpPr>
            <a:stCxn id="189" idx="2"/>
            <a:endCxn id="324" idx="0"/>
          </p:cNvCxnSpPr>
          <p:nvPr/>
        </p:nvCxnSpPr>
        <p:spPr>
          <a:xfrm flipH="1">
            <a:off x="6528725" y="3452633"/>
            <a:ext cx="2448" cy="361657"/>
          </a:xfrm>
          <a:prstGeom prst="line">
            <a:avLst/>
          </a:prstGeom>
        </p:spPr>
        <p:style>
          <a:lnRef idx="1">
            <a:schemeClr val="accent6"/>
          </a:lnRef>
          <a:fillRef idx="0">
            <a:schemeClr val="accent6"/>
          </a:fillRef>
          <a:effectRef idx="0">
            <a:schemeClr val="accent6"/>
          </a:effectRef>
          <a:fontRef idx="minor">
            <a:schemeClr val="tx1"/>
          </a:fontRef>
        </p:style>
      </p:cxnSp>
      <p:sp>
        <p:nvSpPr>
          <p:cNvPr id="444" name="Oval 443"/>
          <p:cNvSpPr/>
          <p:nvPr/>
        </p:nvSpPr>
        <p:spPr>
          <a:xfrm flipH="1" flipV="1">
            <a:off x="6470578" y="3582678"/>
            <a:ext cx="124854" cy="1044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445" name="TextBox 444"/>
          <p:cNvSpPr txBox="1"/>
          <p:nvPr/>
        </p:nvSpPr>
        <p:spPr>
          <a:xfrm>
            <a:off x="6613522" y="3527497"/>
            <a:ext cx="297627"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a:t>5</a:t>
            </a:r>
          </a:p>
        </p:txBody>
      </p:sp>
    </p:spTree>
    <p:extLst>
      <p:ext uri="{BB962C8B-B14F-4D97-AF65-F5344CB8AC3E}">
        <p14:creationId xmlns:p14="http://schemas.microsoft.com/office/powerpoint/2010/main" val="8356980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Rounded Rectangle 240"/>
          <p:cNvSpPr/>
          <p:nvPr/>
        </p:nvSpPr>
        <p:spPr>
          <a:xfrm>
            <a:off x="5673272" y="1496349"/>
            <a:ext cx="1641928" cy="4755415"/>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31" name="Straight Connector 230"/>
          <p:cNvCxnSpPr>
            <a:stCxn id="241" idx="3"/>
            <a:endCxn id="49" idx="1"/>
          </p:cNvCxnSpPr>
          <p:nvPr/>
        </p:nvCxnSpPr>
        <p:spPr>
          <a:xfrm>
            <a:off x="7315200" y="3874057"/>
            <a:ext cx="386108" cy="1306"/>
          </a:xfrm>
          <a:prstGeom prst="line">
            <a:avLst/>
          </a:prstGeom>
        </p:spPr>
        <p:style>
          <a:lnRef idx="2">
            <a:schemeClr val="accent1"/>
          </a:lnRef>
          <a:fillRef idx="0">
            <a:schemeClr val="accent1"/>
          </a:fillRef>
          <a:effectRef idx="1">
            <a:schemeClr val="accent1"/>
          </a:effectRef>
          <a:fontRef idx="minor">
            <a:schemeClr val="tx1"/>
          </a:fontRef>
        </p:style>
      </p:cxnSp>
      <p:sp>
        <p:nvSpPr>
          <p:cNvPr id="216" name="Rounded Rectangle 215"/>
          <p:cNvSpPr/>
          <p:nvPr/>
        </p:nvSpPr>
        <p:spPr>
          <a:xfrm>
            <a:off x="1739048" y="1449000"/>
            <a:ext cx="3524413" cy="4802765"/>
          </a:xfrm>
          <a:prstGeom prst="roundRect">
            <a:avLst/>
          </a:prstGeom>
          <a:solidFill>
            <a:schemeClr val="bg1">
              <a:lumMod val="95000"/>
            </a:schemeClr>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2" name="Group 3"/>
          <p:cNvGrpSpPr/>
          <p:nvPr/>
        </p:nvGrpSpPr>
        <p:grpSpPr>
          <a:xfrm>
            <a:off x="50800" y="3425571"/>
            <a:ext cx="990600" cy="990600"/>
            <a:chOff x="381000" y="1962150"/>
            <a:chExt cx="990600" cy="990600"/>
          </a:xfrm>
        </p:grpSpPr>
        <p:sp>
          <p:nvSpPr>
            <p:cNvPr id="5"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6" name="Picture 5" descr="MC900439836.PNG"/>
            <p:cNvPicPr>
              <a:picLocks noChangeAspect="1"/>
            </p:cNvPicPr>
            <p:nvPr/>
          </p:nvPicPr>
          <p:blipFill>
            <a:blip r:embed="rId4"/>
            <a:stretch>
              <a:fillRect/>
            </a:stretch>
          </p:blipFill>
          <p:spPr>
            <a:xfrm>
              <a:off x="609600" y="2286000"/>
              <a:ext cx="533400" cy="533400"/>
            </a:xfrm>
            <a:prstGeom prst="rect">
              <a:avLst/>
            </a:prstGeom>
          </p:spPr>
        </p:pic>
      </p:grpSp>
      <p:grpSp>
        <p:nvGrpSpPr>
          <p:cNvPr id="3" name="Group 40"/>
          <p:cNvGrpSpPr/>
          <p:nvPr/>
        </p:nvGrpSpPr>
        <p:grpSpPr>
          <a:xfrm>
            <a:off x="7701308" y="3380063"/>
            <a:ext cx="990600" cy="990600"/>
            <a:chOff x="5257800" y="4419600"/>
            <a:chExt cx="990600" cy="990600"/>
          </a:xfrm>
        </p:grpSpPr>
        <p:sp>
          <p:nvSpPr>
            <p:cNvPr id="49" name="Rounded Rectangle 48"/>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 name="Group 61"/>
            <p:cNvGrpSpPr/>
            <p:nvPr/>
          </p:nvGrpSpPr>
          <p:grpSpPr>
            <a:xfrm>
              <a:off x="5410201" y="4502656"/>
              <a:ext cx="609600" cy="450344"/>
              <a:chOff x="6324600" y="1828800"/>
              <a:chExt cx="917575" cy="677862"/>
            </a:xfrm>
          </p:grpSpPr>
          <p:grpSp>
            <p:nvGrpSpPr>
              <p:cNvPr id="7" name="Group 10"/>
              <p:cNvGrpSpPr>
                <a:grpSpLocks/>
              </p:cNvGrpSpPr>
              <p:nvPr/>
            </p:nvGrpSpPr>
            <p:grpSpPr bwMode="auto">
              <a:xfrm>
                <a:off x="6972300" y="1828800"/>
                <a:ext cx="269875" cy="460375"/>
                <a:chOff x="4120" y="2308"/>
                <a:chExt cx="305" cy="415"/>
              </a:xfrm>
            </p:grpSpPr>
            <p:sp>
              <p:nvSpPr>
                <p:cNvPr id="90"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1"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92"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8" name="Group 14"/>
                <p:cNvGrpSpPr>
                  <a:grpSpLocks/>
                </p:cNvGrpSpPr>
                <p:nvPr/>
              </p:nvGrpSpPr>
              <p:grpSpPr bwMode="auto">
                <a:xfrm flipH="1">
                  <a:off x="4164" y="2500"/>
                  <a:ext cx="152" cy="109"/>
                  <a:chOff x="3216" y="2784"/>
                  <a:chExt cx="192" cy="144"/>
                </a:xfrm>
              </p:grpSpPr>
              <p:sp>
                <p:nvSpPr>
                  <p:cNvPr id="97"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8"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9"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0"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4"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5"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6"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9" name="Group 22"/>
              <p:cNvGrpSpPr>
                <a:grpSpLocks/>
              </p:cNvGrpSpPr>
              <p:nvPr/>
            </p:nvGrpSpPr>
            <p:grpSpPr bwMode="auto">
              <a:xfrm>
                <a:off x="6756400" y="1901825"/>
                <a:ext cx="269875" cy="460375"/>
                <a:chOff x="4120" y="2308"/>
                <a:chExt cx="305" cy="415"/>
              </a:xfrm>
            </p:grpSpPr>
            <p:sp>
              <p:nvSpPr>
                <p:cNvPr id="79"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0"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1"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0" name="Group 26"/>
                <p:cNvGrpSpPr>
                  <a:grpSpLocks/>
                </p:cNvGrpSpPr>
                <p:nvPr/>
              </p:nvGrpSpPr>
              <p:grpSpPr bwMode="auto">
                <a:xfrm flipH="1">
                  <a:off x="4164" y="2500"/>
                  <a:ext cx="152" cy="109"/>
                  <a:chOff x="3216" y="2784"/>
                  <a:chExt cx="192" cy="144"/>
                </a:xfrm>
              </p:grpSpPr>
              <p:sp>
                <p:nvSpPr>
                  <p:cNvPr id="86"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7"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8"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9"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3"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4"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5"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1" name="Group 34"/>
              <p:cNvGrpSpPr>
                <a:grpSpLocks/>
              </p:cNvGrpSpPr>
              <p:nvPr/>
            </p:nvGrpSpPr>
            <p:grpSpPr bwMode="auto">
              <a:xfrm>
                <a:off x="6540500" y="1973262"/>
                <a:ext cx="269875" cy="460375"/>
                <a:chOff x="4120" y="2308"/>
                <a:chExt cx="305" cy="415"/>
              </a:xfrm>
            </p:grpSpPr>
            <p:sp>
              <p:nvSpPr>
                <p:cNvPr id="68"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9"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0"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 name="Group 38"/>
                <p:cNvGrpSpPr>
                  <a:grpSpLocks/>
                </p:cNvGrpSpPr>
                <p:nvPr/>
              </p:nvGrpSpPr>
              <p:grpSpPr bwMode="auto">
                <a:xfrm flipH="1">
                  <a:off x="4164" y="2500"/>
                  <a:ext cx="152" cy="109"/>
                  <a:chOff x="3216" y="2784"/>
                  <a:chExt cx="192" cy="144"/>
                </a:xfrm>
              </p:grpSpPr>
              <p:sp>
                <p:nvSpPr>
                  <p:cNvPr id="75"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6"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7"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8"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2"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3"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4"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 name="Group 618"/>
              <p:cNvGrpSpPr>
                <a:grpSpLocks/>
              </p:cNvGrpSpPr>
              <p:nvPr/>
            </p:nvGrpSpPr>
            <p:grpSpPr bwMode="auto">
              <a:xfrm>
                <a:off x="6324600" y="2046287"/>
                <a:ext cx="269875" cy="460375"/>
                <a:chOff x="4120" y="2308"/>
                <a:chExt cx="305" cy="415"/>
              </a:xfrm>
            </p:grpSpPr>
            <p:sp>
              <p:nvSpPr>
                <p:cNvPr id="57"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8"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9"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 name="Group 622"/>
                <p:cNvGrpSpPr>
                  <a:grpSpLocks/>
                </p:cNvGrpSpPr>
                <p:nvPr/>
              </p:nvGrpSpPr>
              <p:grpSpPr bwMode="auto">
                <a:xfrm flipH="1">
                  <a:off x="4164" y="2500"/>
                  <a:ext cx="152" cy="109"/>
                  <a:chOff x="3216" y="2784"/>
                  <a:chExt cx="192" cy="144"/>
                </a:xfrm>
              </p:grpSpPr>
              <p:sp>
                <p:nvSpPr>
                  <p:cNvPr id="64"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5"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6"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67"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1"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2"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3"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1"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3107" name="Clip" r:id="rId5" imgW="5757415" imgH="3221332" progId="">
                    <p:embed/>
                  </p:oleObj>
                </mc:Choice>
                <mc:Fallback>
                  <p:oleObj name="Clip" r:id="rId5" imgW="5757415" imgH="3221332" progId="">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52"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sp>
        <p:nvSpPr>
          <p:cNvPr id="244" name="TextBox 243"/>
          <p:cNvSpPr txBox="1"/>
          <p:nvPr/>
        </p:nvSpPr>
        <p:spPr>
          <a:xfrm>
            <a:off x="5716750" y="6004475"/>
            <a:ext cx="1598385" cy="276999"/>
          </a:xfrm>
          <a:prstGeom prst="rect">
            <a:avLst/>
          </a:prstGeom>
          <a:noFill/>
        </p:spPr>
        <p:txBody>
          <a:bodyPr wrap="square" rtlCol="0">
            <a:spAutoFit/>
          </a:bodyPr>
          <a:lstStyle/>
          <a:p>
            <a:pPr algn="ctr"/>
            <a:r>
              <a:rPr lang="en-US" sz="1200" b="1" dirty="0" smtClean="0"/>
              <a:t>Core Network(s)</a:t>
            </a:r>
            <a:endParaRPr lang="en-US" sz="1200" b="1" dirty="0"/>
          </a:p>
        </p:txBody>
      </p:sp>
      <p:sp>
        <p:nvSpPr>
          <p:cNvPr id="247" name="Title 246"/>
          <p:cNvSpPr>
            <a:spLocks noGrp="1"/>
          </p:cNvSpPr>
          <p:nvPr>
            <p:ph type="title"/>
          </p:nvPr>
        </p:nvSpPr>
        <p:spPr>
          <a:xfrm>
            <a:off x="166904" y="361950"/>
            <a:ext cx="8731877" cy="616976"/>
          </a:xfrm>
        </p:spPr>
        <p:txBody>
          <a:bodyPr>
            <a:noAutofit/>
          </a:bodyPr>
          <a:lstStyle/>
          <a:p>
            <a:r>
              <a:rPr lang="en-US" sz="2800" dirty="0" smtClean="0"/>
              <a:t>SDN-based OmniRAN Use Cases</a:t>
            </a:r>
            <a:br>
              <a:rPr lang="en-US" sz="2800" dirty="0" smtClean="0"/>
            </a:br>
            <a:r>
              <a:rPr lang="en-US" sz="2800" dirty="0" smtClean="0"/>
              <a:t>Reference Point Mappings (SDN control)</a:t>
            </a:r>
            <a:endParaRPr lang="en-US" sz="2800" dirty="0"/>
          </a:p>
        </p:txBody>
      </p:sp>
      <p:sp>
        <p:nvSpPr>
          <p:cNvPr id="217" name="TextBox 216"/>
          <p:cNvSpPr txBox="1"/>
          <p:nvPr/>
        </p:nvSpPr>
        <p:spPr>
          <a:xfrm>
            <a:off x="2878317" y="6004475"/>
            <a:ext cx="1660302" cy="276999"/>
          </a:xfrm>
          <a:prstGeom prst="rect">
            <a:avLst/>
          </a:prstGeom>
          <a:noFill/>
        </p:spPr>
        <p:txBody>
          <a:bodyPr wrap="square" rtlCol="0">
            <a:spAutoFit/>
          </a:bodyPr>
          <a:lstStyle/>
          <a:p>
            <a:pPr algn="ctr"/>
            <a:r>
              <a:rPr lang="en-US" sz="1200" b="1" dirty="0" smtClean="0"/>
              <a:t>Access Infrastructure</a:t>
            </a:r>
            <a:endParaRPr lang="en-US" sz="1200" b="1" dirty="0"/>
          </a:p>
        </p:txBody>
      </p:sp>
      <p:grpSp>
        <p:nvGrpSpPr>
          <p:cNvPr id="19" name="Group 325"/>
          <p:cNvGrpSpPr/>
          <p:nvPr/>
        </p:nvGrpSpPr>
        <p:grpSpPr>
          <a:xfrm>
            <a:off x="3913508" y="1849158"/>
            <a:ext cx="1000125" cy="1219200"/>
            <a:chOff x="7315200" y="3886200"/>
            <a:chExt cx="1000125" cy="990600"/>
          </a:xfrm>
          <a:solidFill>
            <a:schemeClr val="bg1">
              <a:lumMod val="85000"/>
            </a:schemeClr>
          </a:solidFill>
        </p:grpSpPr>
        <p:sp>
          <p:nvSpPr>
            <p:cNvPr id="219"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20"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err="1" smtClean="0">
                  <a:latin typeface="Arial" pitchFamily="34" charset="0"/>
                  <a:cs typeface="Arial" pitchFamily="34" charset="0"/>
                </a:rPr>
                <a:t>Backhaul</a:t>
              </a:r>
              <a:endParaRPr lang="en-US" sz="1600" b="1" dirty="0">
                <a:latin typeface="Arial" pitchFamily="34" charset="0"/>
                <a:cs typeface="Arial" pitchFamily="34" charset="0"/>
              </a:endParaRPr>
            </a:p>
          </p:txBody>
        </p:sp>
      </p:grpSp>
      <p:grpSp>
        <p:nvGrpSpPr>
          <p:cNvPr id="20" name="Group 328"/>
          <p:cNvGrpSpPr/>
          <p:nvPr/>
        </p:nvGrpSpPr>
        <p:grpSpPr>
          <a:xfrm>
            <a:off x="3929097" y="2534958"/>
            <a:ext cx="938479" cy="343703"/>
            <a:chOff x="173867" y="4114800"/>
            <a:chExt cx="938479" cy="343703"/>
          </a:xfrm>
        </p:grpSpPr>
        <p:sp>
          <p:nvSpPr>
            <p:cNvPr id="222" name="Oval 221"/>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3" name="Oval 222"/>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4" name="Oval 223"/>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5" name="Oval 224"/>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6" name="Oval 225"/>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7" name="Oval 226"/>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8" name="Oval 227"/>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29" name="Oval 228"/>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30" name="Straight Connector 229"/>
            <p:cNvCxnSpPr>
              <a:stCxn id="225" idx="7"/>
              <a:endCxn id="222"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a:stCxn id="222" idx="6"/>
              <a:endCxn id="223"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a:endCxn id="229"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a:stCxn id="229" idx="3"/>
              <a:endCxn id="228"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a:stCxn id="228"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a:stCxn id="227" idx="2"/>
              <a:endCxn id="226"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a:stCxn id="226"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a:stCxn id="223" idx="3"/>
              <a:endCxn id="225"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a:stCxn id="228"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a:stCxn id="228"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a:stCxn id="226" idx="1"/>
              <a:endCxn id="222"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a:stCxn id="228"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a:stCxn id="227" idx="1"/>
              <a:endCxn id="223"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a:stCxn id="226" idx="7"/>
              <a:endCxn id="223"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a:stCxn id="226"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a:stCxn id="227" idx="0"/>
              <a:endCxn id="224"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a:stCxn id="228" idx="1"/>
              <a:endCxn id="224"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a:stCxn id="229" idx="2"/>
              <a:endCxn id="223"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a:stCxn id="229" idx="3"/>
              <a:endCxn id="226"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a:endCxn id="227"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a:endCxn id="225"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grpSp>
        <p:nvGrpSpPr>
          <p:cNvPr id="21" name="Group 363"/>
          <p:cNvGrpSpPr/>
          <p:nvPr/>
        </p:nvGrpSpPr>
        <p:grpSpPr>
          <a:xfrm>
            <a:off x="3911618" y="4957973"/>
            <a:ext cx="1000125" cy="990600"/>
            <a:chOff x="7315200" y="3886200"/>
            <a:chExt cx="1000125" cy="990600"/>
          </a:xfrm>
          <a:gradFill>
            <a:gsLst>
              <a:gs pos="0">
                <a:srgbClr val="03D4A8"/>
              </a:gs>
              <a:gs pos="25000">
                <a:srgbClr val="21D6E0"/>
              </a:gs>
              <a:gs pos="75000">
                <a:srgbClr val="0087E6"/>
              </a:gs>
              <a:gs pos="100000">
                <a:srgbClr val="005CBF"/>
              </a:gs>
            </a:gsLst>
            <a:lin ang="5400000" scaled="0"/>
          </a:gradFill>
        </p:grpSpPr>
        <p:sp>
          <p:nvSpPr>
            <p:cNvPr id="282" name="AutoShape 154"/>
            <p:cNvSpPr>
              <a:spLocks noChangeArrowheads="1"/>
            </p:cNvSpPr>
            <p:nvPr/>
          </p:nvSpPr>
          <p:spPr bwMode="auto">
            <a:xfrm>
              <a:off x="7315200" y="3886200"/>
              <a:ext cx="1000125" cy="990600"/>
            </a:xfrm>
            <a:prstGeom prst="flowChartAlternateProcess">
              <a:avLst/>
            </a:prstGeom>
            <a:grp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86" name="Rectangle 187"/>
            <p:cNvSpPr>
              <a:spLocks noChangeArrowheads="1"/>
            </p:cNvSpPr>
            <p:nvPr/>
          </p:nvSpPr>
          <p:spPr bwMode="auto">
            <a:xfrm>
              <a:off x="7373937" y="3962400"/>
              <a:ext cx="863600" cy="838200"/>
            </a:xfrm>
            <a:prstGeom prst="rect">
              <a:avLst/>
            </a:prstGeom>
            <a:grp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SDN</a:t>
              </a:r>
            </a:p>
            <a:p>
              <a:pPr algn="ctr" eaLnBrk="0" hangingPunct="0">
                <a:lnSpc>
                  <a:spcPct val="90000"/>
                </a:lnSpc>
                <a:spcBef>
                  <a:spcPct val="0"/>
                </a:spcBef>
              </a:pPr>
              <a:r>
                <a:rPr lang="de-DE" sz="1600" b="1" dirty="0" smtClean="0">
                  <a:latin typeface="Arial" pitchFamily="34" charset="0"/>
                  <a:cs typeface="Arial" pitchFamily="34" charset="0"/>
                </a:rPr>
                <a:t>Controller</a:t>
              </a:r>
              <a:endParaRPr lang="en-US" sz="1600" b="1" dirty="0">
                <a:latin typeface="Arial" pitchFamily="34" charset="0"/>
                <a:cs typeface="Arial" pitchFamily="34" charset="0"/>
              </a:endParaRPr>
            </a:p>
          </p:txBody>
        </p:sp>
      </p:grpSp>
      <p:pic>
        <p:nvPicPr>
          <p:cNvPr id="298" name="Picture 297" descr="MC900431601.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140954" y="5175887"/>
            <a:ext cx="558346" cy="558346"/>
          </a:xfrm>
          <a:prstGeom prst="rect">
            <a:avLst/>
          </a:prstGeom>
        </p:spPr>
      </p:pic>
      <p:sp>
        <p:nvSpPr>
          <p:cNvPr id="340" name="AutoShape 154"/>
          <p:cNvSpPr>
            <a:spLocks noChangeArrowheads="1"/>
          </p:cNvSpPr>
          <p:nvPr/>
        </p:nvSpPr>
        <p:spPr bwMode="auto">
          <a:xfrm>
            <a:off x="1813858" y="49530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22" name="Group 158"/>
          <p:cNvGrpSpPr>
            <a:grpSpLocks noChangeAspect="1"/>
          </p:cNvGrpSpPr>
          <p:nvPr/>
        </p:nvGrpSpPr>
        <p:grpSpPr bwMode="auto">
          <a:xfrm flipH="1">
            <a:off x="2194857" y="5372428"/>
            <a:ext cx="411161" cy="494972"/>
            <a:chOff x="5" y="2480"/>
            <a:chExt cx="237" cy="430"/>
          </a:xfrm>
        </p:grpSpPr>
        <p:grpSp>
          <p:nvGrpSpPr>
            <p:cNvPr id="23" name="Group 159"/>
            <p:cNvGrpSpPr>
              <a:grpSpLocks noChangeAspect="1"/>
            </p:cNvGrpSpPr>
            <p:nvPr/>
          </p:nvGrpSpPr>
          <p:grpSpPr bwMode="auto">
            <a:xfrm>
              <a:off x="5" y="2521"/>
              <a:ext cx="145" cy="389"/>
              <a:chOff x="5" y="2521"/>
              <a:chExt cx="145" cy="389"/>
            </a:xfrm>
          </p:grpSpPr>
          <p:grpSp>
            <p:nvGrpSpPr>
              <p:cNvPr id="24" name="Group 160"/>
              <p:cNvGrpSpPr>
                <a:grpSpLocks noChangeAspect="1"/>
              </p:cNvGrpSpPr>
              <p:nvPr/>
            </p:nvGrpSpPr>
            <p:grpSpPr bwMode="auto">
              <a:xfrm>
                <a:off x="7" y="2654"/>
                <a:ext cx="143" cy="256"/>
                <a:chOff x="7" y="2654"/>
                <a:chExt cx="143" cy="256"/>
              </a:xfrm>
            </p:grpSpPr>
            <p:grpSp>
              <p:nvGrpSpPr>
                <p:cNvPr id="25" name="Group 161"/>
                <p:cNvGrpSpPr>
                  <a:grpSpLocks noChangeAspect="1"/>
                </p:cNvGrpSpPr>
                <p:nvPr/>
              </p:nvGrpSpPr>
              <p:grpSpPr bwMode="auto">
                <a:xfrm>
                  <a:off x="7" y="2661"/>
                  <a:ext cx="93" cy="247"/>
                  <a:chOff x="7" y="2661"/>
                  <a:chExt cx="93" cy="247"/>
                </a:xfrm>
              </p:grpSpPr>
              <p:sp>
                <p:nvSpPr>
                  <p:cNvPr id="363"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4"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5"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6"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7"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8"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9"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56"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7"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8"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9"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0"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1"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2"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6" name="Group 176"/>
              <p:cNvGrpSpPr>
                <a:grpSpLocks noChangeAspect="1"/>
              </p:cNvGrpSpPr>
              <p:nvPr/>
            </p:nvGrpSpPr>
            <p:grpSpPr bwMode="auto">
              <a:xfrm>
                <a:off x="5" y="2533"/>
                <a:ext cx="141" cy="374"/>
                <a:chOff x="5" y="2533"/>
                <a:chExt cx="141" cy="374"/>
              </a:xfrm>
            </p:grpSpPr>
            <p:sp>
              <p:nvSpPr>
                <p:cNvPr id="350"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1"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2"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3"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54"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49"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44"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5"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6"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42" name="Rectangle 187"/>
          <p:cNvSpPr>
            <a:spLocks noChangeArrowheads="1"/>
          </p:cNvSpPr>
          <p:nvPr/>
        </p:nvSpPr>
        <p:spPr bwMode="auto">
          <a:xfrm>
            <a:off x="1872595" y="50292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3</a:t>
            </a:r>
            <a:endParaRPr lang="en-US" sz="1600" b="1" dirty="0">
              <a:latin typeface="Arial" pitchFamily="34" charset="0"/>
              <a:cs typeface="Arial" pitchFamily="34" charset="0"/>
            </a:endParaRPr>
          </a:p>
        </p:txBody>
      </p:sp>
      <p:sp>
        <p:nvSpPr>
          <p:cNvPr id="411" name="Rounded Rectangle 410"/>
          <p:cNvSpPr/>
          <p:nvPr/>
        </p:nvSpPr>
        <p:spPr>
          <a:xfrm rot="16200000">
            <a:off x="2474117" y="2324669"/>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415" name="Rounded Rectangle 414"/>
          <p:cNvSpPr/>
          <p:nvPr/>
        </p:nvSpPr>
        <p:spPr>
          <a:xfrm rot="16200000">
            <a:off x="2459175" y="5289671"/>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418" name="Rounded Rectangle 417"/>
          <p:cNvSpPr/>
          <p:nvPr/>
        </p:nvSpPr>
        <p:spPr>
          <a:xfrm rot="16200000">
            <a:off x="393176" y="3791838"/>
            <a:ext cx="1541163"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Multi-interface Access Abstraction</a:t>
            </a:r>
            <a:endParaRPr lang="en-US" sz="1050" dirty="0">
              <a:solidFill>
                <a:srgbClr val="000000"/>
              </a:solidFill>
            </a:endParaRPr>
          </a:p>
        </p:txBody>
      </p:sp>
      <p:grpSp>
        <p:nvGrpSpPr>
          <p:cNvPr id="36" name="Group 226"/>
          <p:cNvGrpSpPr/>
          <p:nvPr/>
        </p:nvGrpSpPr>
        <p:grpSpPr>
          <a:xfrm>
            <a:off x="1828800" y="1968948"/>
            <a:ext cx="1000125" cy="990600"/>
            <a:chOff x="7315200" y="3886200"/>
            <a:chExt cx="1000125" cy="990600"/>
          </a:xfrm>
        </p:grpSpPr>
        <p:sp>
          <p:nvSpPr>
            <p:cNvPr id="309"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37" name="Group 158"/>
            <p:cNvGrpSpPr>
              <a:grpSpLocks noChangeAspect="1"/>
            </p:cNvGrpSpPr>
            <p:nvPr/>
          </p:nvGrpSpPr>
          <p:grpSpPr bwMode="auto">
            <a:xfrm flipH="1">
              <a:off x="7696199" y="4259473"/>
              <a:ext cx="411161" cy="494972"/>
              <a:chOff x="5" y="2480"/>
              <a:chExt cx="237" cy="430"/>
            </a:xfrm>
          </p:grpSpPr>
          <p:grpSp>
            <p:nvGrpSpPr>
              <p:cNvPr id="38" name="Group 159"/>
              <p:cNvGrpSpPr>
                <a:grpSpLocks noChangeAspect="1"/>
              </p:cNvGrpSpPr>
              <p:nvPr/>
            </p:nvGrpSpPr>
            <p:grpSpPr bwMode="auto">
              <a:xfrm>
                <a:off x="5" y="2521"/>
                <a:ext cx="145" cy="389"/>
                <a:chOff x="5" y="2521"/>
                <a:chExt cx="145" cy="389"/>
              </a:xfrm>
            </p:grpSpPr>
            <p:grpSp>
              <p:nvGrpSpPr>
                <p:cNvPr id="39" name="Group 160"/>
                <p:cNvGrpSpPr>
                  <a:grpSpLocks noChangeAspect="1"/>
                </p:cNvGrpSpPr>
                <p:nvPr/>
              </p:nvGrpSpPr>
              <p:grpSpPr bwMode="auto">
                <a:xfrm>
                  <a:off x="7" y="2654"/>
                  <a:ext cx="143" cy="256"/>
                  <a:chOff x="7" y="2654"/>
                  <a:chExt cx="143" cy="256"/>
                </a:xfrm>
              </p:grpSpPr>
              <p:grpSp>
                <p:nvGrpSpPr>
                  <p:cNvPr id="40" name="Group 161"/>
                  <p:cNvGrpSpPr>
                    <a:grpSpLocks noChangeAspect="1"/>
                  </p:cNvGrpSpPr>
                  <p:nvPr/>
                </p:nvGrpSpPr>
                <p:grpSpPr bwMode="auto">
                  <a:xfrm>
                    <a:off x="7" y="2661"/>
                    <a:ext cx="93" cy="247"/>
                    <a:chOff x="7" y="2661"/>
                    <a:chExt cx="93" cy="247"/>
                  </a:xfrm>
                </p:grpSpPr>
                <p:sp>
                  <p:nvSpPr>
                    <p:cNvPr id="3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1" name="Group 176"/>
                <p:cNvGrpSpPr>
                  <a:grpSpLocks noChangeAspect="1"/>
                </p:cNvGrpSpPr>
                <p:nvPr/>
              </p:nvGrpSpPr>
              <p:grpSpPr bwMode="auto">
                <a:xfrm>
                  <a:off x="5" y="2533"/>
                  <a:ext cx="141" cy="374"/>
                  <a:chOff x="5" y="2533"/>
                  <a:chExt cx="141" cy="374"/>
                </a:xfrm>
              </p:grpSpPr>
              <p:sp>
                <p:nvSpPr>
                  <p:cNvPr id="3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11"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1</a:t>
              </a:r>
              <a:endParaRPr lang="en-US" sz="1600" b="1" dirty="0">
                <a:latin typeface="Arial" pitchFamily="34" charset="0"/>
                <a:cs typeface="Arial" pitchFamily="34" charset="0"/>
              </a:endParaRPr>
            </a:p>
          </p:txBody>
        </p:sp>
      </p:grpSp>
      <p:sp>
        <p:nvSpPr>
          <p:cNvPr id="410" name="AutoShape 154"/>
          <p:cNvSpPr>
            <a:spLocks noChangeArrowheads="1"/>
          </p:cNvSpPr>
          <p:nvPr/>
        </p:nvSpPr>
        <p:spPr bwMode="auto">
          <a:xfrm>
            <a:off x="1829891" y="3440881"/>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371" name="Rectangle 187"/>
          <p:cNvSpPr>
            <a:spLocks noChangeArrowheads="1"/>
          </p:cNvSpPr>
          <p:nvPr/>
        </p:nvSpPr>
        <p:spPr bwMode="auto">
          <a:xfrm>
            <a:off x="1889591" y="352545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 2</a:t>
            </a:r>
            <a:endParaRPr lang="en-US" sz="1600" b="1" dirty="0">
              <a:latin typeface="Arial" pitchFamily="34" charset="0"/>
              <a:cs typeface="Arial" pitchFamily="34" charset="0"/>
            </a:endParaRPr>
          </a:p>
        </p:txBody>
      </p:sp>
      <p:grpSp>
        <p:nvGrpSpPr>
          <p:cNvPr id="42" name="Group 158"/>
          <p:cNvGrpSpPr>
            <a:grpSpLocks noChangeAspect="1"/>
          </p:cNvGrpSpPr>
          <p:nvPr/>
        </p:nvGrpSpPr>
        <p:grpSpPr bwMode="auto">
          <a:xfrm flipH="1">
            <a:off x="2211853" y="3822523"/>
            <a:ext cx="411161" cy="494972"/>
            <a:chOff x="5" y="2480"/>
            <a:chExt cx="237" cy="430"/>
          </a:xfrm>
        </p:grpSpPr>
        <p:grpSp>
          <p:nvGrpSpPr>
            <p:cNvPr id="43" name="Group 159"/>
            <p:cNvGrpSpPr>
              <a:grpSpLocks noChangeAspect="1"/>
            </p:cNvGrpSpPr>
            <p:nvPr/>
          </p:nvGrpSpPr>
          <p:grpSpPr bwMode="auto">
            <a:xfrm>
              <a:off x="5" y="2521"/>
              <a:ext cx="145" cy="389"/>
              <a:chOff x="5" y="2521"/>
              <a:chExt cx="145" cy="389"/>
            </a:xfrm>
          </p:grpSpPr>
          <p:grpSp>
            <p:nvGrpSpPr>
              <p:cNvPr id="44" name="Group 300"/>
              <p:cNvGrpSpPr>
                <a:grpSpLocks noChangeAspect="1"/>
              </p:cNvGrpSpPr>
              <p:nvPr/>
            </p:nvGrpSpPr>
            <p:grpSpPr bwMode="auto">
              <a:xfrm>
                <a:off x="7" y="2654"/>
                <a:ext cx="143" cy="256"/>
                <a:chOff x="7" y="2654"/>
                <a:chExt cx="143" cy="256"/>
              </a:xfrm>
            </p:grpSpPr>
            <p:grpSp>
              <p:nvGrpSpPr>
                <p:cNvPr id="45" name="Group 161"/>
                <p:cNvGrpSpPr>
                  <a:grpSpLocks noChangeAspect="1"/>
                </p:cNvGrpSpPr>
                <p:nvPr/>
              </p:nvGrpSpPr>
              <p:grpSpPr bwMode="auto">
                <a:xfrm>
                  <a:off x="7" y="2661"/>
                  <a:ext cx="93" cy="247"/>
                  <a:chOff x="7" y="2661"/>
                  <a:chExt cx="93" cy="247"/>
                </a:xfrm>
              </p:grpSpPr>
              <p:sp>
                <p:nvSpPr>
                  <p:cNvPr id="393"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4"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5"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6"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7"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8"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9"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86"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7"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8"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9"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0"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1"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92"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46" name="Group 176"/>
              <p:cNvGrpSpPr>
                <a:grpSpLocks noChangeAspect="1"/>
              </p:cNvGrpSpPr>
              <p:nvPr/>
            </p:nvGrpSpPr>
            <p:grpSpPr bwMode="auto">
              <a:xfrm>
                <a:off x="5" y="2533"/>
                <a:ext cx="141" cy="374"/>
                <a:chOff x="5" y="2533"/>
                <a:chExt cx="141" cy="374"/>
              </a:xfrm>
            </p:grpSpPr>
            <p:sp>
              <p:nvSpPr>
                <p:cNvPr id="380"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1"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2"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3"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384"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79"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374"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5"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6"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413" name="Rounded Rectangle 412"/>
          <p:cNvSpPr/>
          <p:nvPr/>
        </p:nvSpPr>
        <p:spPr>
          <a:xfrm rot="16200000">
            <a:off x="2466646" y="3785921"/>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Access</a:t>
            </a:r>
            <a:r>
              <a:rPr lang="en-US" sz="1050" dirty="0" smtClean="0">
                <a:solidFill>
                  <a:srgbClr val="000000"/>
                </a:solidFill>
              </a:rPr>
              <a:t> Abstraction</a:t>
            </a:r>
            <a:endParaRPr lang="en-US" sz="1050" dirty="0">
              <a:solidFill>
                <a:srgbClr val="000000"/>
              </a:solidFill>
            </a:endParaRPr>
          </a:p>
        </p:txBody>
      </p:sp>
      <p:sp>
        <p:nvSpPr>
          <p:cNvPr id="297" name="Rounded Rectangle 296"/>
          <p:cNvSpPr/>
          <p:nvPr/>
        </p:nvSpPr>
        <p:spPr>
          <a:xfrm>
            <a:off x="3902667" y="2992158"/>
            <a:ext cx="1000125" cy="288685"/>
          </a:xfrm>
          <a:prstGeom prst="roundRect">
            <a:avLst/>
          </a:prstGeom>
          <a:gradFill flip="none" rotWithShape="1">
            <a:gsLst>
              <a:gs pos="0">
                <a:schemeClr val="accent1">
                  <a:tint val="100000"/>
                  <a:shade val="100000"/>
                  <a:satMod val="130000"/>
                  <a:alpha val="46000"/>
                </a:schemeClr>
              </a:gs>
              <a:gs pos="100000">
                <a:schemeClr val="accent1">
                  <a:tint val="50000"/>
                  <a:shade val="100000"/>
                  <a:satMod val="350000"/>
                  <a:alpha val="46000"/>
                </a:schemeClr>
              </a:gs>
            </a:gsLst>
            <a:lin ang="16200000" scaled="0"/>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dirty="0" smtClean="0">
                <a:solidFill>
                  <a:schemeClr val="tx1"/>
                </a:solidFill>
              </a:rPr>
              <a:t>Backhaul</a:t>
            </a:r>
            <a:r>
              <a:rPr lang="en-US" sz="1050" dirty="0" smtClean="0">
                <a:solidFill>
                  <a:srgbClr val="000000"/>
                </a:solidFill>
              </a:rPr>
              <a:t> Abstraction</a:t>
            </a:r>
            <a:endParaRPr lang="en-US" sz="1050" dirty="0">
              <a:solidFill>
                <a:srgbClr val="000000"/>
              </a:solidFill>
            </a:endParaRPr>
          </a:p>
        </p:txBody>
      </p:sp>
      <p:grpSp>
        <p:nvGrpSpPr>
          <p:cNvPr id="48" name="Group 47"/>
          <p:cNvGrpSpPr/>
          <p:nvPr/>
        </p:nvGrpSpPr>
        <p:grpSpPr>
          <a:xfrm>
            <a:off x="6015696" y="1666578"/>
            <a:ext cx="1030953" cy="1786055"/>
            <a:chOff x="6015696" y="1666578"/>
            <a:chExt cx="1030953" cy="1786055"/>
          </a:xfrm>
        </p:grpSpPr>
        <p:sp>
          <p:nvSpPr>
            <p:cNvPr id="189" name="AutoShape 154"/>
            <p:cNvSpPr>
              <a:spLocks noChangeArrowheads="1"/>
            </p:cNvSpPr>
            <p:nvPr/>
          </p:nvSpPr>
          <p:spPr bwMode="auto">
            <a:xfrm>
              <a:off x="6015696" y="1672852"/>
              <a:ext cx="1030953" cy="1779781"/>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90" name="Picture 157"/>
            <p:cNvPicPr>
              <a:picLocks noChangeArrowheads="1"/>
            </p:cNvPicPr>
            <p:nvPr/>
          </p:nvPicPr>
          <p:blipFill>
            <a:blip r:embed="rId8"/>
            <a:srcRect/>
            <a:stretch>
              <a:fillRect/>
            </a:stretch>
          </p:blipFill>
          <p:spPr bwMode="auto">
            <a:xfrm>
              <a:off x="6377590" y="3025063"/>
              <a:ext cx="352425" cy="219369"/>
            </a:xfrm>
            <a:prstGeom prst="rect">
              <a:avLst/>
            </a:prstGeom>
            <a:noFill/>
            <a:ln w="12700">
              <a:noFill/>
              <a:miter lim="800000"/>
              <a:headEnd/>
              <a:tailEnd/>
            </a:ln>
            <a:effectLst/>
          </p:spPr>
        </p:pic>
        <p:sp>
          <p:nvSpPr>
            <p:cNvPr id="191" name="Rectangle 188"/>
            <p:cNvSpPr>
              <a:spLocks noChangeArrowheads="1"/>
            </p:cNvSpPr>
            <p:nvPr/>
          </p:nvSpPr>
          <p:spPr bwMode="auto">
            <a:xfrm>
              <a:off x="6087134" y="1666578"/>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Core</a:t>
              </a:r>
            </a:p>
            <a:p>
              <a:pPr algn="ctr" eaLnBrk="0" hangingPunct="0">
                <a:lnSpc>
                  <a:spcPct val="90000"/>
                </a:lnSpc>
                <a:spcBef>
                  <a:spcPct val="0"/>
                </a:spcBef>
              </a:pPr>
              <a:r>
                <a:rPr lang="de-DE" sz="1100" b="1" dirty="0" smtClean="0">
                  <a:latin typeface="Arial" pitchFamily="34" charset="0"/>
                  <a:cs typeface="Arial" pitchFamily="34" charset="0"/>
                </a:rPr>
                <a:t>Operator A</a:t>
              </a:r>
              <a:endParaRPr lang="en-US" sz="1100" b="1" dirty="0">
                <a:latin typeface="Arial" pitchFamily="34" charset="0"/>
                <a:cs typeface="Arial" pitchFamily="34" charset="0"/>
              </a:endParaRPr>
            </a:p>
          </p:txBody>
        </p:sp>
        <p:grpSp>
          <p:nvGrpSpPr>
            <p:cNvPr id="33" name="Group 191"/>
            <p:cNvGrpSpPr/>
            <p:nvPr/>
          </p:nvGrpSpPr>
          <p:grpSpPr>
            <a:xfrm>
              <a:off x="6194053" y="2253541"/>
              <a:ext cx="568990" cy="351743"/>
              <a:chOff x="7481888" y="3079208"/>
              <a:chExt cx="595312" cy="425992"/>
            </a:xfrm>
          </p:grpSpPr>
          <p:sp>
            <p:nvSpPr>
              <p:cNvPr id="19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9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4" name="Group 122"/>
              <p:cNvGrpSpPr>
                <a:grpSpLocks/>
              </p:cNvGrpSpPr>
              <p:nvPr/>
            </p:nvGrpSpPr>
            <p:grpSpPr bwMode="auto">
              <a:xfrm>
                <a:off x="7848751" y="3079208"/>
                <a:ext cx="228449" cy="389708"/>
                <a:chOff x="4120" y="2308"/>
                <a:chExt cx="305" cy="415"/>
              </a:xfrm>
            </p:grpSpPr>
            <p:sp>
              <p:nvSpPr>
                <p:cNvPr id="19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9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9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5" name="Group 126"/>
                <p:cNvGrpSpPr>
                  <a:grpSpLocks/>
                </p:cNvGrpSpPr>
                <p:nvPr/>
              </p:nvGrpSpPr>
              <p:grpSpPr bwMode="auto">
                <a:xfrm flipH="1">
                  <a:off x="4164" y="2500"/>
                  <a:ext cx="152" cy="109"/>
                  <a:chOff x="3216" y="2784"/>
                  <a:chExt cx="192" cy="144"/>
                </a:xfrm>
              </p:grpSpPr>
              <p:sp>
                <p:nvSpPr>
                  <p:cNvPr id="20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0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0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0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0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0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0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47" name="Rounded Rectangle 46"/>
            <p:cNvSpPr/>
            <p:nvPr/>
          </p:nvSpPr>
          <p:spPr>
            <a:xfrm>
              <a:off x="6118217" y="200237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0" name="Rounded Rectangle 299"/>
            <p:cNvSpPr/>
            <p:nvPr/>
          </p:nvSpPr>
          <p:spPr>
            <a:xfrm>
              <a:off x="6121647" y="2758187"/>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1" name="Rectangle 188"/>
            <p:cNvSpPr>
              <a:spLocks noChangeArrowheads="1"/>
            </p:cNvSpPr>
            <p:nvPr/>
          </p:nvSpPr>
          <p:spPr bwMode="auto">
            <a:xfrm>
              <a:off x="6204673" y="2810261"/>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Data Path</a:t>
              </a:r>
              <a:endParaRPr lang="en-US" sz="1100" b="1" dirty="0">
                <a:latin typeface="Arial" pitchFamily="34" charset="0"/>
                <a:cs typeface="Arial" pitchFamily="34" charset="0"/>
              </a:endParaRPr>
            </a:p>
          </p:txBody>
        </p:sp>
        <p:sp>
          <p:nvSpPr>
            <p:cNvPr id="302" name="Rectangle 188"/>
            <p:cNvSpPr>
              <a:spLocks noChangeArrowheads="1"/>
            </p:cNvSpPr>
            <p:nvPr/>
          </p:nvSpPr>
          <p:spPr bwMode="auto">
            <a:xfrm>
              <a:off x="6037667" y="206013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SDN </a:t>
              </a:r>
              <a:r>
                <a:rPr lang="de-DE" sz="1100" b="1" dirty="0" err="1" smtClean="0">
                  <a:latin typeface="Arial" pitchFamily="34" charset="0"/>
                  <a:cs typeface="Arial" pitchFamily="34" charset="0"/>
                </a:rPr>
                <a:t>Ctrl</a:t>
              </a:r>
              <a:endParaRPr lang="en-US" sz="1100" b="1" dirty="0">
                <a:latin typeface="Arial" pitchFamily="34" charset="0"/>
                <a:cs typeface="Arial" pitchFamily="34" charset="0"/>
              </a:endParaRPr>
            </a:p>
          </p:txBody>
        </p:sp>
      </p:grpSp>
      <p:grpSp>
        <p:nvGrpSpPr>
          <p:cNvPr id="306" name="Group 305"/>
          <p:cNvGrpSpPr/>
          <p:nvPr/>
        </p:nvGrpSpPr>
        <p:grpSpPr>
          <a:xfrm>
            <a:off x="6029455" y="3814290"/>
            <a:ext cx="1030953" cy="1786055"/>
            <a:chOff x="6015696" y="1666578"/>
            <a:chExt cx="1030953" cy="1786055"/>
          </a:xfrm>
        </p:grpSpPr>
        <p:sp>
          <p:nvSpPr>
            <p:cNvPr id="307" name="AutoShape 154"/>
            <p:cNvSpPr>
              <a:spLocks noChangeArrowheads="1"/>
            </p:cNvSpPr>
            <p:nvPr/>
          </p:nvSpPr>
          <p:spPr bwMode="auto">
            <a:xfrm>
              <a:off x="6015696" y="1672852"/>
              <a:ext cx="1030953" cy="1779781"/>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10" name="Picture 157"/>
            <p:cNvPicPr>
              <a:picLocks noChangeArrowheads="1"/>
            </p:cNvPicPr>
            <p:nvPr/>
          </p:nvPicPr>
          <p:blipFill>
            <a:blip r:embed="rId8"/>
            <a:srcRect/>
            <a:stretch>
              <a:fillRect/>
            </a:stretch>
          </p:blipFill>
          <p:spPr bwMode="auto">
            <a:xfrm>
              <a:off x="6377590" y="3025063"/>
              <a:ext cx="352425" cy="219369"/>
            </a:xfrm>
            <a:prstGeom prst="rect">
              <a:avLst/>
            </a:prstGeom>
            <a:noFill/>
            <a:ln w="12700">
              <a:noFill/>
              <a:miter lim="800000"/>
              <a:headEnd/>
              <a:tailEnd/>
            </a:ln>
            <a:effectLst/>
          </p:spPr>
        </p:pic>
        <p:sp>
          <p:nvSpPr>
            <p:cNvPr id="324" name="Rectangle 188"/>
            <p:cNvSpPr>
              <a:spLocks noChangeArrowheads="1"/>
            </p:cNvSpPr>
            <p:nvPr/>
          </p:nvSpPr>
          <p:spPr bwMode="auto">
            <a:xfrm>
              <a:off x="6087134" y="1666578"/>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Core</a:t>
              </a:r>
            </a:p>
            <a:p>
              <a:pPr algn="ctr" eaLnBrk="0" hangingPunct="0">
                <a:lnSpc>
                  <a:spcPct val="90000"/>
                </a:lnSpc>
                <a:spcBef>
                  <a:spcPct val="0"/>
                </a:spcBef>
              </a:pPr>
              <a:r>
                <a:rPr lang="de-DE" sz="1100" b="1" dirty="0" smtClean="0">
                  <a:latin typeface="Arial" pitchFamily="34" charset="0"/>
                  <a:cs typeface="Arial" pitchFamily="34" charset="0"/>
                </a:rPr>
                <a:t>Operator </a:t>
              </a:r>
              <a:r>
                <a:rPr lang="de-DE" sz="1100" b="1" dirty="0">
                  <a:latin typeface="Arial" pitchFamily="34" charset="0"/>
                  <a:cs typeface="Arial" pitchFamily="34" charset="0"/>
                </a:rPr>
                <a:t>B</a:t>
              </a:r>
              <a:endParaRPr lang="en-US" sz="1100" b="1" dirty="0">
                <a:latin typeface="Arial" pitchFamily="34" charset="0"/>
                <a:cs typeface="Arial" pitchFamily="34" charset="0"/>
              </a:endParaRPr>
            </a:p>
          </p:txBody>
        </p:sp>
        <p:grpSp>
          <p:nvGrpSpPr>
            <p:cNvPr id="339" name="Group 191"/>
            <p:cNvGrpSpPr/>
            <p:nvPr/>
          </p:nvGrpSpPr>
          <p:grpSpPr>
            <a:xfrm>
              <a:off x="6194053" y="2253541"/>
              <a:ext cx="568990" cy="351743"/>
              <a:chOff x="7481888" y="3079208"/>
              <a:chExt cx="595312" cy="425992"/>
            </a:xfrm>
          </p:grpSpPr>
          <p:sp>
            <p:nvSpPr>
              <p:cNvPr id="355"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7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73" name="Group 122"/>
              <p:cNvGrpSpPr>
                <a:grpSpLocks/>
              </p:cNvGrpSpPr>
              <p:nvPr/>
            </p:nvGrpSpPr>
            <p:grpSpPr bwMode="auto">
              <a:xfrm>
                <a:off x="7848751" y="3079208"/>
                <a:ext cx="228449" cy="389708"/>
                <a:chOff x="4120" y="2308"/>
                <a:chExt cx="305" cy="415"/>
              </a:xfrm>
            </p:grpSpPr>
            <p:sp>
              <p:nvSpPr>
                <p:cNvPr id="378"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85"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00"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01" name="Group 126"/>
                <p:cNvGrpSpPr>
                  <a:grpSpLocks/>
                </p:cNvGrpSpPr>
                <p:nvPr/>
              </p:nvGrpSpPr>
              <p:grpSpPr bwMode="auto">
                <a:xfrm flipH="1">
                  <a:off x="4164" y="2500"/>
                  <a:ext cx="152" cy="109"/>
                  <a:chOff x="3216" y="2784"/>
                  <a:chExt cx="192" cy="144"/>
                </a:xfrm>
              </p:grpSpPr>
              <p:sp>
                <p:nvSpPr>
                  <p:cNvPr id="40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40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40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40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02"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40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40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341" name="Rounded Rectangle 340"/>
            <p:cNvSpPr/>
            <p:nvPr/>
          </p:nvSpPr>
          <p:spPr>
            <a:xfrm>
              <a:off x="6118217" y="200237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3" name="Rounded Rectangle 342"/>
            <p:cNvSpPr/>
            <p:nvPr/>
          </p:nvSpPr>
          <p:spPr>
            <a:xfrm>
              <a:off x="6121647" y="2758187"/>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7" name="Rectangle 188"/>
            <p:cNvSpPr>
              <a:spLocks noChangeArrowheads="1"/>
            </p:cNvSpPr>
            <p:nvPr/>
          </p:nvSpPr>
          <p:spPr bwMode="auto">
            <a:xfrm>
              <a:off x="6204673" y="2810261"/>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Data Path</a:t>
              </a:r>
              <a:endParaRPr lang="en-US" sz="1100" b="1" dirty="0">
                <a:latin typeface="Arial" pitchFamily="34" charset="0"/>
                <a:cs typeface="Arial" pitchFamily="34" charset="0"/>
              </a:endParaRPr>
            </a:p>
          </p:txBody>
        </p:sp>
        <p:sp>
          <p:nvSpPr>
            <p:cNvPr id="348" name="Rectangle 188"/>
            <p:cNvSpPr>
              <a:spLocks noChangeArrowheads="1"/>
            </p:cNvSpPr>
            <p:nvPr/>
          </p:nvSpPr>
          <p:spPr bwMode="auto">
            <a:xfrm>
              <a:off x="6037667" y="206013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SDN </a:t>
              </a:r>
              <a:r>
                <a:rPr lang="de-DE" sz="1100" b="1" dirty="0" err="1" smtClean="0">
                  <a:latin typeface="Arial" pitchFamily="34" charset="0"/>
                  <a:cs typeface="Arial" pitchFamily="34" charset="0"/>
                </a:rPr>
                <a:t>Ctrl</a:t>
              </a:r>
              <a:endParaRPr lang="en-US" sz="1100" b="1" dirty="0">
                <a:latin typeface="Arial" pitchFamily="34" charset="0"/>
                <a:cs typeface="Arial" pitchFamily="34" charset="0"/>
              </a:endParaRPr>
            </a:p>
          </p:txBody>
        </p:sp>
      </p:grpSp>
      <p:sp>
        <p:nvSpPr>
          <p:cNvPr id="103" name="Rounded Rectangle 102"/>
          <p:cNvSpPr/>
          <p:nvPr/>
        </p:nvSpPr>
        <p:spPr>
          <a:xfrm>
            <a:off x="3818386" y="3900051"/>
            <a:ext cx="1154503" cy="816637"/>
          </a:xfrm>
          <a:prstGeom prst="roundRect">
            <a:avLst/>
          </a:prstGeom>
          <a:solidFill>
            <a:schemeClr val="bg1">
              <a:lumMod val="8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TextBox 103"/>
          <p:cNvSpPr txBox="1"/>
          <p:nvPr/>
        </p:nvSpPr>
        <p:spPr>
          <a:xfrm>
            <a:off x="3833578" y="3994318"/>
            <a:ext cx="1161421" cy="738664"/>
          </a:xfrm>
          <a:prstGeom prst="rect">
            <a:avLst/>
          </a:prstGeom>
          <a:noFill/>
        </p:spPr>
        <p:txBody>
          <a:bodyPr wrap="none" rtlCol="0">
            <a:spAutoFit/>
          </a:bodyPr>
          <a:lstStyle/>
          <a:p>
            <a:r>
              <a:rPr lang="en-US" sz="1050" dirty="0" smtClean="0"/>
              <a:t>AAA</a:t>
            </a:r>
          </a:p>
          <a:p>
            <a:r>
              <a:rPr lang="en-US" sz="1050" dirty="0" smtClean="0"/>
              <a:t>OAM</a:t>
            </a:r>
          </a:p>
          <a:p>
            <a:r>
              <a:rPr lang="en-US" sz="1050" dirty="0" smtClean="0"/>
              <a:t>Shared Databases</a:t>
            </a:r>
          </a:p>
          <a:p>
            <a:endParaRPr lang="en-US" sz="1050" dirty="0"/>
          </a:p>
        </p:txBody>
      </p:sp>
      <p:sp>
        <p:nvSpPr>
          <p:cNvPr id="440" name="TextBox 439"/>
          <p:cNvSpPr txBox="1"/>
          <p:nvPr/>
        </p:nvSpPr>
        <p:spPr>
          <a:xfrm>
            <a:off x="5239545" y="4115011"/>
            <a:ext cx="338554"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3</a:t>
            </a:r>
            <a:r>
              <a:rPr lang="en-US" baseline="-25000" dirty="0"/>
              <a:t>c</a:t>
            </a:r>
          </a:p>
        </p:txBody>
      </p:sp>
      <p:cxnSp>
        <p:nvCxnSpPr>
          <p:cNvPr id="16" name="Straight Connector 15"/>
          <p:cNvCxnSpPr>
            <a:stCxn id="282" idx="1"/>
            <a:endCxn id="340" idx="1"/>
          </p:cNvCxnSpPr>
          <p:nvPr/>
        </p:nvCxnSpPr>
        <p:spPr>
          <a:xfrm flipH="1" flipV="1">
            <a:off x="1813858" y="5448300"/>
            <a:ext cx="2097760" cy="4973"/>
          </a:xfrm>
          <a:prstGeom prst="line">
            <a:avLst/>
          </a:prstGeom>
        </p:spPr>
        <p:style>
          <a:lnRef idx="1">
            <a:schemeClr val="accent2"/>
          </a:lnRef>
          <a:fillRef idx="0">
            <a:schemeClr val="accent2"/>
          </a:fillRef>
          <a:effectRef idx="0">
            <a:schemeClr val="accent2"/>
          </a:effectRef>
          <a:fontRef idx="minor">
            <a:schemeClr val="tx1"/>
          </a:fontRef>
        </p:style>
      </p:cxnSp>
      <p:cxnSp>
        <p:nvCxnSpPr>
          <p:cNvPr id="18" name="Straight Connector 17"/>
          <p:cNvCxnSpPr>
            <a:stCxn id="340" idx="1"/>
            <a:endCxn id="418" idx="2"/>
          </p:cNvCxnSpPr>
          <p:nvPr/>
        </p:nvCxnSpPr>
        <p:spPr>
          <a:xfrm flipH="1" flipV="1">
            <a:off x="1308100" y="3936180"/>
            <a:ext cx="505758" cy="1512120"/>
          </a:xfrm>
          <a:prstGeom prst="line">
            <a:avLst/>
          </a:prstGeom>
        </p:spPr>
        <p:style>
          <a:lnRef idx="1">
            <a:schemeClr val="accent2"/>
          </a:lnRef>
          <a:fillRef idx="0">
            <a:schemeClr val="accent2"/>
          </a:fillRef>
          <a:effectRef idx="0">
            <a:schemeClr val="accent2"/>
          </a:effectRef>
          <a:fontRef idx="minor">
            <a:schemeClr val="tx1"/>
          </a:fontRef>
        </p:style>
      </p:cxnSp>
      <p:sp>
        <p:nvSpPr>
          <p:cNvPr id="279" name="Oval 278"/>
          <p:cNvSpPr/>
          <p:nvPr/>
        </p:nvSpPr>
        <p:spPr>
          <a:xfrm flipH="1" flipV="1">
            <a:off x="1543137" y="4764191"/>
            <a:ext cx="124854" cy="10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0" name="TextBox 279"/>
          <p:cNvSpPr txBox="1"/>
          <p:nvPr/>
        </p:nvSpPr>
        <p:spPr>
          <a:xfrm>
            <a:off x="1267010" y="4732982"/>
            <a:ext cx="415498"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1c</a:t>
            </a:r>
            <a:r>
              <a:rPr lang="en-US" dirty="0" smtClean="0"/>
              <a:t>A</a:t>
            </a:r>
            <a:endParaRPr lang="en-US" baseline="-25000" dirty="0"/>
          </a:p>
        </p:txBody>
      </p:sp>
      <p:cxnSp>
        <p:nvCxnSpPr>
          <p:cNvPr id="281" name="Straight Connector 280"/>
          <p:cNvCxnSpPr>
            <a:stCxn id="282" idx="1"/>
            <a:endCxn id="413" idx="2"/>
          </p:cNvCxnSpPr>
          <p:nvPr/>
        </p:nvCxnSpPr>
        <p:spPr>
          <a:xfrm flipH="1" flipV="1">
            <a:off x="3111051" y="3930263"/>
            <a:ext cx="800567" cy="1523010"/>
          </a:xfrm>
          <a:prstGeom prst="line">
            <a:avLst/>
          </a:prstGeom>
        </p:spPr>
        <p:style>
          <a:lnRef idx="1">
            <a:schemeClr val="accent2"/>
          </a:lnRef>
          <a:fillRef idx="0">
            <a:schemeClr val="accent2"/>
          </a:fillRef>
          <a:effectRef idx="0">
            <a:schemeClr val="accent2"/>
          </a:effectRef>
          <a:fontRef idx="minor">
            <a:schemeClr val="tx1"/>
          </a:fontRef>
        </p:style>
      </p:cxnSp>
      <p:cxnSp>
        <p:nvCxnSpPr>
          <p:cNvPr id="283" name="Straight Connector 282"/>
          <p:cNvCxnSpPr>
            <a:endCxn id="418" idx="2"/>
          </p:cNvCxnSpPr>
          <p:nvPr/>
        </p:nvCxnSpPr>
        <p:spPr>
          <a:xfrm flipH="1" flipV="1">
            <a:off x="1308100" y="3936180"/>
            <a:ext cx="1810423" cy="17540"/>
          </a:xfrm>
          <a:prstGeom prst="line">
            <a:avLst/>
          </a:prstGeom>
        </p:spPr>
        <p:style>
          <a:lnRef idx="1">
            <a:schemeClr val="accent2"/>
          </a:lnRef>
          <a:fillRef idx="0">
            <a:schemeClr val="accent2"/>
          </a:fillRef>
          <a:effectRef idx="0">
            <a:schemeClr val="accent2"/>
          </a:effectRef>
          <a:fontRef idx="minor">
            <a:schemeClr val="tx1"/>
          </a:fontRef>
        </p:style>
      </p:cxnSp>
      <p:sp>
        <p:nvSpPr>
          <p:cNvPr id="285" name="TextBox 284"/>
          <p:cNvSpPr txBox="1"/>
          <p:nvPr/>
        </p:nvSpPr>
        <p:spPr>
          <a:xfrm>
            <a:off x="1397815" y="3652780"/>
            <a:ext cx="403534"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1c</a:t>
            </a:r>
            <a:r>
              <a:rPr lang="en-US" dirty="0"/>
              <a:t>B</a:t>
            </a:r>
            <a:endParaRPr lang="en-US" baseline="-25000" dirty="0"/>
          </a:p>
        </p:txBody>
      </p:sp>
      <p:sp>
        <p:nvSpPr>
          <p:cNvPr id="287" name="Oval 286"/>
          <p:cNvSpPr/>
          <p:nvPr/>
        </p:nvSpPr>
        <p:spPr>
          <a:xfrm flipH="1" flipV="1">
            <a:off x="1678121" y="3889918"/>
            <a:ext cx="124854" cy="10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8" name="Oval 287"/>
          <p:cNvSpPr/>
          <p:nvPr/>
        </p:nvSpPr>
        <p:spPr>
          <a:xfrm flipH="1" flipV="1">
            <a:off x="1245673" y="3878063"/>
            <a:ext cx="124854" cy="1044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89" name="TextBox 288"/>
          <p:cNvSpPr txBox="1"/>
          <p:nvPr/>
        </p:nvSpPr>
        <p:spPr>
          <a:xfrm>
            <a:off x="1309726" y="3941121"/>
            <a:ext cx="338554"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1c</a:t>
            </a:r>
            <a:endParaRPr lang="en-US" baseline="-25000" dirty="0"/>
          </a:p>
        </p:txBody>
      </p:sp>
      <p:cxnSp>
        <p:nvCxnSpPr>
          <p:cNvPr id="32" name="Straight Connector 31"/>
          <p:cNvCxnSpPr>
            <a:stCxn id="282" idx="0"/>
            <a:endCxn id="104" idx="2"/>
          </p:cNvCxnSpPr>
          <p:nvPr/>
        </p:nvCxnSpPr>
        <p:spPr>
          <a:xfrm flipV="1">
            <a:off x="4411681" y="4732982"/>
            <a:ext cx="2608" cy="224991"/>
          </a:xfrm>
          <a:prstGeom prst="line">
            <a:avLst/>
          </a:prstGeom>
        </p:spPr>
        <p:style>
          <a:lnRef idx="1">
            <a:schemeClr val="accent1"/>
          </a:lnRef>
          <a:fillRef idx="0">
            <a:schemeClr val="accent1"/>
          </a:fillRef>
          <a:effectRef idx="0">
            <a:schemeClr val="accent1"/>
          </a:effectRef>
          <a:fontRef idx="minor">
            <a:schemeClr val="tx1"/>
          </a:fontRef>
        </p:style>
      </p:cxnSp>
      <p:sp>
        <p:nvSpPr>
          <p:cNvPr id="292" name="Oval 291"/>
          <p:cNvSpPr/>
          <p:nvPr/>
        </p:nvSpPr>
        <p:spPr>
          <a:xfrm flipH="1" flipV="1">
            <a:off x="4348074" y="4800060"/>
            <a:ext cx="124854" cy="1044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3" name="TextBox 292"/>
          <p:cNvSpPr txBox="1"/>
          <p:nvPr/>
        </p:nvSpPr>
        <p:spPr>
          <a:xfrm>
            <a:off x="4482965" y="4711752"/>
            <a:ext cx="338554"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a:t>2</a:t>
            </a:r>
            <a:r>
              <a:rPr lang="en-US" baseline="-25000" dirty="0" smtClean="0"/>
              <a:t>c</a:t>
            </a:r>
            <a:endParaRPr lang="en-US" baseline="-25000" dirty="0"/>
          </a:p>
        </p:txBody>
      </p:sp>
      <p:cxnSp>
        <p:nvCxnSpPr>
          <p:cNvPr id="108" name="Straight Connector 107"/>
          <p:cNvCxnSpPr/>
          <p:nvPr/>
        </p:nvCxnSpPr>
        <p:spPr>
          <a:xfrm flipV="1">
            <a:off x="5177118" y="3165599"/>
            <a:ext cx="0" cy="2277046"/>
          </a:xfrm>
          <a:prstGeom prst="line">
            <a:avLst/>
          </a:prstGeom>
        </p:spPr>
        <p:style>
          <a:lnRef idx="1">
            <a:schemeClr val="accent3"/>
          </a:lnRef>
          <a:fillRef idx="0">
            <a:schemeClr val="accent3"/>
          </a:fillRef>
          <a:effectRef idx="0">
            <a:schemeClr val="accent3"/>
          </a:effectRef>
          <a:fontRef idx="minor">
            <a:schemeClr val="tx1"/>
          </a:fontRef>
        </p:style>
      </p:cxnSp>
      <p:cxnSp>
        <p:nvCxnSpPr>
          <p:cNvPr id="112" name="Straight Connector 111"/>
          <p:cNvCxnSpPr/>
          <p:nvPr/>
        </p:nvCxnSpPr>
        <p:spPr>
          <a:xfrm>
            <a:off x="4913633" y="5453273"/>
            <a:ext cx="263485"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14" name="Straight Connector 113"/>
          <p:cNvCxnSpPr/>
          <p:nvPr/>
        </p:nvCxnSpPr>
        <p:spPr>
          <a:xfrm flipH="1">
            <a:off x="4911743" y="3165599"/>
            <a:ext cx="265375" cy="0"/>
          </a:xfrm>
          <a:prstGeom prst="line">
            <a:avLst/>
          </a:prstGeom>
        </p:spPr>
        <p:style>
          <a:lnRef idx="1">
            <a:schemeClr val="accent3"/>
          </a:lnRef>
          <a:fillRef idx="0">
            <a:schemeClr val="accent3"/>
          </a:fillRef>
          <a:effectRef idx="0">
            <a:schemeClr val="accent3"/>
          </a:effectRef>
          <a:fontRef idx="minor">
            <a:schemeClr val="tx1"/>
          </a:fontRef>
        </p:style>
      </p:cxnSp>
      <p:sp>
        <p:nvSpPr>
          <p:cNvPr id="312" name="Oval 311"/>
          <p:cNvSpPr/>
          <p:nvPr/>
        </p:nvSpPr>
        <p:spPr>
          <a:xfrm flipH="1" flipV="1">
            <a:off x="5114691" y="4198492"/>
            <a:ext cx="124854" cy="10440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cxnSp>
        <p:nvCxnSpPr>
          <p:cNvPr id="117" name="Straight Connector 116"/>
          <p:cNvCxnSpPr>
            <a:stCxn id="282" idx="1"/>
          </p:cNvCxnSpPr>
          <p:nvPr/>
        </p:nvCxnSpPr>
        <p:spPr>
          <a:xfrm flipH="1" flipV="1">
            <a:off x="3118523" y="2458759"/>
            <a:ext cx="793095" cy="2994514"/>
          </a:xfrm>
          <a:prstGeom prst="line">
            <a:avLst/>
          </a:prstGeom>
        </p:spPr>
        <p:style>
          <a:lnRef idx="1">
            <a:schemeClr val="accent4"/>
          </a:lnRef>
          <a:fillRef idx="3">
            <a:schemeClr val="accent4"/>
          </a:fillRef>
          <a:effectRef idx="2">
            <a:schemeClr val="accent4"/>
          </a:effectRef>
          <a:fontRef idx="minor">
            <a:schemeClr val="lt1"/>
          </a:fontRef>
        </p:style>
      </p:cxnSp>
      <p:sp>
        <p:nvSpPr>
          <p:cNvPr id="316" name="Oval 315"/>
          <p:cNvSpPr/>
          <p:nvPr/>
        </p:nvSpPr>
        <p:spPr>
          <a:xfrm flipH="1" flipV="1">
            <a:off x="3439786" y="3836179"/>
            <a:ext cx="124854" cy="1044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317" name="TextBox 316"/>
          <p:cNvSpPr txBox="1"/>
          <p:nvPr/>
        </p:nvSpPr>
        <p:spPr>
          <a:xfrm>
            <a:off x="3543289" y="3617977"/>
            <a:ext cx="297627"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a:t>6</a:t>
            </a:r>
          </a:p>
        </p:txBody>
      </p:sp>
      <p:cxnSp>
        <p:nvCxnSpPr>
          <p:cNvPr id="122" name="Straight Connector 121"/>
          <p:cNvCxnSpPr/>
          <p:nvPr/>
        </p:nvCxnSpPr>
        <p:spPr>
          <a:xfrm>
            <a:off x="4913633" y="5642936"/>
            <a:ext cx="664466" cy="4605"/>
          </a:xfrm>
          <a:prstGeom prst="line">
            <a:avLst/>
          </a:prstGeom>
        </p:spPr>
        <p:style>
          <a:lnRef idx="1">
            <a:schemeClr val="accent6"/>
          </a:lnRef>
          <a:fillRef idx="0">
            <a:schemeClr val="accent6"/>
          </a:fillRef>
          <a:effectRef idx="0">
            <a:schemeClr val="accent6"/>
          </a:effectRef>
          <a:fontRef idx="minor">
            <a:schemeClr val="tx1"/>
          </a:fontRef>
        </p:style>
      </p:cxnSp>
      <p:cxnSp>
        <p:nvCxnSpPr>
          <p:cNvPr id="124" name="Straight Connector 123"/>
          <p:cNvCxnSpPr/>
          <p:nvPr/>
        </p:nvCxnSpPr>
        <p:spPr>
          <a:xfrm flipV="1">
            <a:off x="5578099" y="4578298"/>
            <a:ext cx="0" cy="1064638"/>
          </a:xfrm>
          <a:prstGeom prst="line">
            <a:avLst/>
          </a:prstGeom>
        </p:spPr>
        <p:style>
          <a:lnRef idx="1">
            <a:schemeClr val="accent6"/>
          </a:lnRef>
          <a:fillRef idx="0">
            <a:schemeClr val="accent6"/>
          </a:fillRef>
          <a:effectRef idx="0">
            <a:schemeClr val="accent6"/>
          </a:effectRef>
          <a:fontRef idx="minor">
            <a:schemeClr val="tx1"/>
          </a:fontRef>
        </p:style>
      </p:cxnSp>
      <p:cxnSp>
        <p:nvCxnSpPr>
          <p:cNvPr id="126" name="Straight Connector 125"/>
          <p:cNvCxnSpPr/>
          <p:nvPr/>
        </p:nvCxnSpPr>
        <p:spPr>
          <a:xfrm>
            <a:off x="5578099" y="4578298"/>
            <a:ext cx="557307" cy="0"/>
          </a:xfrm>
          <a:prstGeom prst="line">
            <a:avLst/>
          </a:prstGeom>
        </p:spPr>
        <p:style>
          <a:lnRef idx="1">
            <a:schemeClr val="accent6"/>
          </a:lnRef>
          <a:fillRef idx="0">
            <a:schemeClr val="accent6"/>
          </a:fillRef>
          <a:effectRef idx="0">
            <a:schemeClr val="accent6"/>
          </a:effectRef>
          <a:fontRef idx="minor">
            <a:schemeClr val="tx1"/>
          </a:fontRef>
        </p:style>
      </p:cxnSp>
      <p:sp>
        <p:nvSpPr>
          <p:cNvPr id="372" name="Oval 371"/>
          <p:cNvSpPr/>
          <p:nvPr/>
        </p:nvSpPr>
        <p:spPr>
          <a:xfrm flipH="1" flipV="1">
            <a:off x="5515672" y="5068375"/>
            <a:ext cx="124854" cy="104400"/>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377" name="TextBox 376"/>
          <p:cNvSpPr txBox="1"/>
          <p:nvPr/>
        </p:nvSpPr>
        <p:spPr>
          <a:xfrm>
            <a:off x="5672840" y="5002993"/>
            <a:ext cx="297627" cy="246221"/>
          </a:xfrm>
          <a:prstGeom prst="rect">
            <a:avLst/>
          </a:prstGeom>
          <a:noFill/>
        </p:spPr>
        <p:txBody>
          <a:bodyPr wrap="none" rtlCol="0">
            <a:spAutoFit/>
          </a:bodyPr>
          <a:lstStyle>
            <a:defPPr>
              <a:defRPr lang="en-US"/>
            </a:defPPr>
            <a:lvl1pPr>
              <a:defRPr sz="1000"/>
            </a:lvl1pPr>
          </a:lstStyle>
          <a:p>
            <a:r>
              <a:rPr lang="en-US" dirty="0" smtClean="0"/>
              <a:t>R</a:t>
            </a:r>
            <a:r>
              <a:rPr lang="en-US" baseline="-25000" dirty="0" smtClean="0"/>
              <a:t>7</a:t>
            </a:r>
            <a:endParaRPr lang="en-US" baseline="-25000" dirty="0"/>
          </a:p>
        </p:txBody>
      </p:sp>
    </p:spTree>
    <p:extLst>
      <p:ext uri="{BB962C8B-B14F-4D97-AF65-F5344CB8AC3E}">
        <p14:creationId xmlns:p14="http://schemas.microsoft.com/office/powerpoint/2010/main" val="2329357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615"/>
            <a:ext cx="8229600" cy="777985"/>
          </a:xfrm>
        </p:spPr>
        <p:txBody>
          <a:bodyPr>
            <a:normAutofit/>
          </a:bodyPr>
          <a:lstStyle/>
          <a:p>
            <a:r>
              <a:rPr lang="en-US" sz="4000" dirty="0" smtClean="0"/>
              <a:t>Interface definition</a:t>
            </a:r>
            <a:endParaRPr lang="en-US" sz="4000" dirty="0"/>
          </a:p>
        </p:txBody>
      </p:sp>
      <p:sp>
        <p:nvSpPr>
          <p:cNvPr id="3" name="Content Placeholder 2"/>
          <p:cNvSpPr>
            <a:spLocks noGrp="1"/>
          </p:cNvSpPr>
          <p:nvPr>
            <p:ph idx="1"/>
          </p:nvPr>
        </p:nvSpPr>
        <p:spPr>
          <a:xfrm>
            <a:off x="457200" y="1064304"/>
            <a:ext cx="8229600" cy="5336496"/>
          </a:xfrm>
        </p:spPr>
        <p:txBody>
          <a:bodyPr>
            <a:noAutofit/>
          </a:bodyPr>
          <a:lstStyle/>
          <a:p>
            <a:pPr>
              <a:buClr>
                <a:srgbClr val="FF0000"/>
              </a:buClr>
              <a:buFont typeface="Wingdings" pitchFamily="2" charset="2"/>
              <a:buChar char="v"/>
            </a:pPr>
            <a:r>
              <a:rPr lang="en-US" sz="2000" dirty="0" smtClean="0"/>
              <a:t>R1: Access link</a:t>
            </a:r>
          </a:p>
          <a:p>
            <a:pPr lvl="1">
              <a:buClr>
                <a:schemeClr val="tx1"/>
              </a:buClr>
              <a:buFont typeface="Wingdings" pitchFamily="2" charset="2"/>
              <a:buChar char="Ø"/>
            </a:pPr>
            <a:r>
              <a:rPr lang="en-US" sz="1600" dirty="0" smtClean="0"/>
              <a:t>R</a:t>
            </a:r>
            <a:r>
              <a:rPr lang="en-US" sz="1600" baseline="-25000" dirty="0" smtClean="0"/>
              <a:t>1d</a:t>
            </a:r>
            <a:r>
              <a:rPr lang="en-US" sz="1600" dirty="0" smtClean="0"/>
              <a:t>: Data-only interface at the link between the terminal and the access point. In case aggregation of interfaces is used, corresponds to the aggregated or logical link.</a:t>
            </a:r>
          </a:p>
          <a:p>
            <a:pPr lvl="2">
              <a:buClr>
                <a:schemeClr val="tx1"/>
              </a:buClr>
              <a:buFont typeface="Wingdings" pitchFamily="2" charset="2"/>
              <a:buChar char="Ø"/>
            </a:pPr>
            <a:r>
              <a:rPr lang="en-US" sz="1200" dirty="0" smtClean="0"/>
              <a:t>R</a:t>
            </a:r>
            <a:r>
              <a:rPr lang="en-US" sz="1200" baseline="-25000" dirty="0" smtClean="0"/>
              <a:t>1d</a:t>
            </a:r>
            <a:r>
              <a:rPr lang="en-US" sz="1200" dirty="0" smtClean="0"/>
              <a:t>A/B: Data-only interface at the link between the terminal and the access point. Corresponds to only one of the interfaces while using interface aggregation.</a:t>
            </a:r>
          </a:p>
          <a:p>
            <a:pPr lvl="1">
              <a:buClr>
                <a:schemeClr val="tx1"/>
              </a:buClr>
              <a:buFont typeface="Wingdings" pitchFamily="2" charset="2"/>
              <a:buChar char="Ø"/>
            </a:pPr>
            <a:r>
              <a:rPr lang="en-US" sz="1600" dirty="0" smtClean="0"/>
              <a:t>R</a:t>
            </a:r>
            <a:r>
              <a:rPr lang="en-US" sz="1600" baseline="-25000" dirty="0" smtClean="0"/>
              <a:t>1C</a:t>
            </a:r>
            <a:r>
              <a:rPr lang="en-US" sz="1600" dirty="0" smtClean="0"/>
              <a:t>: SDN-based configuration/interaction to the terminal and the access point. It does not include configuration of access network but only the 802 link connecting terminal and access point. It includes the configuration of the aggregation interface if it exists.</a:t>
            </a:r>
          </a:p>
          <a:p>
            <a:pPr lvl="2">
              <a:buClr>
                <a:schemeClr val="tx1"/>
              </a:buClr>
              <a:buFont typeface="Wingdings" pitchFamily="2" charset="2"/>
              <a:buChar char="Ø"/>
            </a:pPr>
            <a:r>
              <a:rPr lang="en-US" sz="1200" dirty="0" smtClean="0"/>
              <a:t>R</a:t>
            </a:r>
            <a:r>
              <a:rPr lang="en-US" sz="1200" baseline="-25000" dirty="0" smtClean="0"/>
              <a:t>1C</a:t>
            </a:r>
            <a:r>
              <a:rPr lang="en-US" sz="1200" dirty="0" smtClean="0"/>
              <a:t>A/B: SDN control of link between the terminal and the access point. It may include configuration of interface in the terminal.</a:t>
            </a:r>
            <a:endParaRPr lang="en-US" sz="400" dirty="0" smtClean="0"/>
          </a:p>
          <a:p>
            <a:pPr>
              <a:buClr>
                <a:srgbClr val="FF0000"/>
              </a:buClr>
              <a:buFont typeface="Wingdings" pitchFamily="2" charset="2"/>
              <a:buChar char="v"/>
            </a:pPr>
            <a:r>
              <a:rPr lang="en-US" sz="2000" dirty="0" smtClean="0"/>
              <a:t>R2: User &amp; terminal authentication, subscription &amp; terminal management</a:t>
            </a:r>
          </a:p>
          <a:p>
            <a:pPr lvl="1">
              <a:buFont typeface="Wingdings" pitchFamily="2" charset="2"/>
              <a:buChar char="Ø"/>
            </a:pPr>
            <a:r>
              <a:rPr lang="en-US" sz="1600" dirty="0" smtClean="0"/>
              <a:t>R</a:t>
            </a:r>
            <a:r>
              <a:rPr lang="en-US" sz="1600" baseline="-25000" dirty="0" smtClean="0"/>
              <a:t>2d</a:t>
            </a:r>
            <a:r>
              <a:rPr lang="en-US" sz="1600" dirty="0" smtClean="0"/>
              <a:t>: This is an interface carrying non SDN control frames, it includes session management, interface with AAA services, communication with management platform and external databases such as IEEE 802.19 data base, IEEE 802.21 MIIS or even external databases i.e., possible interaction with ANDSF like databases. This interface can span towards external operators which carry their own processes such as AAA servers.</a:t>
            </a:r>
          </a:p>
          <a:p>
            <a:pPr lvl="1">
              <a:buFont typeface="Wingdings" pitchFamily="2" charset="2"/>
              <a:buChar char="Ø"/>
            </a:pPr>
            <a:r>
              <a:rPr lang="en-US" sz="1600" dirty="0" smtClean="0"/>
              <a:t>R</a:t>
            </a:r>
            <a:r>
              <a:rPr lang="en-US" sz="1600" baseline="-25000" dirty="0" smtClean="0"/>
              <a:t>2c</a:t>
            </a:r>
            <a:r>
              <a:rPr lang="en-US" sz="1600" dirty="0" smtClean="0"/>
              <a:t>: This interface enables the SDN control of the different entities connecting the terminal through R</a:t>
            </a:r>
            <a:r>
              <a:rPr lang="en-US" sz="1600" baseline="-25000" dirty="0" smtClean="0"/>
              <a:t>2d</a:t>
            </a:r>
            <a:r>
              <a:rPr lang="en-US" sz="1600" dirty="0" smtClean="0"/>
              <a:t>. This includes SDN control of the data path followed by R</a:t>
            </a:r>
            <a:r>
              <a:rPr lang="en-US" sz="1600" baseline="-25000" dirty="0" smtClean="0"/>
              <a:t>2d</a:t>
            </a:r>
            <a:r>
              <a:rPr lang="en-US" sz="1600" dirty="0"/>
              <a:t> </a:t>
            </a:r>
            <a:r>
              <a:rPr lang="en-US" sz="1600" dirty="0" smtClean="0"/>
              <a:t>and the control interface between the controller and AAA, management platform and databases.</a:t>
            </a:r>
            <a:endParaRPr lang="en-US" sz="1600" baseline="-25000" dirty="0" smtClean="0"/>
          </a:p>
          <a:p>
            <a:pPr lvl="1">
              <a:buFont typeface="Wingdings" pitchFamily="2" charset="2"/>
              <a:buChar char="Ø"/>
            </a:pPr>
            <a:endParaRPr lang="en-US" sz="1600" baseline="-25000" dirty="0" smtClean="0"/>
          </a:p>
        </p:txBody>
      </p:sp>
    </p:spTree>
    <p:extLst>
      <p:ext uri="{BB962C8B-B14F-4D97-AF65-F5344CB8AC3E}">
        <p14:creationId xmlns:p14="http://schemas.microsoft.com/office/powerpoint/2010/main" val="40759405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2615"/>
            <a:ext cx="8229600" cy="777985"/>
          </a:xfrm>
        </p:spPr>
        <p:txBody>
          <a:bodyPr>
            <a:normAutofit/>
          </a:bodyPr>
          <a:lstStyle/>
          <a:p>
            <a:r>
              <a:rPr lang="en-US" sz="4000" dirty="0" smtClean="0"/>
              <a:t>Functional Requirements</a:t>
            </a:r>
            <a:endParaRPr lang="en-US" sz="4000" dirty="0"/>
          </a:p>
        </p:txBody>
      </p:sp>
      <p:sp>
        <p:nvSpPr>
          <p:cNvPr id="3" name="Content Placeholder 2"/>
          <p:cNvSpPr>
            <a:spLocks noGrp="1"/>
          </p:cNvSpPr>
          <p:nvPr>
            <p:ph idx="1"/>
          </p:nvPr>
        </p:nvSpPr>
        <p:spPr>
          <a:xfrm>
            <a:off x="457200" y="1083354"/>
            <a:ext cx="8229600" cy="5412696"/>
          </a:xfrm>
        </p:spPr>
        <p:txBody>
          <a:bodyPr>
            <a:noAutofit/>
          </a:bodyPr>
          <a:lstStyle/>
          <a:p>
            <a:pPr>
              <a:buClr>
                <a:srgbClr val="FF0000"/>
              </a:buClr>
              <a:buFont typeface="Wingdings" pitchFamily="2" charset="2"/>
              <a:buChar char="v"/>
            </a:pPr>
            <a:r>
              <a:rPr lang="en-US" sz="1600" dirty="0" smtClean="0"/>
              <a:t>R3: User data connection, service management</a:t>
            </a:r>
          </a:p>
          <a:p>
            <a:pPr lvl="1">
              <a:buFont typeface="Wingdings" pitchFamily="2" charset="2"/>
              <a:buChar char="Ø"/>
            </a:pPr>
            <a:r>
              <a:rPr lang="en-US" sz="1200" dirty="0" smtClean="0"/>
              <a:t>R</a:t>
            </a:r>
            <a:r>
              <a:rPr lang="en-US" sz="1200" baseline="-25000" dirty="0" smtClean="0"/>
              <a:t>3d</a:t>
            </a:r>
            <a:r>
              <a:rPr lang="en-US" sz="1200" dirty="0" smtClean="0"/>
              <a:t>: Data-plane only interface carrying user data from the outer gateway of the access network to a certain core operator </a:t>
            </a:r>
            <a:r>
              <a:rPr lang="en-US" sz="1200" dirty="0"/>
              <a:t>network. This network can span from direct connection of the access point WAN interface to the core to a complex heterogeneous transport network (backhaul).</a:t>
            </a:r>
            <a:endParaRPr lang="en-US" sz="1200" baseline="-25000" dirty="0" smtClean="0"/>
          </a:p>
          <a:p>
            <a:pPr lvl="1">
              <a:buFont typeface="Wingdings" pitchFamily="2" charset="2"/>
              <a:buChar char="Ø"/>
            </a:pPr>
            <a:r>
              <a:rPr lang="en-US" sz="1200" dirty="0" smtClean="0"/>
              <a:t>R</a:t>
            </a:r>
            <a:r>
              <a:rPr lang="en-US" sz="1200" baseline="-25000" dirty="0" smtClean="0"/>
              <a:t>3c</a:t>
            </a:r>
            <a:r>
              <a:rPr lang="en-US" sz="1200" dirty="0" smtClean="0"/>
              <a:t>:SDN control of the links connecting the access network to the core.  This reference point/interface does not include the control of the outer gateway of the access network, but includes the data-path control of the user flows.</a:t>
            </a:r>
          </a:p>
          <a:p>
            <a:pPr lvl="2">
              <a:buFont typeface="Wingdings" pitchFamily="2" charset="2"/>
              <a:buChar char="Ø"/>
            </a:pPr>
            <a:endParaRPr lang="en-US" sz="1050" dirty="0" smtClean="0"/>
          </a:p>
          <a:p>
            <a:pPr>
              <a:buClr>
                <a:srgbClr val="FF0000"/>
              </a:buClr>
              <a:buFont typeface="Wingdings" pitchFamily="2" charset="2"/>
              <a:buChar char="v"/>
            </a:pPr>
            <a:r>
              <a:rPr lang="en-US" sz="1600" dirty="0" smtClean="0"/>
              <a:t>R4: Inter-access network coordination and cooperation, fast inter-technology handover</a:t>
            </a:r>
          </a:p>
          <a:p>
            <a:pPr lvl="1">
              <a:buFont typeface="Wingdings" pitchFamily="2" charset="2"/>
              <a:buChar char="Ø"/>
            </a:pPr>
            <a:r>
              <a:rPr lang="en-US" sz="1200" dirty="0" smtClean="0"/>
              <a:t>Data-plane only interface carrying user traffic among different access networks.</a:t>
            </a:r>
          </a:p>
          <a:p>
            <a:pPr lvl="2">
              <a:buFont typeface="Wingdings" pitchFamily="2" charset="2"/>
              <a:buChar char="Ø"/>
            </a:pPr>
            <a:endParaRPr lang="en-US" sz="1050" dirty="0" smtClean="0"/>
          </a:p>
          <a:p>
            <a:pPr>
              <a:buClr>
                <a:srgbClr val="FF0000"/>
              </a:buClr>
              <a:buFont typeface="Wingdings" pitchFamily="2" charset="2"/>
              <a:buChar char="v"/>
            </a:pPr>
            <a:r>
              <a:rPr lang="en-US" sz="1600" dirty="0" smtClean="0"/>
              <a:t>R5: Inter-operator roaming control interface</a:t>
            </a:r>
          </a:p>
          <a:p>
            <a:pPr lvl="1">
              <a:buFont typeface="Wingdings" pitchFamily="2" charset="2"/>
              <a:buChar char="Ø"/>
            </a:pPr>
            <a:r>
              <a:rPr lang="en-US" sz="1200" dirty="0" smtClean="0"/>
              <a:t>Inter-operator roaming outside access network</a:t>
            </a:r>
          </a:p>
          <a:p>
            <a:pPr lvl="2"/>
            <a:r>
              <a:rPr lang="en-US" sz="1200" dirty="0" smtClean="0"/>
              <a:t>Subscription information exchange between service operators</a:t>
            </a:r>
          </a:p>
          <a:p>
            <a:pPr>
              <a:buClr>
                <a:srgbClr val="FF0000"/>
              </a:buClr>
              <a:buFont typeface="Wingdings" charset="2"/>
              <a:buChar char="v"/>
            </a:pPr>
            <a:r>
              <a:rPr lang="en-US" sz="1600" dirty="0"/>
              <a:t>R6: </a:t>
            </a:r>
            <a:r>
              <a:rPr lang="en-US" sz="1600" dirty="0" smtClean="0"/>
              <a:t>Control-only interface for the configuration of the access network not including the link between the terminal and the access point. It includes the configuration of the outbound gateway to the backhaul. This interface includes the configuration of the data path used in R4 and the internal data-path of flows within the access network.</a:t>
            </a:r>
          </a:p>
          <a:p>
            <a:pPr>
              <a:buClr>
                <a:srgbClr val="FF0000"/>
              </a:buClr>
              <a:buFont typeface="Wingdings" charset="2"/>
              <a:buChar char="v"/>
            </a:pPr>
            <a:r>
              <a:rPr lang="en-US" sz="1600" dirty="0" smtClean="0"/>
              <a:t>R7: Control interface between possible controllers at the different operator cores and the controller of the access network. It is used for the orchestration of multi-tenant access network.</a:t>
            </a:r>
            <a:endParaRPr lang="en-US" sz="1600" dirty="0"/>
          </a:p>
          <a:p>
            <a:pPr lvl="1">
              <a:buNone/>
            </a:pPr>
            <a:endParaRPr lang="en-US" sz="1200" dirty="0" smtClean="0"/>
          </a:p>
          <a:p>
            <a:pPr lvl="1">
              <a:buFont typeface="Wingdings" pitchFamily="2" charset="2"/>
              <a:buChar char="Ø"/>
            </a:pPr>
            <a:endParaRPr lang="en-US" sz="1200" dirty="0" smtClean="0"/>
          </a:p>
        </p:txBody>
      </p:sp>
    </p:spTree>
    <p:extLst>
      <p:ext uri="{BB962C8B-B14F-4D97-AF65-F5344CB8AC3E}">
        <p14:creationId xmlns:p14="http://schemas.microsoft.com/office/powerpoint/2010/main" val="39034040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AutoShape 154"/>
          <p:cNvSpPr>
            <a:spLocks noChangeArrowheads="1"/>
          </p:cNvSpPr>
          <p:nvPr/>
        </p:nvSpPr>
        <p:spPr bwMode="auto">
          <a:xfrm>
            <a:off x="2301719" y="1457719"/>
            <a:ext cx="4028141" cy="2503775"/>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39" name="Group 158"/>
          <p:cNvGrpSpPr>
            <a:grpSpLocks noChangeAspect="1"/>
          </p:cNvGrpSpPr>
          <p:nvPr/>
        </p:nvGrpSpPr>
        <p:grpSpPr bwMode="auto">
          <a:xfrm flipH="1">
            <a:off x="2564326" y="2976719"/>
            <a:ext cx="411161" cy="494972"/>
            <a:chOff x="5" y="2480"/>
            <a:chExt cx="237" cy="430"/>
          </a:xfrm>
        </p:grpSpPr>
        <p:grpSp>
          <p:nvGrpSpPr>
            <p:cNvPr id="141" name="Group 159"/>
            <p:cNvGrpSpPr>
              <a:grpSpLocks noChangeAspect="1"/>
            </p:cNvGrpSpPr>
            <p:nvPr/>
          </p:nvGrpSpPr>
          <p:grpSpPr bwMode="auto">
            <a:xfrm>
              <a:off x="5" y="2521"/>
              <a:ext cx="145" cy="389"/>
              <a:chOff x="5" y="2521"/>
              <a:chExt cx="145" cy="389"/>
            </a:xfrm>
          </p:grpSpPr>
          <p:grpSp>
            <p:nvGrpSpPr>
              <p:cNvPr id="145" name="Group 160"/>
              <p:cNvGrpSpPr>
                <a:grpSpLocks noChangeAspect="1"/>
              </p:cNvGrpSpPr>
              <p:nvPr/>
            </p:nvGrpSpPr>
            <p:grpSpPr bwMode="auto">
              <a:xfrm>
                <a:off x="7" y="2654"/>
                <a:ext cx="143" cy="256"/>
                <a:chOff x="7" y="2654"/>
                <a:chExt cx="143" cy="256"/>
              </a:xfrm>
            </p:grpSpPr>
            <p:grpSp>
              <p:nvGrpSpPr>
                <p:cNvPr id="153" name="Group 161"/>
                <p:cNvGrpSpPr>
                  <a:grpSpLocks noChangeAspect="1"/>
                </p:cNvGrpSpPr>
                <p:nvPr/>
              </p:nvGrpSpPr>
              <p:grpSpPr bwMode="auto">
                <a:xfrm>
                  <a:off x="7" y="2661"/>
                  <a:ext cx="93" cy="247"/>
                  <a:chOff x="7" y="2661"/>
                  <a:chExt cx="93" cy="247"/>
                </a:xfrm>
              </p:grpSpPr>
              <p:sp>
                <p:nvSpPr>
                  <p:cNvPr id="16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46" name="Group 176"/>
              <p:cNvGrpSpPr>
                <a:grpSpLocks noChangeAspect="1"/>
              </p:cNvGrpSpPr>
              <p:nvPr/>
            </p:nvGrpSpPr>
            <p:grpSpPr bwMode="auto">
              <a:xfrm>
                <a:off x="5" y="2533"/>
                <a:ext cx="141" cy="374"/>
                <a:chOff x="5" y="2533"/>
                <a:chExt cx="141" cy="374"/>
              </a:xfrm>
            </p:grpSpPr>
            <p:sp>
              <p:nvSpPr>
                <p:cNvPr id="14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4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0" name="Rectangle 187"/>
          <p:cNvSpPr>
            <a:spLocks noChangeArrowheads="1"/>
          </p:cNvSpPr>
          <p:nvPr/>
        </p:nvSpPr>
        <p:spPr bwMode="auto">
          <a:xfrm>
            <a:off x="5228675" y="1707543"/>
            <a:ext cx="863600" cy="27197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 A</a:t>
            </a:r>
            <a:endParaRPr lang="en-US" sz="1600" b="1" dirty="0">
              <a:latin typeface="Arial" pitchFamily="34" charset="0"/>
              <a:cs typeface="Arial" pitchFamily="34" charset="0"/>
            </a:endParaRPr>
          </a:p>
        </p:txBody>
      </p:sp>
      <p:sp>
        <p:nvSpPr>
          <p:cNvPr id="168" name="AutoShape 154"/>
          <p:cNvSpPr>
            <a:spLocks noChangeArrowheads="1"/>
          </p:cNvSpPr>
          <p:nvPr/>
        </p:nvSpPr>
        <p:spPr bwMode="auto">
          <a:xfrm>
            <a:off x="2357342" y="4321183"/>
            <a:ext cx="1144776"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169" name="Rectangle 187"/>
          <p:cNvSpPr>
            <a:spLocks noChangeArrowheads="1"/>
          </p:cNvSpPr>
          <p:nvPr/>
        </p:nvSpPr>
        <p:spPr bwMode="auto">
          <a:xfrm>
            <a:off x="2452667" y="4405752"/>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 B</a:t>
            </a:r>
            <a:endParaRPr lang="en-US" sz="1600" b="1" dirty="0">
              <a:latin typeface="Arial" pitchFamily="34" charset="0"/>
              <a:cs typeface="Arial" pitchFamily="34" charset="0"/>
            </a:endParaRPr>
          </a:p>
        </p:txBody>
      </p:sp>
      <p:grpSp>
        <p:nvGrpSpPr>
          <p:cNvPr id="170" name="Group 158"/>
          <p:cNvGrpSpPr>
            <a:grpSpLocks noChangeAspect="1"/>
          </p:cNvGrpSpPr>
          <p:nvPr/>
        </p:nvGrpSpPr>
        <p:grpSpPr bwMode="auto">
          <a:xfrm flipH="1">
            <a:off x="2786804" y="4690950"/>
            <a:ext cx="411161" cy="494972"/>
            <a:chOff x="5" y="2480"/>
            <a:chExt cx="237" cy="430"/>
          </a:xfrm>
        </p:grpSpPr>
        <p:grpSp>
          <p:nvGrpSpPr>
            <p:cNvPr id="171" name="Group 159"/>
            <p:cNvGrpSpPr>
              <a:grpSpLocks noChangeAspect="1"/>
            </p:cNvGrpSpPr>
            <p:nvPr/>
          </p:nvGrpSpPr>
          <p:grpSpPr bwMode="auto">
            <a:xfrm>
              <a:off x="5" y="2521"/>
              <a:ext cx="145" cy="389"/>
              <a:chOff x="5" y="2521"/>
              <a:chExt cx="145" cy="389"/>
            </a:xfrm>
          </p:grpSpPr>
          <p:grpSp>
            <p:nvGrpSpPr>
              <p:cNvPr id="175" name="Group 300"/>
              <p:cNvGrpSpPr>
                <a:grpSpLocks noChangeAspect="1"/>
              </p:cNvGrpSpPr>
              <p:nvPr/>
            </p:nvGrpSpPr>
            <p:grpSpPr bwMode="auto">
              <a:xfrm>
                <a:off x="7" y="2654"/>
                <a:ext cx="143" cy="256"/>
                <a:chOff x="7" y="2654"/>
                <a:chExt cx="143" cy="256"/>
              </a:xfrm>
            </p:grpSpPr>
            <p:grpSp>
              <p:nvGrpSpPr>
                <p:cNvPr id="183" name="Group 161"/>
                <p:cNvGrpSpPr>
                  <a:grpSpLocks noChangeAspect="1"/>
                </p:cNvGrpSpPr>
                <p:nvPr/>
              </p:nvGrpSpPr>
              <p:grpSpPr bwMode="auto">
                <a:xfrm>
                  <a:off x="7" y="2661"/>
                  <a:ext cx="93" cy="247"/>
                  <a:chOff x="7" y="2661"/>
                  <a:chExt cx="93" cy="247"/>
                </a:xfrm>
              </p:grpSpPr>
              <p:sp>
                <p:nvSpPr>
                  <p:cNvPr id="191"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2"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3"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4"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5"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6"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7"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90"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6" name="Group 176"/>
              <p:cNvGrpSpPr>
                <a:grpSpLocks noChangeAspect="1"/>
              </p:cNvGrpSpPr>
              <p:nvPr/>
            </p:nvGrpSpPr>
            <p:grpSpPr bwMode="auto">
              <a:xfrm>
                <a:off x="5" y="2533"/>
                <a:ext cx="141" cy="374"/>
                <a:chOff x="5" y="2533"/>
                <a:chExt cx="141" cy="374"/>
              </a:xfrm>
            </p:grpSpPr>
            <p:sp>
              <p:nvSpPr>
                <p:cNvPr id="178"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79"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0"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1"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2"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77"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72"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23" name="Group 222"/>
          <p:cNvGrpSpPr/>
          <p:nvPr/>
        </p:nvGrpSpPr>
        <p:grpSpPr>
          <a:xfrm>
            <a:off x="7055848" y="4580246"/>
            <a:ext cx="1030953" cy="1779781"/>
            <a:chOff x="6015696" y="1720477"/>
            <a:chExt cx="1030953" cy="1779781"/>
          </a:xfrm>
        </p:grpSpPr>
        <p:sp>
          <p:nvSpPr>
            <p:cNvPr id="224" name="AutoShape 154"/>
            <p:cNvSpPr>
              <a:spLocks noChangeArrowheads="1"/>
            </p:cNvSpPr>
            <p:nvPr/>
          </p:nvSpPr>
          <p:spPr bwMode="auto">
            <a:xfrm>
              <a:off x="6015696" y="1720477"/>
              <a:ext cx="1030953" cy="1779781"/>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25" name="Picture 157"/>
            <p:cNvPicPr>
              <a:picLocks noChangeArrowheads="1"/>
            </p:cNvPicPr>
            <p:nvPr/>
          </p:nvPicPr>
          <p:blipFill>
            <a:blip r:embed="rId3"/>
            <a:srcRect/>
            <a:stretch>
              <a:fillRect/>
            </a:stretch>
          </p:blipFill>
          <p:spPr bwMode="auto">
            <a:xfrm>
              <a:off x="6377590" y="3025063"/>
              <a:ext cx="352425" cy="219369"/>
            </a:xfrm>
            <a:prstGeom prst="rect">
              <a:avLst/>
            </a:prstGeom>
            <a:noFill/>
            <a:ln w="12700">
              <a:noFill/>
              <a:miter lim="800000"/>
              <a:headEnd/>
              <a:tailEnd/>
            </a:ln>
            <a:effectLst/>
          </p:spPr>
        </p:pic>
        <p:sp>
          <p:nvSpPr>
            <p:cNvPr id="226" name="Rectangle 188"/>
            <p:cNvSpPr>
              <a:spLocks noChangeArrowheads="1"/>
            </p:cNvSpPr>
            <p:nvPr/>
          </p:nvSpPr>
          <p:spPr bwMode="auto">
            <a:xfrm>
              <a:off x="6087134" y="1749703"/>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Core B</a:t>
              </a:r>
              <a:endParaRPr lang="en-US" sz="1100" b="1" dirty="0">
                <a:latin typeface="Arial" pitchFamily="34" charset="0"/>
                <a:cs typeface="Arial" pitchFamily="34" charset="0"/>
              </a:endParaRPr>
            </a:p>
          </p:txBody>
        </p:sp>
        <p:grpSp>
          <p:nvGrpSpPr>
            <p:cNvPr id="227" name="Group 191"/>
            <p:cNvGrpSpPr/>
            <p:nvPr/>
          </p:nvGrpSpPr>
          <p:grpSpPr>
            <a:xfrm>
              <a:off x="6194053" y="2253541"/>
              <a:ext cx="568990" cy="351743"/>
              <a:chOff x="7481888" y="3079208"/>
              <a:chExt cx="595312" cy="425992"/>
            </a:xfrm>
          </p:grpSpPr>
          <p:sp>
            <p:nvSpPr>
              <p:cNvPr id="23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3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34" name="Group 122"/>
              <p:cNvGrpSpPr>
                <a:grpSpLocks/>
              </p:cNvGrpSpPr>
              <p:nvPr/>
            </p:nvGrpSpPr>
            <p:grpSpPr bwMode="auto">
              <a:xfrm>
                <a:off x="7848751" y="3079208"/>
                <a:ext cx="228449" cy="389708"/>
                <a:chOff x="4120" y="2308"/>
                <a:chExt cx="305" cy="415"/>
              </a:xfrm>
            </p:grpSpPr>
            <p:sp>
              <p:nvSpPr>
                <p:cNvPr id="23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3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3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38" name="Group 126"/>
                <p:cNvGrpSpPr>
                  <a:grpSpLocks/>
                </p:cNvGrpSpPr>
                <p:nvPr/>
              </p:nvGrpSpPr>
              <p:grpSpPr bwMode="auto">
                <a:xfrm flipH="1">
                  <a:off x="4164" y="2500"/>
                  <a:ext cx="152" cy="109"/>
                  <a:chOff x="3216" y="2784"/>
                  <a:chExt cx="192" cy="144"/>
                </a:xfrm>
              </p:grpSpPr>
              <p:sp>
                <p:nvSpPr>
                  <p:cNvPr id="24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4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4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4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3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4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4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228" name="Rounded Rectangle 227"/>
            <p:cNvSpPr/>
            <p:nvPr/>
          </p:nvSpPr>
          <p:spPr>
            <a:xfrm>
              <a:off x="6118217" y="200237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9" name="Rounded Rectangle 228"/>
            <p:cNvSpPr/>
            <p:nvPr/>
          </p:nvSpPr>
          <p:spPr>
            <a:xfrm>
              <a:off x="6121647" y="2758187"/>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0" name="Rectangle 188"/>
            <p:cNvSpPr>
              <a:spLocks noChangeArrowheads="1"/>
            </p:cNvSpPr>
            <p:nvPr/>
          </p:nvSpPr>
          <p:spPr bwMode="auto">
            <a:xfrm>
              <a:off x="6204673" y="2810261"/>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Data Path</a:t>
              </a:r>
              <a:endParaRPr lang="en-US" sz="1100" b="1" dirty="0">
                <a:latin typeface="Arial" pitchFamily="34" charset="0"/>
                <a:cs typeface="Arial" pitchFamily="34" charset="0"/>
              </a:endParaRPr>
            </a:p>
          </p:txBody>
        </p:sp>
        <p:sp>
          <p:nvSpPr>
            <p:cNvPr id="231" name="Rectangle 188"/>
            <p:cNvSpPr>
              <a:spLocks noChangeArrowheads="1"/>
            </p:cNvSpPr>
            <p:nvPr/>
          </p:nvSpPr>
          <p:spPr bwMode="auto">
            <a:xfrm>
              <a:off x="6037667" y="206013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Ctrl</a:t>
              </a:r>
              <a:endParaRPr lang="en-US" sz="1100" b="1" dirty="0">
                <a:latin typeface="Arial" pitchFamily="34" charset="0"/>
                <a:cs typeface="Arial" pitchFamily="34" charset="0"/>
              </a:endParaRPr>
            </a:p>
          </p:txBody>
        </p:sp>
      </p:grpSp>
      <p:grpSp>
        <p:nvGrpSpPr>
          <p:cNvPr id="69" name="Group 328"/>
          <p:cNvGrpSpPr/>
          <p:nvPr/>
        </p:nvGrpSpPr>
        <p:grpSpPr>
          <a:xfrm>
            <a:off x="3655723" y="2950157"/>
            <a:ext cx="1245605" cy="519658"/>
            <a:chOff x="173867" y="4114800"/>
            <a:chExt cx="938479" cy="343703"/>
          </a:xfrm>
        </p:grpSpPr>
        <p:sp>
          <p:nvSpPr>
            <p:cNvPr id="70" name="Oval 69"/>
            <p:cNvSpPr/>
            <p:nvPr/>
          </p:nvSpPr>
          <p:spPr>
            <a:xfrm>
              <a:off x="310392" y="4114800"/>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1" name="Oval 70"/>
            <p:cNvSpPr/>
            <p:nvPr/>
          </p:nvSpPr>
          <p:spPr>
            <a:xfrm>
              <a:off x="554820"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2" name="Oval 71"/>
            <p:cNvSpPr/>
            <p:nvPr/>
          </p:nvSpPr>
          <p:spPr>
            <a:xfrm>
              <a:off x="813311" y="4114801"/>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3" name="Oval 72"/>
            <p:cNvSpPr/>
            <p:nvPr/>
          </p:nvSpPr>
          <p:spPr>
            <a:xfrm>
              <a:off x="173867" y="428851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4" name="Oval 73"/>
            <p:cNvSpPr/>
            <p:nvPr/>
          </p:nvSpPr>
          <p:spPr>
            <a:xfrm>
              <a:off x="434217" y="4403945"/>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5" name="Oval 74"/>
            <p:cNvSpPr/>
            <p:nvPr/>
          </p:nvSpPr>
          <p:spPr>
            <a:xfrm>
              <a:off x="729492" y="4412773"/>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6" name="Oval 75"/>
            <p:cNvSpPr/>
            <p:nvPr/>
          </p:nvSpPr>
          <p:spPr>
            <a:xfrm>
              <a:off x="999367" y="4412784"/>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7" name="Oval 76"/>
            <p:cNvSpPr/>
            <p:nvPr/>
          </p:nvSpPr>
          <p:spPr>
            <a:xfrm>
              <a:off x="1066627" y="4265652"/>
              <a:ext cx="45719" cy="45719"/>
            </a:xfrm>
            <a:prstGeom prst="ellipse">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78" name="Straight Connector 77"/>
            <p:cNvCxnSpPr>
              <a:stCxn id="73" idx="7"/>
              <a:endCxn id="70" idx="3"/>
            </p:cNvCxnSpPr>
            <p:nvPr/>
          </p:nvCxnSpPr>
          <p:spPr>
            <a:xfrm flipV="1">
              <a:off x="212891" y="4153824"/>
              <a:ext cx="104196" cy="14138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a:stCxn id="70" idx="6"/>
              <a:endCxn id="71" idx="2"/>
            </p:cNvCxnSpPr>
            <p:nvPr/>
          </p:nvCxnSpPr>
          <p:spPr>
            <a:xfrm>
              <a:off x="356111" y="4137660"/>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607865" y="4137661"/>
              <a:ext cx="198709" cy="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a:endCxn id="77" idx="1"/>
            </p:cNvCxnSpPr>
            <p:nvPr/>
          </p:nvCxnSpPr>
          <p:spPr>
            <a:xfrm>
              <a:off x="859619" y="4140452"/>
              <a:ext cx="213703" cy="13189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a:stCxn id="77" idx="3"/>
              <a:endCxn id="76" idx="0"/>
            </p:cNvCxnSpPr>
            <p:nvPr/>
          </p:nvCxnSpPr>
          <p:spPr>
            <a:xfrm flipH="1">
              <a:off x="1022227" y="4304676"/>
              <a:ext cx="51095" cy="10810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a:stCxn id="76" idx="2"/>
            </p:cNvCxnSpPr>
            <p:nvPr/>
          </p:nvCxnSpPr>
          <p:spPr>
            <a:xfrm flipH="1" flipV="1">
              <a:off x="781027" y="4434481"/>
              <a:ext cx="218340" cy="116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a:stCxn id="75" idx="2"/>
              <a:endCxn id="74" idx="6"/>
            </p:cNvCxnSpPr>
            <p:nvPr/>
          </p:nvCxnSpPr>
          <p:spPr>
            <a:xfrm flipH="1" flipV="1">
              <a:off x="479936" y="4426805"/>
              <a:ext cx="249556" cy="882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a:stCxn id="74" idx="2"/>
            </p:cNvCxnSpPr>
            <p:nvPr/>
          </p:nvCxnSpPr>
          <p:spPr>
            <a:xfrm flipH="1" flipV="1">
              <a:off x="231334" y="4325404"/>
              <a:ext cx="202883" cy="10140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a:stCxn id="71" idx="3"/>
              <a:endCxn id="73" idx="7"/>
            </p:cNvCxnSpPr>
            <p:nvPr/>
          </p:nvCxnSpPr>
          <p:spPr>
            <a:xfrm flipH="1">
              <a:off x="212891" y="4153825"/>
              <a:ext cx="348624" cy="14138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a:stCxn id="76" idx="1"/>
            </p:cNvCxnSpPr>
            <p:nvPr/>
          </p:nvCxnSpPr>
          <p:spPr>
            <a:xfrm flipH="1" flipV="1">
              <a:off x="223294" y="4295206"/>
              <a:ext cx="782768" cy="12427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a:stCxn id="76" idx="1"/>
            </p:cNvCxnSpPr>
            <p:nvPr/>
          </p:nvCxnSpPr>
          <p:spPr>
            <a:xfrm flipH="1" flipV="1">
              <a:off x="356111" y="4153825"/>
              <a:ext cx="649951" cy="26565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a:stCxn id="74" idx="1"/>
              <a:endCxn id="70" idx="5"/>
            </p:cNvCxnSpPr>
            <p:nvPr/>
          </p:nvCxnSpPr>
          <p:spPr>
            <a:xfrm flipH="1" flipV="1">
              <a:off x="349416" y="4153824"/>
              <a:ext cx="91496" cy="256816"/>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a:stCxn id="76" idx="1"/>
            </p:cNvCxnSpPr>
            <p:nvPr/>
          </p:nvCxnSpPr>
          <p:spPr>
            <a:xfrm flipH="1" flipV="1">
              <a:off x="593312" y="4160104"/>
              <a:ext cx="412750" cy="259375"/>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a:stCxn id="75" idx="1"/>
              <a:endCxn id="71" idx="5"/>
            </p:cNvCxnSpPr>
            <p:nvPr/>
          </p:nvCxnSpPr>
          <p:spPr>
            <a:xfrm flipH="1" flipV="1">
              <a:off x="593844" y="4153825"/>
              <a:ext cx="142343" cy="265643"/>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a:stCxn id="74" idx="7"/>
              <a:endCxn id="71" idx="4"/>
            </p:cNvCxnSpPr>
            <p:nvPr/>
          </p:nvCxnSpPr>
          <p:spPr>
            <a:xfrm flipV="1">
              <a:off x="473241" y="4160520"/>
              <a:ext cx="104439" cy="25012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a:stCxn id="74" idx="0"/>
            </p:cNvCxnSpPr>
            <p:nvPr/>
          </p:nvCxnSpPr>
          <p:spPr>
            <a:xfrm flipV="1">
              <a:off x="457077" y="4153824"/>
              <a:ext cx="356234" cy="25012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a:stCxn id="75" idx="0"/>
              <a:endCxn id="72" idx="3"/>
            </p:cNvCxnSpPr>
            <p:nvPr/>
          </p:nvCxnSpPr>
          <p:spPr>
            <a:xfrm flipV="1">
              <a:off x="752352" y="4153825"/>
              <a:ext cx="67654" cy="258948"/>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a:stCxn id="76" idx="1"/>
              <a:endCxn id="72" idx="4"/>
            </p:cNvCxnSpPr>
            <p:nvPr/>
          </p:nvCxnSpPr>
          <p:spPr>
            <a:xfrm flipH="1" flipV="1">
              <a:off x="836171" y="4160520"/>
              <a:ext cx="169891" cy="258959"/>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a:stCxn id="77" idx="2"/>
              <a:endCxn id="71" idx="6"/>
            </p:cNvCxnSpPr>
            <p:nvPr/>
          </p:nvCxnSpPr>
          <p:spPr>
            <a:xfrm flipH="1" flipV="1">
              <a:off x="600539" y="4137661"/>
              <a:ext cx="466088" cy="150851"/>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a:stCxn id="77" idx="3"/>
              <a:endCxn id="74" idx="7"/>
            </p:cNvCxnSpPr>
            <p:nvPr/>
          </p:nvCxnSpPr>
          <p:spPr>
            <a:xfrm flipH="1">
              <a:off x="473241" y="4304676"/>
              <a:ext cx="600081" cy="105964"/>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a:endCxn id="75" idx="7"/>
            </p:cNvCxnSpPr>
            <p:nvPr/>
          </p:nvCxnSpPr>
          <p:spPr>
            <a:xfrm flipH="1">
              <a:off x="768516" y="4304676"/>
              <a:ext cx="298112" cy="114792"/>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a:endCxn id="73" idx="6"/>
            </p:cNvCxnSpPr>
            <p:nvPr/>
          </p:nvCxnSpPr>
          <p:spPr>
            <a:xfrm flipH="1">
              <a:off x="219586" y="4288512"/>
              <a:ext cx="846703" cy="22860"/>
            </a:xfrm>
            <a:prstGeom prst="line">
              <a:avLst/>
            </a:prstGeom>
            <a:ln w="9525" cmpd="sng">
              <a:solidFill>
                <a:srgbClr val="BFBFBF"/>
              </a:solidFill>
              <a:prstDash val="sysDash"/>
            </a:ln>
            <a:effectLst/>
          </p:spPr>
          <p:style>
            <a:lnRef idx="2">
              <a:schemeClr val="accent1"/>
            </a:lnRef>
            <a:fillRef idx="0">
              <a:schemeClr val="accent1"/>
            </a:fillRef>
            <a:effectRef idx="1">
              <a:schemeClr val="accent1"/>
            </a:effectRef>
            <a:fontRef idx="minor">
              <a:schemeClr val="tx1"/>
            </a:fontRef>
          </p:style>
        </p:cxnSp>
      </p:grpSp>
      <p:cxnSp>
        <p:nvCxnSpPr>
          <p:cNvPr id="318" name="Straight Connector 317"/>
          <p:cNvCxnSpPr>
            <a:stCxn id="8" idx="3"/>
          </p:cNvCxnSpPr>
          <p:nvPr/>
        </p:nvCxnSpPr>
        <p:spPr>
          <a:xfrm flipV="1">
            <a:off x="1787489" y="3272937"/>
            <a:ext cx="1017175" cy="8592"/>
          </a:xfrm>
          <a:prstGeom prst="line">
            <a:avLst/>
          </a:prstGeom>
        </p:spPr>
        <p:style>
          <a:lnRef idx="1">
            <a:schemeClr val="dk1"/>
          </a:lnRef>
          <a:fillRef idx="0">
            <a:schemeClr val="dk1"/>
          </a:fillRef>
          <a:effectRef idx="0">
            <a:schemeClr val="dk1"/>
          </a:effectRef>
          <a:fontRef idx="minor">
            <a:schemeClr val="tx1"/>
          </a:fontRef>
        </p:style>
      </p:cxnSp>
      <p:cxnSp>
        <p:nvCxnSpPr>
          <p:cNvPr id="320" name="Straight Connector 319"/>
          <p:cNvCxnSpPr>
            <a:endCxn id="168" idx="1"/>
          </p:cNvCxnSpPr>
          <p:nvPr/>
        </p:nvCxnSpPr>
        <p:spPr>
          <a:xfrm>
            <a:off x="1787489" y="3392654"/>
            <a:ext cx="569853" cy="1423829"/>
          </a:xfrm>
          <a:prstGeom prst="line">
            <a:avLst/>
          </a:prstGeom>
        </p:spPr>
        <p:style>
          <a:lnRef idx="1">
            <a:schemeClr val="dk1"/>
          </a:lnRef>
          <a:fillRef idx="0">
            <a:schemeClr val="dk1"/>
          </a:fillRef>
          <a:effectRef idx="0">
            <a:schemeClr val="dk1"/>
          </a:effectRef>
          <a:fontRef idx="minor">
            <a:schemeClr val="tx1"/>
          </a:fontRef>
        </p:style>
      </p:cxnSp>
      <p:cxnSp>
        <p:nvCxnSpPr>
          <p:cNvPr id="323" name="Straight Connector 322"/>
          <p:cNvCxnSpPr/>
          <p:nvPr/>
        </p:nvCxnSpPr>
        <p:spPr>
          <a:xfrm flipV="1">
            <a:off x="2942279" y="2329827"/>
            <a:ext cx="1119677" cy="899854"/>
          </a:xfrm>
          <a:prstGeom prst="line">
            <a:avLst/>
          </a:prstGeom>
          <a:ln>
            <a:prstDash val="dash"/>
          </a:ln>
        </p:spPr>
        <p:style>
          <a:lnRef idx="1">
            <a:schemeClr val="accent6"/>
          </a:lnRef>
          <a:fillRef idx="0">
            <a:schemeClr val="accent6"/>
          </a:fillRef>
          <a:effectRef idx="0">
            <a:schemeClr val="accent6"/>
          </a:effectRef>
          <a:fontRef idx="minor">
            <a:schemeClr val="tx1"/>
          </a:fontRef>
        </p:style>
      </p:cxnSp>
      <p:cxnSp>
        <p:nvCxnSpPr>
          <p:cNvPr id="326" name="Straight Connector 325"/>
          <p:cNvCxnSpPr/>
          <p:nvPr/>
        </p:nvCxnSpPr>
        <p:spPr>
          <a:xfrm flipV="1">
            <a:off x="4307180" y="2471547"/>
            <a:ext cx="1" cy="487694"/>
          </a:xfrm>
          <a:prstGeom prst="line">
            <a:avLst/>
          </a:prstGeom>
          <a:ln>
            <a:solidFill>
              <a:srgbClr val="FFFF00"/>
            </a:solidFill>
            <a:prstDash val="dash"/>
          </a:ln>
        </p:spPr>
        <p:style>
          <a:lnRef idx="1">
            <a:schemeClr val="accent2"/>
          </a:lnRef>
          <a:fillRef idx="0">
            <a:schemeClr val="accent2"/>
          </a:fillRef>
          <a:effectRef idx="0">
            <a:schemeClr val="accent2"/>
          </a:effectRef>
          <a:fontRef idx="minor">
            <a:schemeClr val="tx1"/>
          </a:fontRef>
        </p:style>
      </p:cxnSp>
      <p:cxnSp>
        <p:nvCxnSpPr>
          <p:cNvPr id="333" name="Straight Connector 332"/>
          <p:cNvCxnSpPr>
            <a:endCxn id="73" idx="3"/>
          </p:cNvCxnSpPr>
          <p:nvPr/>
        </p:nvCxnSpPr>
        <p:spPr>
          <a:xfrm flipV="1">
            <a:off x="2942279" y="3271800"/>
            <a:ext cx="722331" cy="1812"/>
          </a:xfrm>
          <a:prstGeom prst="line">
            <a:avLst/>
          </a:prstGeom>
        </p:spPr>
        <p:style>
          <a:lnRef idx="1">
            <a:schemeClr val="accent6"/>
          </a:lnRef>
          <a:fillRef idx="0">
            <a:schemeClr val="accent6"/>
          </a:fillRef>
          <a:effectRef idx="0">
            <a:schemeClr val="accent6"/>
          </a:effectRef>
          <a:fontRef idx="minor">
            <a:schemeClr val="tx1"/>
          </a:fontRef>
        </p:style>
      </p:cxnSp>
      <p:cxnSp>
        <p:nvCxnSpPr>
          <p:cNvPr id="335" name="Straight Connector 334"/>
          <p:cNvCxnSpPr/>
          <p:nvPr/>
        </p:nvCxnSpPr>
        <p:spPr>
          <a:xfrm>
            <a:off x="4849533" y="3188521"/>
            <a:ext cx="2238508" cy="4861"/>
          </a:xfrm>
          <a:prstGeom prst="line">
            <a:avLst/>
          </a:prstGeom>
        </p:spPr>
        <p:style>
          <a:lnRef idx="1">
            <a:schemeClr val="accent2"/>
          </a:lnRef>
          <a:fillRef idx="0">
            <a:schemeClr val="accent2"/>
          </a:fillRef>
          <a:effectRef idx="0">
            <a:schemeClr val="accent2"/>
          </a:effectRef>
          <a:fontRef idx="minor">
            <a:schemeClr val="tx1"/>
          </a:fontRef>
        </p:style>
      </p:cxnSp>
      <p:cxnSp>
        <p:nvCxnSpPr>
          <p:cNvPr id="337" name="Straight Connector 336"/>
          <p:cNvCxnSpPr/>
          <p:nvPr/>
        </p:nvCxnSpPr>
        <p:spPr>
          <a:xfrm flipV="1">
            <a:off x="4565112" y="2279894"/>
            <a:ext cx="2650560" cy="10744"/>
          </a:xfrm>
          <a:prstGeom prst="line">
            <a:avLst/>
          </a:prstGeom>
          <a:ln>
            <a:prstDash val="dash"/>
          </a:ln>
        </p:spPr>
        <p:style>
          <a:lnRef idx="1">
            <a:schemeClr val="accent2"/>
          </a:lnRef>
          <a:fillRef idx="0">
            <a:schemeClr val="accent2"/>
          </a:fillRef>
          <a:effectRef idx="0">
            <a:schemeClr val="accent2"/>
          </a:effectRef>
          <a:fontRef idx="minor">
            <a:schemeClr val="tx1"/>
          </a:fontRef>
        </p:style>
      </p:cxnSp>
      <p:pic>
        <p:nvPicPr>
          <p:cNvPr id="202" name="Picture 157"/>
          <p:cNvPicPr>
            <a:picLocks noChangeArrowheads="1"/>
          </p:cNvPicPr>
          <p:nvPr/>
        </p:nvPicPr>
        <p:blipFill>
          <a:blip r:embed="rId3"/>
          <a:srcRect/>
          <a:stretch>
            <a:fillRect/>
          </a:stretch>
        </p:blipFill>
        <p:spPr bwMode="auto">
          <a:xfrm>
            <a:off x="7420117" y="3118808"/>
            <a:ext cx="352425" cy="219369"/>
          </a:xfrm>
          <a:prstGeom prst="rect">
            <a:avLst/>
          </a:prstGeom>
          <a:noFill/>
          <a:ln w="12700">
            <a:noFill/>
            <a:miter lim="800000"/>
            <a:headEnd/>
            <a:tailEnd/>
          </a:ln>
          <a:effectLst/>
        </p:spPr>
      </p:pic>
      <p:grpSp>
        <p:nvGrpSpPr>
          <p:cNvPr id="204" name="Group 191"/>
          <p:cNvGrpSpPr/>
          <p:nvPr/>
        </p:nvGrpSpPr>
        <p:grpSpPr>
          <a:xfrm>
            <a:off x="7236580" y="2236161"/>
            <a:ext cx="568990" cy="351743"/>
            <a:chOff x="7481888" y="3079208"/>
            <a:chExt cx="595312" cy="425992"/>
          </a:xfrm>
        </p:grpSpPr>
        <p:sp>
          <p:nvSpPr>
            <p:cNvPr id="2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211" name="Group 122"/>
            <p:cNvGrpSpPr>
              <a:grpSpLocks/>
            </p:cNvGrpSpPr>
            <p:nvPr/>
          </p:nvGrpSpPr>
          <p:grpSpPr bwMode="auto">
            <a:xfrm>
              <a:off x="7848751" y="3079208"/>
              <a:ext cx="228449" cy="389708"/>
              <a:chOff x="4120" y="2308"/>
              <a:chExt cx="305" cy="415"/>
            </a:xfrm>
          </p:grpSpPr>
          <p:sp>
            <p:nvSpPr>
              <p:cNvPr id="2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215" name="Group 126"/>
              <p:cNvGrpSpPr>
                <a:grpSpLocks/>
              </p:cNvGrpSpPr>
              <p:nvPr/>
            </p:nvGrpSpPr>
            <p:grpSpPr bwMode="auto">
              <a:xfrm flipH="1">
                <a:off x="4164" y="2500"/>
                <a:ext cx="152" cy="109"/>
                <a:chOff x="3216" y="2784"/>
                <a:chExt cx="192" cy="144"/>
              </a:xfrm>
            </p:grpSpPr>
            <p:sp>
              <p:nvSpPr>
                <p:cNvPr id="2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205" name="Rounded Rectangle 204"/>
          <p:cNvSpPr/>
          <p:nvPr/>
        </p:nvSpPr>
        <p:spPr>
          <a:xfrm>
            <a:off x="7160744" y="1984996"/>
            <a:ext cx="815310"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6" name="Rounded Rectangle 205"/>
          <p:cNvSpPr/>
          <p:nvPr/>
        </p:nvSpPr>
        <p:spPr>
          <a:xfrm>
            <a:off x="7164174" y="2851932"/>
            <a:ext cx="815310" cy="565506"/>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7" name="Rectangle 188"/>
          <p:cNvSpPr>
            <a:spLocks noChangeArrowheads="1"/>
          </p:cNvSpPr>
          <p:nvPr/>
        </p:nvSpPr>
        <p:spPr bwMode="auto">
          <a:xfrm>
            <a:off x="7247200" y="2904006"/>
            <a:ext cx="660525"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CNS A</a:t>
            </a:r>
            <a:endParaRPr lang="en-US" sz="1100" b="1" dirty="0">
              <a:latin typeface="Arial" pitchFamily="34" charset="0"/>
              <a:cs typeface="Arial" pitchFamily="34" charset="0"/>
            </a:endParaRPr>
          </a:p>
        </p:txBody>
      </p:sp>
      <p:sp>
        <p:nvSpPr>
          <p:cNvPr id="208" name="Rectangle 188"/>
          <p:cNvSpPr>
            <a:spLocks noChangeArrowheads="1"/>
          </p:cNvSpPr>
          <p:nvPr/>
        </p:nvSpPr>
        <p:spPr bwMode="auto">
          <a:xfrm>
            <a:off x="7080194" y="2042759"/>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err="1" smtClean="0">
                <a:latin typeface="Arial" pitchFamily="34" charset="0"/>
                <a:cs typeface="Arial" pitchFamily="34" charset="0"/>
              </a:rPr>
              <a:t>Ctrl&amp;ISs</a:t>
            </a:r>
            <a:endParaRPr lang="en-US" sz="1100" b="1" dirty="0">
              <a:latin typeface="Arial" pitchFamily="34" charset="0"/>
              <a:cs typeface="Arial" pitchFamily="34" charset="0"/>
            </a:endParaRPr>
          </a:p>
        </p:txBody>
      </p:sp>
      <p:grpSp>
        <p:nvGrpSpPr>
          <p:cNvPr id="7" name="Group 3"/>
          <p:cNvGrpSpPr/>
          <p:nvPr/>
        </p:nvGrpSpPr>
        <p:grpSpPr>
          <a:xfrm>
            <a:off x="796889" y="2786229"/>
            <a:ext cx="990600" cy="990600"/>
            <a:chOff x="381000" y="1962150"/>
            <a:chExt cx="990600" cy="990600"/>
          </a:xfrm>
        </p:grpSpPr>
        <p:sp>
          <p:nvSpPr>
            <p:cNvPr id="8"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9" name="Picture 8" descr="MC900439836.PNG"/>
            <p:cNvPicPr>
              <a:picLocks noChangeAspect="1"/>
            </p:cNvPicPr>
            <p:nvPr/>
          </p:nvPicPr>
          <p:blipFill>
            <a:blip r:embed="rId4"/>
            <a:stretch>
              <a:fillRect/>
            </a:stretch>
          </p:blipFill>
          <p:spPr>
            <a:xfrm>
              <a:off x="609600" y="2286000"/>
              <a:ext cx="533400" cy="533400"/>
            </a:xfrm>
            <a:prstGeom prst="rect">
              <a:avLst/>
            </a:prstGeom>
          </p:spPr>
        </p:pic>
      </p:grpSp>
      <p:cxnSp>
        <p:nvCxnSpPr>
          <p:cNvPr id="351" name="Elbow Connector 350"/>
          <p:cNvCxnSpPr>
            <a:stCxn id="304" idx="2"/>
            <a:endCxn id="8" idx="0"/>
          </p:cNvCxnSpPr>
          <p:nvPr/>
        </p:nvCxnSpPr>
        <p:spPr>
          <a:xfrm rot="10800000" flipV="1">
            <a:off x="1292190" y="2142999"/>
            <a:ext cx="2471659" cy="643230"/>
          </a:xfrm>
          <a:prstGeom prst="bentConnector2">
            <a:avLst/>
          </a:prstGeom>
          <a:ln>
            <a:solidFill>
              <a:srgbClr val="000090"/>
            </a:solidFill>
            <a:prstDash val="dash"/>
          </a:ln>
        </p:spPr>
        <p:style>
          <a:lnRef idx="1">
            <a:schemeClr val="dk1"/>
          </a:lnRef>
          <a:fillRef idx="0">
            <a:schemeClr val="dk1"/>
          </a:fillRef>
          <a:effectRef idx="0">
            <a:schemeClr val="dk1"/>
          </a:effectRef>
          <a:fontRef idx="minor">
            <a:schemeClr val="tx1"/>
          </a:fontRef>
        </p:style>
      </p:cxnSp>
      <p:cxnSp>
        <p:nvCxnSpPr>
          <p:cNvPr id="353" name="Straight Connector 352"/>
          <p:cNvCxnSpPr/>
          <p:nvPr/>
        </p:nvCxnSpPr>
        <p:spPr>
          <a:xfrm flipV="1">
            <a:off x="2864456" y="3921851"/>
            <a:ext cx="2" cy="408976"/>
          </a:xfrm>
          <a:prstGeom prst="line">
            <a:avLst/>
          </a:prstGeom>
        </p:spPr>
        <p:style>
          <a:lnRef idx="1">
            <a:schemeClr val="accent3"/>
          </a:lnRef>
          <a:fillRef idx="0">
            <a:schemeClr val="accent3"/>
          </a:fillRef>
          <a:effectRef idx="0">
            <a:schemeClr val="accent3"/>
          </a:effectRef>
          <a:fontRef idx="minor">
            <a:schemeClr val="tx1"/>
          </a:fontRef>
        </p:style>
      </p:cxnSp>
      <p:cxnSp>
        <p:nvCxnSpPr>
          <p:cNvPr id="355" name="Straight Connector 354"/>
          <p:cNvCxnSpPr>
            <a:stCxn id="224" idx="0"/>
          </p:cNvCxnSpPr>
          <p:nvPr/>
        </p:nvCxnSpPr>
        <p:spPr>
          <a:xfrm flipV="1">
            <a:off x="7571325" y="3435253"/>
            <a:ext cx="2375" cy="1144993"/>
          </a:xfrm>
          <a:prstGeom prst="line">
            <a:avLst/>
          </a:prstGeom>
        </p:spPr>
        <p:style>
          <a:lnRef idx="1">
            <a:schemeClr val="accent4"/>
          </a:lnRef>
          <a:fillRef idx="0">
            <a:schemeClr val="accent4"/>
          </a:fillRef>
          <a:effectRef idx="0">
            <a:schemeClr val="accent4"/>
          </a:effectRef>
          <a:fontRef idx="minor">
            <a:schemeClr val="tx1"/>
          </a:fontRef>
        </p:style>
      </p:cxnSp>
      <p:cxnSp>
        <p:nvCxnSpPr>
          <p:cNvPr id="356" name="Elbow Connector 355"/>
          <p:cNvCxnSpPr>
            <a:stCxn id="287" idx="1"/>
          </p:cNvCxnSpPr>
          <p:nvPr/>
        </p:nvCxnSpPr>
        <p:spPr>
          <a:xfrm rot="10800000" flipV="1">
            <a:off x="1121515" y="877742"/>
            <a:ext cx="6132505" cy="1915137"/>
          </a:xfrm>
          <a:prstGeom prst="bentConnector3">
            <a:avLst>
              <a:gd name="adj1" fmla="val 99702"/>
            </a:avLst>
          </a:prstGeom>
          <a:ln>
            <a:prstDash val="dash"/>
          </a:ln>
        </p:spPr>
        <p:style>
          <a:lnRef idx="1">
            <a:schemeClr val="accent1"/>
          </a:lnRef>
          <a:fillRef idx="0">
            <a:schemeClr val="accent1"/>
          </a:fillRef>
          <a:effectRef idx="0">
            <a:schemeClr val="accent1"/>
          </a:effectRef>
          <a:fontRef idx="minor">
            <a:schemeClr val="tx1"/>
          </a:fontRef>
        </p:style>
      </p:cxnSp>
      <p:grpSp>
        <p:nvGrpSpPr>
          <p:cNvPr id="302" name="Group 191"/>
          <p:cNvGrpSpPr/>
          <p:nvPr/>
        </p:nvGrpSpPr>
        <p:grpSpPr>
          <a:xfrm>
            <a:off x="3763848" y="1828674"/>
            <a:ext cx="1071898" cy="589592"/>
            <a:chOff x="7481888" y="3079208"/>
            <a:chExt cx="595312" cy="425992"/>
          </a:xfrm>
        </p:grpSpPr>
        <p:sp>
          <p:nvSpPr>
            <p:cNvPr id="303"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304"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305" name="Group 122"/>
            <p:cNvGrpSpPr>
              <a:grpSpLocks/>
            </p:cNvGrpSpPr>
            <p:nvPr/>
          </p:nvGrpSpPr>
          <p:grpSpPr bwMode="auto">
            <a:xfrm>
              <a:off x="7848751" y="3079208"/>
              <a:ext cx="228449" cy="389708"/>
              <a:chOff x="4120" y="2308"/>
              <a:chExt cx="305" cy="415"/>
            </a:xfrm>
          </p:grpSpPr>
          <p:sp>
            <p:nvSpPr>
              <p:cNvPr id="3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3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3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309" name="Group 126"/>
              <p:cNvGrpSpPr>
                <a:grpSpLocks/>
              </p:cNvGrpSpPr>
              <p:nvPr/>
            </p:nvGrpSpPr>
            <p:grpSpPr bwMode="auto">
              <a:xfrm flipH="1">
                <a:off x="4164" y="2500"/>
                <a:ext cx="152" cy="109"/>
                <a:chOff x="3216" y="2784"/>
                <a:chExt cx="192" cy="144"/>
              </a:xfrm>
            </p:grpSpPr>
            <p:sp>
              <p:nvSpPr>
                <p:cNvPr id="3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3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3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3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3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3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3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sp>
        <p:nvSpPr>
          <p:cNvPr id="415" name="TextBox 414"/>
          <p:cNvSpPr txBox="1"/>
          <p:nvPr/>
        </p:nvSpPr>
        <p:spPr>
          <a:xfrm>
            <a:off x="1786344" y="2913080"/>
            <a:ext cx="518091" cy="369332"/>
          </a:xfrm>
          <a:prstGeom prst="rect">
            <a:avLst/>
          </a:prstGeom>
          <a:noFill/>
        </p:spPr>
        <p:txBody>
          <a:bodyPr wrap="none" rtlCol="0">
            <a:spAutoFit/>
          </a:bodyPr>
          <a:lstStyle/>
          <a:p>
            <a:r>
              <a:rPr lang="en-US" dirty="0" smtClean="0"/>
              <a:t>R1</a:t>
            </a:r>
            <a:r>
              <a:rPr lang="en-US" baseline="-25000" dirty="0" smtClean="0"/>
              <a:t>A</a:t>
            </a:r>
            <a:endParaRPr lang="en-US" baseline="-25000" dirty="0"/>
          </a:p>
        </p:txBody>
      </p:sp>
      <p:sp>
        <p:nvSpPr>
          <p:cNvPr id="416" name="TextBox 415"/>
          <p:cNvSpPr txBox="1"/>
          <p:nvPr/>
        </p:nvSpPr>
        <p:spPr>
          <a:xfrm>
            <a:off x="1662925" y="4058017"/>
            <a:ext cx="510702" cy="369332"/>
          </a:xfrm>
          <a:prstGeom prst="rect">
            <a:avLst/>
          </a:prstGeom>
          <a:noFill/>
        </p:spPr>
        <p:txBody>
          <a:bodyPr wrap="none" rtlCol="0">
            <a:spAutoFit/>
          </a:bodyPr>
          <a:lstStyle/>
          <a:p>
            <a:r>
              <a:rPr lang="en-US" dirty="0" smtClean="0"/>
              <a:t>R1</a:t>
            </a:r>
            <a:r>
              <a:rPr lang="en-US" baseline="-25000" dirty="0" smtClean="0"/>
              <a:t>B</a:t>
            </a:r>
          </a:p>
        </p:txBody>
      </p:sp>
      <p:sp>
        <p:nvSpPr>
          <p:cNvPr id="417" name="TextBox 416"/>
          <p:cNvSpPr txBox="1"/>
          <p:nvPr/>
        </p:nvSpPr>
        <p:spPr>
          <a:xfrm>
            <a:off x="2942279" y="563281"/>
            <a:ext cx="426995" cy="369332"/>
          </a:xfrm>
          <a:prstGeom prst="rect">
            <a:avLst/>
          </a:prstGeom>
          <a:noFill/>
        </p:spPr>
        <p:txBody>
          <a:bodyPr wrap="none" rtlCol="0">
            <a:spAutoFit/>
          </a:bodyPr>
          <a:lstStyle/>
          <a:p>
            <a:r>
              <a:rPr lang="en-US" dirty="0" smtClean="0"/>
              <a:t>R2</a:t>
            </a:r>
          </a:p>
        </p:txBody>
      </p:sp>
      <p:sp>
        <p:nvSpPr>
          <p:cNvPr id="419" name="TextBox 418"/>
          <p:cNvSpPr txBox="1"/>
          <p:nvPr/>
        </p:nvSpPr>
        <p:spPr>
          <a:xfrm>
            <a:off x="5592858" y="2819743"/>
            <a:ext cx="548272" cy="369332"/>
          </a:xfrm>
          <a:prstGeom prst="rect">
            <a:avLst/>
          </a:prstGeom>
          <a:noFill/>
        </p:spPr>
        <p:txBody>
          <a:bodyPr wrap="none" rtlCol="0">
            <a:spAutoFit/>
          </a:bodyPr>
          <a:lstStyle/>
          <a:p>
            <a:r>
              <a:rPr lang="en-US" dirty="0" smtClean="0"/>
              <a:t>R3d</a:t>
            </a:r>
          </a:p>
        </p:txBody>
      </p:sp>
      <p:sp>
        <p:nvSpPr>
          <p:cNvPr id="420" name="TextBox 419"/>
          <p:cNvSpPr txBox="1"/>
          <p:nvPr/>
        </p:nvSpPr>
        <p:spPr>
          <a:xfrm>
            <a:off x="5544944" y="1924462"/>
            <a:ext cx="524603" cy="369332"/>
          </a:xfrm>
          <a:prstGeom prst="rect">
            <a:avLst/>
          </a:prstGeom>
          <a:noFill/>
        </p:spPr>
        <p:txBody>
          <a:bodyPr wrap="none" rtlCol="0">
            <a:spAutoFit/>
          </a:bodyPr>
          <a:lstStyle/>
          <a:p>
            <a:r>
              <a:rPr lang="en-US" dirty="0" smtClean="0"/>
              <a:t>R9c</a:t>
            </a:r>
            <a:endParaRPr lang="en-US" dirty="0" smtClean="0"/>
          </a:p>
        </p:txBody>
      </p:sp>
      <p:sp>
        <p:nvSpPr>
          <p:cNvPr id="421" name="TextBox 420"/>
          <p:cNvSpPr txBox="1"/>
          <p:nvPr/>
        </p:nvSpPr>
        <p:spPr>
          <a:xfrm>
            <a:off x="2900888" y="3961495"/>
            <a:ext cx="426720" cy="369332"/>
          </a:xfrm>
          <a:prstGeom prst="rect">
            <a:avLst/>
          </a:prstGeom>
          <a:noFill/>
        </p:spPr>
        <p:txBody>
          <a:bodyPr wrap="none" rtlCol="0">
            <a:spAutoFit/>
          </a:bodyPr>
          <a:lstStyle/>
          <a:p>
            <a:r>
              <a:rPr lang="en-US" dirty="0" smtClean="0"/>
              <a:t>R4</a:t>
            </a:r>
          </a:p>
        </p:txBody>
      </p:sp>
      <p:sp>
        <p:nvSpPr>
          <p:cNvPr id="422" name="TextBox 421"/>
          <p:cNvSpPr txBox="1"/>
          <p:nvPr/>
        </p:nvSpPr>
        <p:spPr>
          <a:xfrm>
            <a:off x="7620671" y="3724762"/>
            <a:ext cx="426995" cy="369332"/>
          </a:xfrm>
          <a:prstGeom prst="rect">
            <a:avLst/>
          </a:prstGeom>
          <a:noFill/>
        </p:spPr>
        <p:txBody>
          <a:bodyPr wrap="none" rtlCol="0">
            <a:spAutoFit/>
          </a:bodyPr>
          <a:lstStyle/>
          <a:p>
            <a:r>
              <a:rPr lang="en-US" dirty="0" smtClean="0"/>
              <a:t>R5</a:t>
            </a:r>
          </a:p>
        </p:txBody>
      </p:sp>
      <p:sp>
        <p:nvSpPr>
          <p:cNvPr id="423" name="TextBox 422"/>
          <p:cNvSpPr txBox="1"/>
          <p:nvPr/>
        </p:nvSpPr>
        <p:spPr>
          <a:xfrm>
            <a:off x="3101888" y="3260430"/>
            <a:ext cx="548272" cy="369332"/>
          </a:xfrm>
          <a:prstGeom prst="rect">
            <a:avLst/>
          </a:prstGeom>
          <a:noFill/>
        </p:spPr>
        <p:txBody>
          <a:bodyPr wrap="none" rtlCol="0">
            <a:spAutoFit/>
          </a:bodyPr>
          <a:lstStyle/>
          <a:p>
            <a:r>
              <a:rPr lang="en-US" dirty="0" smtClean="0"/>
              <a:t>R6d</a:t>
            </a:r>
            <a:endParaRPr lang="en-US" dirty="0"/>
          </a:p>
        </p:txBody>
      </p:sp>
      <p:sp>
        <p:nvSpPr>
          <p:cNvPr id="424" name="TextBox 423"/>
          <p:cNvSpPr txBox="1"/>
          <p:nvPr/>
        </p:nvSpPr>
        <p:spPr>
          <a:xfrm>
            <a:off x="2885218" y="2478026"/>
            <a:ext cx="524603" cy="369332"/>
          </a:xfrm>
          <a:prstGeom prst="rect">
            <a:avLst/>
          </a:prstGeom>
          <a:noFill/>
        </p:spPr>
        <p:txBody>
          <a:bodyPr wrap="none" rtlCol="0">
            <a:spAutoFit/>
          </a:bodyPr>
          <a:lstStyle/>
          <a:p>
            <a:r>
              <a:rPr lang="en-US" dirty="0" smtClean="0"/>
              <a:t>R6c</a:t>
            </a:r>
            <a:endParaRPr lang="en-US" dirty="0"/>
          </a:p>
        </p:txBody>
      </p:sp>
      <p:sp>
        <p:nvSpPr>
          <p:cNvPr id="425" name="TextBox 424"/>
          <p:cNvSpPr txBox="1"/>
          <p:nvPr/>
        </p:nvSpPr>
        <p:spPr>
          <a:xfrm>
            <a:off x="4331184" y="2547777"/>
            <a:ext cx="524603" cy="369332"/>
          </a:xfrm>
          <a:prstGeom prst="rect">
            <a:avLst/>
          </a:prstGeom>
          <a:noFill/>
        </p:spPr>
        <p:txBody>
          <a:bodyPr wrap="none" rtlCol="0">
            <a:spAutoFit/>
          </a:bodyPr>
          <a:lstStyle/>
          <a:p>
            <a:r>
              <a:rPr lang="en-US" dirty="0" smtClean="0"/>
              <a:t>R7c</a:t>
            </a:r>
            <a:endParaRPr lang="en-US" dirty="0"/>
          </a:p>
        </p:txBody>
      </p:sp>
      <p:sp>
        <p:nvSpPr>
          <p:cNvPr id="427" name="TextBox 426"/>
          <p:cNvSpPr txBox="1"/>
          <p:nvPr/>
        </p:nvSpPr>
        <p:spPr>
          <a:xfrm>
            <a:off x="1601828" y="1792173"/>
            <a:ext cx="524603" cy="369332"/>
          </a:xfrm>
          <a:prstGeom prst="rect">
            <a:avLst/>
          </a:prstGeom>
          <a:noFill/>
        </p:spPr>
        <p:txBody>
          <a:bodyPr wrap="none" rtlCol="0">
            <a:spAutoFit/>
          </a:bodyPr>
          <a:lstStyle/>
          <a:p>
            <a:r>
              <a:rPr lang="en-US" dirty="0" smtClean="0"/>
              <a:t>R8c</a:t>
            </a:r>
          </a:p>
        </p:txBody>
      </p:sp>
      <p:sp>
        <p:nvSpPr>
          <p:cNvPr id="198" name="Rounded Rectangle 197"/>
          <p:cNvSpPr/>
          <p:nvPr/>
        </p:nvSpPr>
        <p:spPr>
          <a:xfrm>
            <a:off x="3696404" y="1780176"/>
            <a:ext cx="1179007" cy="71444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88"/>
          <p:cNvSpPr>
            <a:spLocks noChangeArrowheads="1"/>
          </p:cNvSpPr>
          <p:nvPr/>
        </p:nvSpPr>
        <p:spPr bwMode="auto">
          <a:xfrm>
            <a:off x="3554502" y="1800084"/>
            <a:ext cx="969847" cy="168131"/>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Ctrl</a:t>
            </a:r>
            <a:endParaRPr lang="en-US" sz="1100" b="1" dirty="0">
              <a:latin typeface="Arial" pitchFamily="34" charset="0"/>
              <a:cs typeface="Arial" pitchFamily="34" charset="0"/>
            </a:endParaRPr>
          </a:p>
        </p:txBody>
      </p:sp>
      <p:cxnSp>
        <p:nvCxnSpPr>
          <p:cNvPr id="200" name="Straight Connector 199"/>
          <p:cNvCxnSpPr>
            <a:stCxn id="168" idx="3"/>
          </p:cNvCxnSpPr>
          <p:nvPr/>
        </p:nvCxnSpPr>
        <p:spPr>
          <a:xfrm>
            <a:off x="3502118" y="4816483"/>
            <a:ext cx="3553730" cy="0"/>
          </a:xfrm>
          <a:prstGeom prst="line">
            <a:avLst/>
          </a:prstGeom>
        </p:spPr>
        <p:style>
          <a:lnRef idx="1">
            <a:schemeClr val="accent2"/>
          </a:lnRef>
          <a:fillRef idx="0">
            <a:schemeClr val="accent2"/>
          </a:fillRef>
          <a:effectRef idx="0">
            <a:schemeClr val="accent2"/>
          </a:effectRef>
          <a:fontRef idx="minor">
            <a:schemeClr val="tx1"/>
          </a:fontRef>
        </p:style>
      </p:cxnSp>
      <p:sp>
        <p:nvSpPr>
          <p:cNvPr id="248" name="TextBox 247"/>
          <p:cNvSpPr txBox="1"/>
          <p:nvPr/>
        </p:nvSpPr>
        <p:spPr>
          <a:xfrm>
            <a:off x="5382906" y="4503852"/>
            <a:ext cx="426720" cy="369332"/>
          </a:xfrm>
          <a:prstGeom prst="rect">
            <a:avLst/>
          </a:prstGeom>
          <a:noFill/>
        </p:spPr>
        <p:txBody>
          <a:bodyPr wrap="none" rtlCol="0">
            <a:spAutoFit/>
          </a:bodyPr>
          <a:lstStyle/>
          <a:p>
            <a:r>
              <a:rPr lang="en-US" dirty="0" smtClean="0"/>
              <a:t>R3</a:t>
            </a:r>
          </a:p>
        </p:txBody>
      </p:sp>
      <p:cxnSp>
        <p:nvCxnSpPr>
          <p:cNvPr id="283" name="Straight Connector 282"/>
          <p:cNvCxnSpPr/>
          <p:nvPr/>
        </p:nvCxnSpPr>
        <p:spPr>
          <a:xfrm flipV="1">
            <a:off x="2831680" y="5311783"/>
            <a:ext cx="7051" cy="399332"/>
          </a:xfrm>
          <a:prstGeom prst="line">
            <a:avLst/>
          </a:prstGeom>
        </p:spPr>
        <p:style>
          <a:lnRef idx="1">
            <a:schemeClr val="accent3"/>
          </a:lnRef>
          <a:fillRef idx="0">
            <a:schemeClr val="accent3"/>
          </a:fillRef>
          <a:effectRef idx="0">
            <a:schemeClr val="accent3"/>
          </a:effectRef>
          <a:fontRef idx="minor">
            <a:schemeClr val="tx1"/>
          </a:fontRef>
        </p:style>
      </p:cxnSp>
      <p:sp>
        <p:nvSpPr>
          <p:cNvPr id="249" name="AutoShape 154"/>
          <p:cNvSpPr>
            <a:spLocks noChangeArrowheads="1"/>
          </p:cNvSpPr>
          <p:nvPr/>
        </p:nvSpPr>
        <p:spPr bwMode="auto">
          <a:xfrm>
            <a:off x="2347045" y="5662470"/>
            <a:ext cx="1143506"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sp>
        <p:nvSpPr>
          <p:cNvPr id="250" name="Rectangle 187"/>
          <p:cNvSpPr>
            <a:spLocks noChangeArrowheads="1"/>
          </p:cNvSpPr>
          <p:nvPr/>
        </p:nvSpPr>
        <p:spPr bwMode="auto">
          <a:xfrm>
            <a:off x="2454245" y="5747039"/>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 C</a:t>
            </a:r>
            <a:endParaRPr lang="en-US" sz="1600" b="1" dirty="0">
              <a:latin typeface="Arial" pitchFamily="34" charset="0"/>
              <a:cs typeface="Arial" pitchFamily="34" charset="0"/>
            </a:endParaRPr>
          </a:p>
        </p:txBody>
      </p:sp>
      <p:grpSp>
        <p:nvGrpSpPr>
          <p:cNvPr id="251" name="Group 158"/>
          <p:cNvGrpSpPr>
            <a:grpSpLocks noChangeAspect="1"/>
          </p:cNvGrpSpPr>
          <p:nvPr/>
        </p:nvGrpSpPr>
        <p:grpSpPr bwMode="auto">
          <a:xfrm flipH="1">
            <a:off x="2729007" y="6044112"/>
            <a:ext cx="411161" cy="494972"/>
            <a:chOff x="5" y="2480"/>
            <a:chExt cx="237" cy="430"/>
          </a:xfrm>
        </p:grpSpPr>
        <p:grpSp>
          <p:nvGrpSpPr>
            <p:cNvPr id="252" name="Group 159"/>
            <p:cNvGrpSpPr>
              <a:grpSpLocks noChangeAspect="1"/>
            </p:cNvGrpSpPr>
            <p:nvPr/>
          </p:nvGrpSpPr>
          <p:grpSpPr bwMode="auto">
            <a:xfrm>
              <a:off x="5" y="2521"/>
              <a:ext cx="145" cy="389"/>
              <a:chOff x="5" y="2521"/>
              <a:chExt cx="145" cy="389"/>
            </a:xfrm>
          </p:grpSpPr>
          <p:grpSp>
            <p:nvGrpSpPr>
              <p:cNvPr id="256" name="Group 300"/>
              <p:cNvGrpSpPr>
                <a:grpSpLocks noChangeAspect="1"/>
              </p:cNvGrpSpPr>
              <p:nvPr/>
            </p:nvGrpSpPr>
            <p:grpSpPr bwMode="auto">
              <a:xfrm>
                <a:off x="7" y="2654"/>
                <a:ext cx="143" cy="256"/>
                <a:chOff x="7" y="2654"/>
                <a:chExt cx="143" cy="256"/>
              </a:xfrm>
            </p:grpSpPr>
            <p:grpSp>
              <p:nvGrpSpPr>
                <p:cNvPr id="264" name="Group 161"/>
                <p:cNvGrpSpPr>
                  <a:grpSpLocks noChangeAspect="1"/>
                </p:cNvGrpSpPr>
                <p:nvPr/>
              </p:nvGrpSpPr>
              <p:grpSpPr bwMode="auto">
                <a:xfrm>
                  <a:off x="7" y="2661"/>
                  <a:ext cx="93" cy="247"/>
                  <a:chOff x="7" y="2661"/>
                  <a:chExt cx="93" cy="247"/>
                </a:xfrm>
              </p:grpSpPr>
              <p:sp>
                <p:nvSpPr>
                  <p:cNvPr id="27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6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257" name="Group 176"/>
              <p:cNvGrpSpPr>
                <a:grpSpLocks noChangeAspect="1"/>
              </p:cNvGrpSpPr>
              <p:nvPr/>
            </p:nvGrpSpPr>
            <p:grpSpPr bwMode="auto">
              <a:xfrm>
                <a:off x="5" y="2533"/>
                <a:ext cx="141" cy="374"/>
                <a:chOff x="5" y="2533"/>
                <a:chExt cx="141" cy="374"/>
              </a:xfrm>
            </p:grpSpPr>
            <p:sp>
              <p:nvSpPr>
                <p:cNvPr id="25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6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6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6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6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25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cxnSp>
        <p:nvCxnSpPr>
          <p:cNvPr id="279" name="Straight Connector 278"/>
          <p:cNvCxnSpPr>
            <a:stCxn id="249" idx="3"/>
          </p:cNvCxnSpPr>
          <p:nvPr/>
        </p:nvCxnSpPr>
        <p:spPr>
          <a:xfrm>
            <a:off x="3490551" y="6157770"/>
            <a:ext cx="3565297" cy="0"/>
          </a:xfrm>
          <a:prstGeom prst="line">
            <a:avLst/>
          </a:prstGeom>
        </p:spPr>
        <p:style>
          <a:lnRef idx="1">
            <a:schemeClr val="accent2"/>
          </a:lnRef>
          <a:fillRef idx="0">
            <a:schemeClr val="accent2"/>
          </a:fillRef>
          <a:effectRef idx="0">
            <a:schemeClr val="accent2"/>
          </a:effectRef>
          <a:fontRef idx="minor">
            <a:schemeClr val="tx1"/>
          </a:fontRef>
        </p:style>
      </p:cxnSp>
      <p:sp>
        <p:nvSpPr>
          <p:cNvPr id="280" name="TextBox 279"/>
          <p:cNvSpPr txBox="1"/>
          <p:nvPr/>
        </p:nvSpPr>
        <p:spPr>
          <a:xfrm>
            <a:off x="5379498" y="5786644"/>
            <a:ext cx="426720" cy="369332"/>
          </a:xfrm>
          <a:prstGeom prst="rect">
            <a:avLst/>
          </a:prstGeom>
          <a:noFill/>
        </p:spPr>
        <p:txBody>
          <a:bodyPr wrap="none" rtlCol="0">
            <a:spAutoFit/>
          </a:bodyPr>
          <a:lstStyle/>
          <a:p>
            <a:r>
              <a:rPr lang="en-US" dirty="0" smtClean="0"/>
              <a:t>R3</a:t>
            </a:r>
          </a:p>
        </p:txBody>
      </p:sp>
      <p:cxnSp>
        <p:nvCxnSpPr>
          <p:cNvPr id="281" name="Straight Connector 280"/>
          <p:cNvCxnSpPr>
            <a:stCxn id="168" idx="3"/>
          </p:cNvCxnSpPr>
          <p:nvPr/>
        </p:nvCxnSpPr>
        <p:spPr>
          <a:xfrm flipV="1">
            <a:off x="3502118" y="3432554"/>
            <a:ext cx="3658626" cy="1383929"/>
          </a:xfrm>
          <a:prstGeom prst="line">
            <a:avLst/>
          </a:prstGeom>
        </p:spPr>
        <p:style>
          <a:lnRef idx="1">
            <a:schemeClr val="accent2"/>
          </a:lnRef>
          <a:fillRef idx="0">
            <a:schemeClr val="accent2"/>
          </a:fillRef>
          <a:effectRef idx="0">
            <a:schemeClr val="accent2"/>
          </a:effectRef>
          <a:fontRef idx="minor">
            <a:schemeClr val="tx1"/>
          </a:fontRef>
        </p:style>
      </p:cxnSp>
      <p:sp>
        <p:nvSpPr>
          <p:cNvPr id="282" name="TextBox 281"/>
          <p:cNvSpPr txBox="1"/>
          <p:nvPr/>
        </p:nvSpPr>
        <p:spPr>
          <a:xfrm>
            <a:off x="3979506" y="4098957"/>
            <a:ext cx="426720" cy="369332"/>
          </a:xfrm>
          <a:prstGeom prst="rect">
            <a:avLst/>
          </a:prstGeom>
          <a:noFill/>
        </p:spPr>
        <p:txBody>
          <a:bodyPr wrap="none" rtlCol="0">
            <a:spAutoFit/>
          </a:bodyPr>
          <a:lstStyle/>
          <a:p>
            <a:r>
              <a:rPr lang="en-US" dirty="0" smtClean="0"/>
              <a:t>R3</a:t>
            </a:r>
          </a:p>
        </p:txBody>
      </p:sp>
      <p:sp>
        <p:nvSpPr>
          <p:cNvPr id="284" name="TextBox 283"/>
          <p:cNvSpPr txBox="1"/>
          <p:nvPr/>
        </p:nvSpPr>
        <p:spPr>
          <a:xfrm>
            <a:off x="2836661" y="5263114"/>
            <a:ext cx="426720" cy="369332"/>
          </a:xfrm>
          <a:prstGeom prst="rect">
            <a:avLst/>
          </a:prstGeom>
          <a:noFill/>
        </p:spPr>
        <p:txBody>
          <a:bodyPr wrap="none" rtlCol="0">
            <a:spAutoFit/>
          </a:bodyPr>
          <a:lstStyle/>
          <a:p>
            <a:r>
              <a:rPr lang="en-US" dirty="0" smtClean="0"/>
              <a:t>R4</a:t>
            </a:r>
          </a:p>
        </p:txBody>
      </p:sp>
      <p:sp>
        <p:nvSpPr>
          <p:cNvPr id="285" name="Rectangle 188"/>
          <p:cNvSpPr>
            <a:spLocks noChangeArrowheads="1"/>
          </p:cNvSpPr>
          <p:nvPr/>
        </p:nvSpPr>
        <p:spPr bwMode="auto">
          <a:xfrm>
            <a:off x="2400192" y="3514417"/>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err="1" smtClean="0">
                <a:latin typeface="Arial" pitchFamily="34" charset="0"/>
                <a:cs typeface="Arial" pitchFamily="34" charset="0"/>
              </a:rPr>
              <a:t>PoA</a:t>
            </a:r>
            <a:endParaRPr lang="en-US" sz="1100" b="1" dirty="0">
              <a:latin typeface="Arial" pitchFamily="34" charset="0"/>
              <a:cs typeface="Arial" pitchFamily="34" charset="0"/>
            </a:endParaRPr>
          </a:p>
        </p:txBody>
      </p:sp>
      <p:sp>
        <p:nvSpPr>
          <p:cNvPr id="286" name="Rectangle 188"/>
          <p:cNvSpPr>
            <a:spLocks noChangeArrowheads="1"/>
          </p:cNvSpPr>
          <p:nvPr/>
        </p:nvSpPr>
        <p:spPr bwMode="auto">
          <a:xfrm>
            <a:off x="4534540" y="3491712"/>
            <a:ext cx="855663" cy="298714"/>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Backhaul</a:t>
            </a:r>
            <a:endParaRPr lang="en-US" sz="1100" b="1" dirty="0">
              <a:latin typeface="Arial" pitchFamily="34" charset="0"/>
              <a:cs typeface="Arial" pitchFamily="34" charset="0"/>
            </a:endParaRPr>
          </a:p>
        </p:txBody>
      </p:sp>
      <p:sp>
        <p:nvSpPr>
          <p:cNvPr id="287" name="Rounded Rectangle 286"/>
          <p:cNvSpPr/>
          <p:nvPr/>
        </p:nvSpPr>
        <p:spPr>
          <a:xfrm>
            <a:off x="7254019" y="448392"/>
            <a:ext cx="1080355" cy="858701"/>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8" name="Rectangle 188"/>
          <p:cNvSpPr>
            <a:spLocks noChangeArrowheads="1"/>
          </p:cNvSpPr>
          <p:nvPr/>
        </p:nvSpPr>
        <p:spPr bwMode="auto">
          <a:xfrm>
            <a:off x="7296114" y="527768"/>
            <a:ext cx="969847" cy="551732"/>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100" b="1" dirty="0" smtClean="0">
                <a:latin typeface="Arial" pitchFamily="34" charset="0"/>
                <a:cs typeface="Arial" pitchFamily="34" charset="0"/>
              </a:rPr>
              <a:t>SSP</a:t>
            </a:r>
          </a:p>
          <a:p>
            <a:pPr algn="ctr" eaLnBrk="0" hangingPunct="0">
              <a:lnSpc>
                <a:spcPct val="90000"/>
              </a:lnSpc>
              <a:spcBef>
                <a:spcPct val="0"/>
              </a:spcBef>
            </a:pPr>
            <a:endParaRPr lang="en-US" sz="1100" b="1" dirty="0" smtClean="0">
              <a:latin typeface="Arial" pitchFamily="34" charset="0"/>
              <a:cs typeface="Arial" pitchFamily="34" charset="0"/>
            </a:endParaRPr>
          </a:p>
          <a:p>
            <a:pPr algn="ctr" eaLnBrk="0" hangingPunct="0">
              <a:lnSpc>
                <a:spcPct val="90000"/>
              </a:lnSpc>
              <a:spcBef>
                <a:spcPct val="0"/>
              </a:spcBef>
            </a:pPr>
            <a:r>
              <a:rPr lang="en-US" sz="1100" b="1" dirty="0" smtClean="0">
                <a:latin typeface="Arial" pitchFamily="34" charset="0"/>
                <a:cs typeface="Arial" pitchFamily="34" charset="0"/>
              </a:rPr>
              <a:t>(AAA,</a:t>
            </a:r>
          </a:p>
          <a:p>
            <a:pPr algn="ctr" eaLnBrk="0" hangingPunct="0">
              <a:lnSpc>
                <a:spcPct val="90000"/>
              </a:lnSpc>
              <a:spcBef>
                <a:spcPct val="0"/>
              </a:spcBef>
            </a:pPr>
            <a:r>
              <a:rPr lang="en-US" sz="1100" b="1" dirty="0" smtClean="0">
                <a:latin typeface="Arial" pitchFamily="34" charset="0"/>
                <a:cs typeface="Arial" pitchFamily="34" charset="0"/>
              </a:rPr>
              <a:t>User Policies, </a:t>
            </a:r>
          </a:p>
          <a:p>
            <a:pPr algn="ctr" eaLnBrk="0" hangingPunct="0">
              <a:lnSpc>
                <a:spcPct val="90000"/>
              </a:lnSpc>
              <a:spcBef>
                <a:spcPct val="0"/>
              </a:spcBef>
            </a:pPr>
            <a:r>
              <a:rPr lang="en-US" sz="1100" b="1" dirty="0" smtClean="0">
                <a:latin typeface="Arial" pitchFamily="34" charset="0"/>
                <a:cs typeface="Arial" pitchFamily="34" charset="0"/>
              </a:rPr>
              <a:t>Etc.)</a:t>
            </a:r>
            <a:endParaRPr lang="de-DE" sz="1100" b="1" dirty="0">
              <a:latin typeface="Arial" pitchFamily="34" charset="0"/>
              <a:cs typeface="Arial" pitchFamily="34" charset="0"/>
            </a:endParaRPr>
          </a:p>
        </p:txBody>
      </p:sp>
      <p:sp>
        <p:nvSpPr>
          <p:cNvPr id="289" name="TextBox 288"/>
          <p:cNvSpPr txBox="1"/>
          <p:nvPr/>
        </p:nvSpPr>
        <p:spPr>
          <a:xfrm>
            <a:off x="4541741" y="1064931"/>
            <a:ext cx="524603" cy="369332"/>
          </a:xfrm>
          <a:prstGeom prst="rect">
            <a:avLst/>
          </a:prstGeom>
          <a:noFill/>
        </p:spPr>
        <p:txBody>
          <a:bodyPr wrap="none" rtlCol="0">
            <a:spAutoFit/>
          </a:bodyPr>
          <a:lstStyle/>
          <a:p>
            <a:r>
              <a:rPr lang="en-US" dirty="0" smtClean="0"/>
              <a:t>R3c</a:t>
            </a:r>
          </a:p>
        </p:txBody>
      </p:sp>
      <p:cxnSp>
        <p:nvCxnSpPr>
          <p:cNvPr id="290" name="Elbow Connector 289"/>
          <p:cNvCxnSpPr>
            <a:endCxn id="198" idx="0"/>
          </p:cNvCxnSpPr>
          <p:nvPr/>
        </p:nvCxnSpPr>
        <p:spPr>
          <a:xfrm rot="10800000" flipV="1">
            <a:off x="4285908" y="1030140"/>
            <a:ext cx="2968112" cy="750035"/>
          </a:xfrm>
          <a:prstGeom prst="bentConnector2">
            <a:avLst/>
          </a:prstGeom>
          <a:ln>
            <a:solidFill>
              <a:srgbClr val="00009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049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1720</TotalTime>
  <Words>690</Words>
  <Application>Microsoft Macintosh PowerPoint</Application>
  <PresentationFormat>On-screen Show (4:3)</PresentationFormat>
  <Paragraphs>126</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Clip</vt:lpstr>
      <vt:lpstr>SDN-based OmniRAN Use Cases Reference Point Mappings (non-SDN control &amp; data paths)</vt:lpstr>
      <vt:lpstr>SDN-based OmniRAN Use Cases Reference Point Mappings (SDN control)</vt:lpstr>
      <vt:lpstr>Interface definition</vt:lpstr>
      <vt:lpstr>Functional Requirements</vt:lpstr>
      <vt:lpstr>PowerPoint Presentation</vt:lpstr>
    </vt:vector>
  </TitlesOfParts>
  <Company>asd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SDN-based OmniRAN Use Cases Reference Point Mappings</dc:title>
  <dc:creator>aoliva asd</dc:creator>
  <cp:lastModifiedBy>aoliva asd</cp:lastModifiedBy>
  <cp:revision>32</cp:revision>
  <dcterms:created xsi:type="dcterms:W3CDTF">2014-09-03T10:13:41Z</dcterms:created>
  <dcterms:modified xsi:type="dcterms:W3CDTF">2014-09-18T05:04:57Z</dcterms:modified>
</cp:coreProperties>
</file>