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handoutMasterIdLst>
    <p:handoutMasterId r:id="rId12"/>
  </p:handoutMasterIdLst>
  <p:sldIdLst>
    <p:sldId id="262" r:id="rId2"/>
    <p:sldId id="303" r:id="rId3"/>
    <p:sldId id="304" r:id="rId4"/>
    <p:sldId id="307" r:id="rId5"/>
    <p:sldId id="309" r:id="rId6"/>
    <p:sldId id="308" r:id="rId7"/>
    <p:sldId id="306" r:id="rId8"/>
    <p:sldId id="310" r:id="rId9"/>
    <p:sldId id="311"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CCCC"/>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781" autoAdjust="0"/>
    <p:restoredTop sz="99233" autoAdjust="0"/>
  </p:normalViewPr>
  <p:slideViewPr>
    <p:cSldViewPr>
      <p:cViewPr varScale="1">
        <p:scale>
          <a:sx n="110" d="100"/>
          <a:sy n="110" d="100"/>
        </p:scale>
        <p:origin x="-360"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handoutMaster" Target="handoutMasters/handout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96223" y="76200"/>
            <a:ext cx="2219177" cy="307777"/>
          </a:xfrm>
          <a:prstGeom prst="rect">
            <a:avLst/>
          </a:prstGeom>
        </p:spPr>
        <p:txBody>
          <a:bodyPr wrap="none">
            <a:spAutoFit/>
          </a:bodyPr>
          <a:lstStyle/>
          <a:p>
            <a:pPr algn="r"/>
            <a:r>
              <a:rPr lang="en-US" sz="1400" b="1" dirty="0" smtClean="0"/>
              <a:t>omniran-14-0069-00-CF00</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 Id="rId3" Type="http://schemas.openxmlformats.org/officeDocument/2006/relationships/image" Target="../media/image4.w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 Id="rId3" Type="http://schemas.openxmlformats.org/officeDocument/2006/relationships/image" Target="../media/image4.w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IEEE 802.1 OmniRAN TG</a:t>
            </a:r>
            <a:r>
              <a:rPr lang="en-US" dirty="0"/>
              <a:t/>
            </a:r>
            <a:br>
              <a:rPr lang="en-US" dirty="0"/>
            </a:br>
            <a:r>
              <a:rPr lang="en-US" dirty="0"/>
              <a:t>Athens NRM Conclusions</a:t>
            </a:r>
          </a:p>
        </p:txBody>
      </p:sp>
      <p:sp>
        <p:nvSpPr>
          <p:cNvPr id="3" name="Subtitle 2"/>
          <p:cNvSpPr>
            <a:spLocks noGrp="1"/>
          </p:cNvSpPr>
          <p:nvPr>
            <p:ph type="subTitle" idx="1"/>
          </p:nvPr>
        </p:nvSpPr>
        <p:spPr/>
        <p:txBody>
          <a:bodyPr/>
          <a:lstStyle/>
          <a:p>
            <a:r>
              <a:rPr lang="en-US" dirty="0" smtClean="0"/>
              <a:t>2014-09-18</a:t>
            </a:r>
          </a:p>
          <a:p>
            <a:r>
              <a:rPr lang="en-US" dirty="0"/>
              <a:t>Max </a:t>
            </a:r>
            <a:r>
              <a:rPr lang="en-US" dirty="0" smtClean="0"/>
              <a:t>Riegel, Nokia Networks</a:t>
            </a:r>
            <a:endParaRPr lang="en-US" dirty="0"/>
          </a:p>
          <a:p>
            <a:r>
              <a:rPr lang="en-US" dirty="0"/>
              <a:t>(</a:t>
            </a:r>
            <a:r>
              <a:rPr lang="en-US" dirty="0" smtClean="0"/>
              <a:t>OmniRAN TG </a:t>
            </a:r>
            <a:r>
              <a:rPr lang="en-US" dirty="0"/>
              <a:t>Chair)</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14362"/>
          </a:xfrm>
        </p:spPr>
        <p:txBody>
          <a:bodyPr/>
          <a:lstStyle/>
          <a:p>
            <a:r>
              <a:rPr lang="en-US" dirty="0" smtClean="0"/>
              <a:t>P802.1CF Project Authorization Request</a:t>
            </a:r>
            <a:endParaRPr lang="en-US" dirty="0"/>
          </a:p>
        </p:txBody>
      </p:sp>
      <p:sp>
        <p:nvSpPr>
          <p:cNvPr id="3" name="Content Placeholder 2"/>
          <p:cNvSpPr>
            <a:spLocks noGrp="1"/>
          </p:cNvSpPr>
          <p:nvPr>
            <p:ph idx="1"/>
          </p:nvPr>
        </p:nvSpPr>
        <p:spPr>
          <a:xfrm>
            <a:off x="457200" y="1179000"/>
            <a:ext cx="8229600" cy="5220000"/>
          </a:xfrm>
        </p:spPr>
        <p:txBody>
          <a:bodyPr>
            <a:normAutofit fontScale="55000" lnSpcReduction="20000"/>
          </a:bodyPr>
          <a:lstStyle/>
          <a:p>
            <a:r>
              <a:rPr lang="en-US" b="1" dirty="0" smtClean="0"/>
              <a:t>Project Title: </a:t>
            </a:r>
            <a:br>
              <a:rPr lang="en-US" b="1" dirty="0" smtClean="0"/>
            </a:br>
            <a:r>
              <a:rPr lang="en-US" sz="4400" dirty="0" smtClean="0"/>
              <a:t>Network Reference Model and Functional Description of IEEE 802 Access Network</a:t>
            </a:r>
            <a:endParaRPr lang="en-US" dirty="0" smtClean="0"/>
          </a:p>
          <a:p>
            <a:pPr>
              <a:spcBef>
                <a:spcPts val="600"/>
              </a:spcBef>
            </a:pPr>
            <a:r>
              <a:rPr lang="en-US" b="1" dirty="0" smtClean="0"/>
              <a:t>Scope:</a:t>
            </a:r>
            <a:endParaRPr lang="en-US" dirty="0" smtClean="0"/>
          </a:p>
          <a:p>
            <a:pPr>
              <a:buNone/>
            </a:pPr>
            <a:r>
              <a:rPr lang="en-US" dirty="0" smtClean="0"/>
              <a:t>	This Recommended Practice specifies an access network, which connects terminals to their access routers, utilizing technologies based on the family of IEEE 802 Standards by providing an access network reference model, including entities and reference points along with behavioral and functional descriptions of communications among those entities.</a:t>
            </a:r>
          </a:p>
          <a:p>
            <a:pPr>
              <a:spcBef>
                <a:spcPts val="600"/>
              </a:spcBef>
            </a:pPr>
            <a:r>
              <a:rPr lang="en-US" b="1" dirty="0" smtClean="0"/>
              <a:t>Purpose:</a:t>
            </a:r>
            <a:endParaRPr lang="en-US" dirty="0" smtClean="0"/>
          </a:p>
          <a:p>
            <a:pPr>
              <a:buNone/>
            </a:pPr>
            <a:r>
              <a:rPr lang="en-US" dirty="0" smtClean="0"/>
              <a:t>	Heterogeneous networks may include multiple network interfaces, multiple network access technologies, and multiple network subscriptions. In some cases such heterogeneous functionality must be supported in a single user terminal.</a:t>
            </a:r>
          </a:p>
          <a:p>
            <a:pPr>
              <a:buNone/>
            </a:pPr>
            <a:r>
              <a:rPr lang="en-US" dirty="0" smtClean="0"/>
              <a:t>	This Recommended Practice supports the design and deployment of access networks based on IEEE 802 technologies, guides the developers of extensions to the existing standards in support of a heterogeneous access network, and enables the use of IEEE 802 standards in new network deployments by specifying the functions of the IEEE 802 technologies when deployed in access networks.</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362"/>
          </a:xfrm>
        </p:spPr>
        <p:txBody>
          <a:bodyPr>
            <a:normAutofit fontScale="90000"/>
          </a:bodyPr>
          <a:lstStyle/>
          <a:p>
            <a:r>
              <a:rPr lang="en-US" dirty="0"/>
              <a:t/>
            </a:r>
            <a:br>
              <a:rPr lang="en-US" dirty="0"/>
            </a:br>
            <a:r>
              <a:rPr lang="en-US" dirty="0" smtClean="0"/>
              <a:t>P802.1CF Draft </a:t>
            </a:r>
            <a:r>
              <a:rPr lang="en-US" dirty="0" err="1" smtClean="0"/>
              <a:t>ToC</a:t>
            </a:r>
            <a:r>
              <a:rPr lang="en-US" dirty="0"/>
              <a:t/>
            </a:r>
            <a:br>
              <a:rPr lang="en-US" dirty="0"/>
            </a:br>
            <a:endParaRPr lang="en-US" dirty="0"/>
          </a:p>
        </p:txBody>
      </p:sp>
      <p:pic>
        <p:nvPicPr>
          <p:cNvPr id="9" name="Picture 8" descr="omniran-nrm.png"/>
          <p:cNvPicPr>
            <a:picLocks noChangeAspect="1"/>
          </p:cNvPicPr>
          <p:nvPr/>
        </p:nvPicPr>
        <p:blipFill>
          <a:blip r:embed="rId2"/>
          <a:stretch>
            <a:fillRect/>
          </a:stretch>
        </p:blipFill>
        <p:spPr>
          <a:xfrm>
            <a:off x="5515447" y="2078850"/>
            <a:ext cx="2656953" cy="1109797"/>
          </a:xfrm>
          <a:prstGeom prst="rect">
            <a:avLst/>
          </a:prstGeom>
        </p:spPr>
      </p:pic>
      <p:cxnSp>
        <p:nvCxnSpPr>
          <p:cNvPr id="13" name="Straight Connector 12"/>
          <p:cNvCxnSpPr/>
          <p:nvPr/>
        </p:nvCxnSpPr>
        <p:spPr bwMode="auto">
          <a:xfrm>
            <a:off x="4752000" y="3203975"/>
            <a:ext cx="4050000" cy="0"/>
          </a:xfrm>
          <a:prstGeom prst="line">
            <a:avLst/>
          </a:prstGeom>
          <a:solidFill>
            <a:schemeClr val="accent1"/>
          </a:solidFill>
          <a:ln w="6350" cap="flat" cmpd="sng" algn="ctr">
            <a:solidFill>
              <a:schemeClr val="tx1"/>
            </a:solidFill>
            <a:prstDash val="dashDot"/>
            <a:round/>
            <a:headEnd type="none" w="sm" len="sm"/>
            <a:tailEnd type="none" w="sm" len="sm"/>
          </a:ln>
          <a:effectLst/>
        </p:spPr>
      </p:cxnSp>
      <p:cxnSp>
        <p:nvCxnSpPr>
          <p:cNvPr id="14" name="Straight Connector 13"/>
          <p:cNvCxnSpPr/>
          <p:nvPr/>
        </p:nvCxnSpPr>
        <p:spPr bwMode="auto">
          <a:xfrm>
            <a:off x="4662000" y="2078850"/>
            <a:ext cx="4050000" cy="0"/>
          </a:xfrm>
          <a:prstGeom prst="line">
            <a:avLst/>
          </a:prstGeom>
          <a:solidFill>
            <a:schemeClr val="accent1"/>
          </a:solidFill>
          <a:ln w="6350" cap="flat" cmpd="sng" algn="ctr">
            <a:solidFill>
              <a:schemeClr val="tx1"/>
            </a:solidFill>
            <a:prstDash val="dashDot"/>
            <a:round/>
            <a:headEnd type="none" w="sm" len="sm"/>
            <a:tailEnd type="none" w="sm" len="sm"/>
          </a:ln>
          <a:effectLst/>
        </p:spPr>
      </p:cxnSp>
      <p:pic>
        <p:nvPicPr>
          <p:cNvPr id="8" name="Picture 7" descr="omniran-functions.png"/>
          <p:cNvPicPr>
            <a:picLocks noChangeAspect="1"/>
          </p:cNvPicPr>
          <p:nvPr/>
        </p:nvPicPr>
        <p:blipFill>
          <a:blip r:embed="rId3"/>
          <a:stretch>
            <a:fillRect/>
          </a:stretch>
        </p:blipFill>
        <p:spPr>
          <a:xfrm>
            <a:off x="4842030" y="3231770"/>
            <a:ext cx="3991517" cy="2942535"/>
          </a:xfrm>
          <a:prstGeom prst="rect">
            <a:avLst/>
          </a:prstGeom>
        </p:spPr>
      </p:pic>
      <p:sp>
        <p:nvSpPr>
          <p:cNvPr id="3" name="Content Placeholder 2"/>
          <p:cNvSpPr>
            <a:spLocks noGrp="1"/>
          </p:cNvSpPr>
          <p:nvPr>
            <p:ph idx="1"/>
          </p:nvPr>
        </p:nvSpPr>
        <p:spPr>
          <a:xfrm>
            <a:off x="457199" y="1088740"/>
            <a:ext cx="6545071" cy="5355595"/>
          </a:xfrm>
        </p:spPr>
        <p:txBody>
          <a:bodyPr>
            <a:normAutofit fontScale="55000" lnSpcReduction="20000"/>
          </a:bodyPr>
          <a:lstStyle/>
          <a:p>
            <a:pPr>
              <a:lnSpc>
                <a:spcPct val="110000"/>
              </a:lnSpc>
              <a:spcBef>
                <a:spcPts val="0"/>
              </a:spcBef>
            </a:pPr>
            <a:r>
              <a:rPr lang="en-US" dirty="0"/>
              <a:t>Introduction and Scope</a:t>
            </a:r>
          </a:p>
          <a:p>
            <a:pPr>
              <a:lnSpc>
                <a:spcPct val="110000"/>
              </a:lnSpc>
              <a:spcBef>
                <a:spcPts val="0"/>
              </a:spcBef>
            </a:pPr>
            <a:r>
              <a:rPr lang="en-US" dirty="0"/>
              <a:t>Abbreviations, Acronyms, Definitions, and Conventions</a:t>
            </a:r>
          </a:p>
          <a:p>
            <a:pPr>
              <a:lnSpc>
                <a:spcPct val="110000"/>
              </a:lnSpc>
              <a:spcBef>
                <a:spcPts val="0"/>
              </a:spcBef>
            </a:pPr>
            <a:r>
              <a:rPr lang="en-US" dirty="0"/>
              <a:t>References</a:t>
            </a:r>
          </a:p>
          <a:p>
            <a:pPr>
              <a:lnSpc>
                <a:spcPct val="110000"/>
              </a:lnSpc>
              <a:spcBef>
                <a:spcPts val="0"/>
              </a:spcBef>
            </a:pPr>
            <a:r>
              <a:rPr lang="en-US" dirty="0"/>
              <a:t>Identifiers</a:t>
            </a:r>
          </a:p>
          <a:p>
            <a:pPr>
              <a:lnSpc>
                <a:spcPct val="110000"/>
              </a:lnSpc>
              <a:spcBef>
                <a:spcPts val="0"/>
              </a:spcBef>
            </a:pPr>
            <a:r>
              <a:rPr lang="en-US" dirty="0"/>
              <a:t>Network Reference Model</a:t>
            </a:r>
          </a:p>
          <a:p>
            <a:pPr lvl="1">
              <a:lnSpc>
                <a:spcPct val="110000"/>
              </a:lnSpc>
              <a:spcBef>
                <a:spcPts val="0"/>
              </a:spcBef>
            </a:pPr>
            <a:r>
              <a:rPr lang="en-US" dirty="0"/>
              <a:t>Overview</a:t>
            </a:r>
          </a:p>
          <a:p>
            <a:pPr lvl="1">
              <a:lnSpc>
                <a:spcPct val="110000"/>
              </a:lnSpc>
              <a:spcBef>
                <a:spcPts val="0"/>
              </a:spcBef>
            </a:pPr>
            <a:r>
              <a:rPr lang="en-US" dirty="0"/>
              <a:t>Reference Points</a:t>
            </a:r>
          </a:p>
          <a:p>
            <a:pPr lvl="1">
              <a:lnSpc>
                <a:spcPct val="110000"/>
              </a:lnSpc>
              <a:spcBef>
                <a:spcPts val="0"/>
              </a:spcBef>
            </a:pPr>
            <a:r>
              <a:rPr lang="en-US" dirty="0"/>
              <a:t>Access Network Control Architecture</a:t>
            </a:r>
          </a:p>
          <a:p>
            <a:pPr lvl="2">
              <a:lnSpc>
                <a:spcPct val="110000"/>
              </a:lnSpc>
              <a:spcBef>
                <a:spcPts val="0"/>
              </a:spcBef>
            </a:pPr>
            <a:r>
              <a:rPr lang="en-US" dirty="0"/>
              <a:t>Multiple deployment scenarios including backhaul</a:t>
            </a:r>
          </a:p>
          <a:p>
            <a:pPr>
              <a:lnSpc>
                <a:spcPct val="110000"/>
              </a:lnSpc>
              <a:spcBef>
                <a:spcPts val="0"/>
              </a:spcBef>
            </a:pPr>
            <a:r>
              <a:rPr lang="en-US" dirty="0"/>
              <a:t>Functional Design and Decomposition</a:t>
            </a:r>
          </a:p>
          <a:p>
            <a:pPr lvl="1">
              <a:lnSpc>
                <a:spcPct val="110000"/>
              </a:lnSpc>
              <a:spcBef>
                <a:spcPts val="0"/>
              </a:spcBef>
            </a:pPr>
            <a:r>
              <a:rPr lang="en-US" dirty="0"/>
              <a:t>Dynamic Spectrum Access </a:t>
            </a:r>
          </a:p>
          <a:p>
            <a:pPr lvl="1">
              <a:lnSpc>
                <a:spcPct val="110000"/>
              </a:lnSpc>
              <a:spcBef>
                <a:spcPts val="0"/>
              </a:spcBef>
            </a:pPr>
            <a:r>
              <a:rPr lang="en-US" dirty="0"/>
              <a:t>Network Discovery and Selection</a:t>
            </a:r>
          </a:p>
          <a:p>
            <a:pPr lvl="1">
              <a:lnSpc>
                <a:spcPct val="110000"/>
              </a:lnSpc>
              <a:spcBef>
                <a:spcPts val="0"/>
              </a:spcBef>
            </a:pPr>
            <a:r>
              <a:rPr lang="en-US" dirty="0"/>
              <a:t>Association and Disassociaiton</a:t>
            </a:r>
          </a:p>
          <a:p>
            <a:pPr lvl="1">
              <a:lnSpc>
                <a:spcPct val="110000"/>
              </a:lnSpc>
              <a:spcBef>
                <a:spcPts val="0"/>
              </a:spcBef>
            </a:pPr>
            <a:r>
              <a:rPr lang="en-US" dirty="0"/>
              <a:t>Authentication and Trust Establishment</a:t>
            </a:r>
          </a:p>
          <a:p>
            <a:pPr lvl="1">
              <a:lnSpc>
                <a:spcPct val="110000"/>
              </a:lnSpc>
              <a:spcBef>
                <a:spcPts val="0"/>
              </a:spcBef>
            </a:pPr>
            <a:r>
              <a:rPr lang="en-US" dirty="0" err="1"/>
              <a:t>Datapath</a:t>
            </a:r>
            <a:r>
              <a:rPr lang="en-US" dirty="0"/>
              <a:t> establishment, </a:t>
            </a:r>
            <a:br>
              <a:rPr lang="en-US" dirty="0"/>
            </a:br>
            <a:r>
              <a:rPr lang="en-US" dirty="0"/>
              <a:t>relocation and teardown</a:t>
            </a:r>
          </a:p>
          <a:p>
            <a:pPr lvl="1">
              <a:lnSpc>
                <a:spcPct val="110000"/>
              </a:lnSpc>
              <a:spcBef>
                <a:spcPts val="0"/>
              </a:spcBef>
            </a:pPr>
            <a:r>
              <a:rPr lang="en-US" dirty="0"/>
              <a:t>Authorization, QoS and policy control</a:t>
            </a:r>
          </a:p>
          <a:p>
            <a:pPr lvl="1">
              <a:lnSpc>
                <a:spcPct val="110000"/>
              </a:lnSpc>
              <a:spcBef>
                <a:spcPts val="0"/>
              </a:spcBef>
            </a:pPr>
            <a:r>
              <a:rPr lang="en-US" dirty="0"/>
              <a:t>Accounting and monitoring</a:t>
            </a:r>
          </a:p>
          <a:p>
            <a:pPr>
              <a:lnSpc>
                <a:spcPct val="110000"/>
              </a:lnSpc>
              <a:spcBef>
                <a:spcPts val="0"/>
              </a:spcBef>
            </a:pPr>
            <a:r>
              <a:rPr lang="en-US" i="1" dirty="0"/>
              <a:t>SDN Abstraction	</a:t>
            </a:r>
          </a:p>
          <a:p>
            <a:pPr lvl="1">
              <a:lnSpc>
                <a:spcPct val="110000"/>
              </a:lnSpc>
              <a:spcBef>
                <a:spcPts val="0"/>
              </a:spcBef>
            </a:pPr>
            <a:r>
              <a:rPr lang="en-US" i="1" dirty="0"/>
              <a:t>Terminal</a:t>
            </a:r>
          </a:p>
          <a:p>
            <a:pPr lvl="1">
              <a:lnSpc>
                <a:spcPct val="110000"/>
              </a:lnSpc>
              <a:spcBef>
                <a:spcPts val="0"/>
              </a:spcBef>
            </a:pPr>
            <a:r>
              <a:rPr lang="en-US" i="1" dirty="0"/>
              <a:t>Access Network</a:t>
            </a:r>
          </a:p>
          <a:p>
            <a:pPr>
              <a:lnSpc>
                <a:spcPct val="110000"/>
              </a:lnSpc>
              <a:spcBef>
                <a:spcPts val="0"/>
              </a:spcBef>
            </a:pPr>
            <a:r>
              <a:rPr lang="en-US" dirty="0"/>
              <a:t>Annex:</a:t>
            </a:r>
          </a:p>
          <a:p>
            <a:pPr lvl="1">
              <a:lnSpc>
                <a:spcPct val="110000"/>
              </a:lnSpc>
              <a:spcBef>
                <a:spcPts val="0"/>
              </a:spcBef>
            </a:pPr>
            <a:r>
              <a:rPr lang="en-US" dirty="0"/>
              <a:t>Tenets (Informative)</a:t>
            </a:r>
          </a:p>
        </p:txBody>
      </p:sp>
    </p:spTree>
    <p:extLst>
      <p:ext uri="{BB962C8B-B14F-4D97-AF65-F5344CB8AC3E}">
        <p14:creationId xmlns:p14="http://schemas.microsoft.com/office/powerpoint/2010/main" val="237676174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 name="Rounded Rectangle 320"/>
          <p:cNvSpPr/>
          <p:nvPr/>
        </p:nvSpPr>
        <p:spPr bwMode="auto">
          <a:xfrm>
            <a:off x="3657600" y="1676400"/>
            <a:ext cx="1295400" cy="1295400"/>
          </a:xfrm>
          <a:prstGeom prst="roundRect">
            <a:avLst/>
          </a:prstGeom>
          <a:solidFill>
            <a:schemeClr val="tx2">
              <a:lumMod val="40000"/>
              <a:lumOff val="60000"/>
            </a:schemeClr>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a:ln>
                  <a:noFill/>
                </a:ln>
                <a:solidFill>
                  <a:schemeClr val="tx1"/>
                </a:solidFill>
                <a:effectLst/>
                <a:latin typeface="+mn-lt"/>
              </a:rPr>
              <a:t>Entity</a:t>
            </a:r>
            <a:br>
              <a:rPr kumimoji="0" lang="en-US" sz="1800" b="0" i="0" u="none" strike="noStrike" cap="none" normalizeH="0">
                <a:ln>
                  <a:noFill/>
                </a:ln>
                <a:solidFill>
                  <a:schemeClr val="tx1"/>
                </a:solidFill>
                <a:effectLst/>
                <a:latin typeface="+mn-lt"/>
              </a:rPr>
            </a:br>
            <a:r>
              <a:rPr kumimoji="0" lang="en-US" sz="1800" b="0" i="0" u="none" strike="noStrike" cap="none" normalizeH="0">
                <a:ln>
                  <a:noFill/>
                </a:ln>
                <a:solidFill>
                  <a:schemeClr val="tx1"/>
                </a:solidFill>
                <a:effectLst/>
                <a:latin typeface="+mn-lt"/>
              </a:rPr>
              <a:t>B</a:t>
            </a:r>
          </a:p>
        </p:txBody>
      </p:sp>
      <p:sp>
        <p:nvSpPr>
          <p:cNvPr id="2" name="Title 1"/>
          <p:cNvSpPr>
            <a:spLocks noGrp="1"/>
          </p:cNvSpPr>
          <p:nvPr>
            <p:ph type="title"/>
          </p:nvPr>
        </p:nvSpPr>
        <p:spPr/>
        <p:txBody>
          <a:bodyPr/>
          <a:lstStyle/>
          <a:p>
            <a:r>
              <a:rPr lang="en-US" dirty="0" smtClean="0"/>
              <a:t>Reference Point Definition</a:t>
            </a:r>
            <a:endParaRPr lang="en-US" dirty="0"/>
          </a:p>
        </p:txBody>
      </p:sp>
      <p:sp>
        <p:nvSpPr>
          <p:cNvPr id="217" name="Content Placeholder 216"/>
          <p:cNvSpPr>
            <a:spLocks noGrp="1"/>
          </p:cNvSpPr>
          <p:nvPr>
            <p:ph idx="1"/>
          </p:nvPr>
        </p:nvSpPr>
        <p:spPr>
          <a:xfrm>
            <a:off x="457200" y="4876800"/>
            <a:ext cx="8229600" cy="1447800"/>
          </a:xfrm>
        </p:spPr>
        <p:txBody>
          <a:bodyPr>
            <a:normAutofit fontScale="92500" lnSpcReduction="10000"/>
          </a:bodyPr>
          <a:lstStyle/>
          <a:p>
            <a:pPr marL="179388" indent="-179388">
              <a:buFont typeface="Arial" pitchFamily="34" charset="0"/>
              <a:buChar char="•"/>
            </a:pPr>
            <a:r>
              <a:rPr lang="en-US" dirty="0"/>
              <a:t>A Reference Point represents a set (one or more) of protocols terminating at peer functions at two entities.</a:t>
            </a:r>
          </a:p>
        </p:txBody>
      </p:sp>
      <p:cxnSp>
        <p:nvCxnSpPr>
          <p:cNvPr id="136" name="Straight Connector 135"/>
          <p:cNvCxnSpPr>
            <a:stCxn id="180" idx="3"/>
          </p:cNvCxnSpPr>
          <p:nvPr/>
        </p:nvCxnSpPr>
        <p:spPr bwMode="auto">
          <a:xfrm>
            <a:off x="2209800" y="2324100"/>
            <a:ext cx="1447800" cy="0"/>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138" name="TextBox 137"/>
          <p:cNvSpPr txBox="1"/>
          <p:nvPr/>
        </p:nvSpPr>
        <p:spPr>
          <a:xfrm>
            <a:off x="2707957" y="2335768"/>
            <a:ext cx="492443" cy="369332"/>
          </a:xfrm>
          <a:prstGeom prst="rect">
            <a:avLst/>
          </a:prstGeom>
          <a:noFill/>
        </p:spPr>
        <p:txBody>
          <a:bodyPr wrap="none" rtlCol="0">
            <a:spAutoFit/>
          </a:bodyPr>
          <a:lstStyle/>
          <a:p>
            <a:r>
              <a:rPr lang="en-US" sz="1800" b="1" dirty="0" smtClean="0">
                <a:latin typeface="Arial" pitchFamily="34" charset="0"/>
                <a:cs typeface="Arial" pitchFamily="34" charset="0"/>
              </a:rPr>
              <a:t>R#</a:t>
            </a:r>
            <a:endParaRPr lang="en-US" sz="1800" b="1" dirty="0">
              <a:latin typeface="Arial" pitchFamily="34" charset="0"/>
              <a:cs typeface="Arial" pitchFamily="34" charset="0"/>
            </a:endParaRPr>
          </a:p>
        </p:txBody>
      </p:sp>
      <p:cxnSp>
        <p:nvCxnSpPr>
          <p:cNvPr id="331" name="Straight Connector 330"/>
          <p:cNvCxnSpPr>
            <a:stCxn id="137" idx="3"/>
            <a:endCxn id="401" idx="3"/>
          </p:cNvCxnSpPr>
          <p:nvPr/>
        </p:nvCxnSpPr>
        <p:spPr bwMode="auto">
          <a:xfrm>
            <a:off x="2882675" y="2373757"/>
            <a:ext cx="2828469" cy="1944923"/>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369" name="Oval 368"/>
          <p:cNvSpPr/>
          <p:nvPr/>
        </p:nvSpPr>
        <p:spPr bwMode="auto">
          <a:xfrm>
            <a:off x="5334000" y="1699619"/>
            <a:ext cx="2971800" cy="3030071"/>
          </a:xfrm>
          <a:prstGeom prst="ellipse">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370" name="Rectangle 369"/>
          <p:cNvSpPr/>
          <p:nvPr/>
        </p:nvSpPr>
        <p:spPr bwMode="auto">
          <a:xfrm>
            <a:off x="7225907" y="2093119"/>
            <a:ext cx="546493" cy="232171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tx1"/>
              </a:solidFill>
              <a:effectLst/>
              <a:latin typeface="Times New Roman" charset="0"/>
            </a:endParaRPr>
          </a:p>
        </p:txBody>
      </p:sp>
      <p:sp>
        <p:nvSpPr>
          <p:cNvPr id="371" name="Rectangle 370"/>
          <p:cNvSpPr/>
          <p:nvPr/>
        </p:nvSpPr>
        <p:spPr bwMode="auto">
          <a:xfrm>
            <a:off x="7739055" y="2093119"/>
            <a:ext cx="59531" cy="2262187"/>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tx1"/>
              </a:solidFill>
              <a:effectLst/>
              <a:latin typeface="Times New Roman" charset="0"/>
            </a:endParaRPr>
          </a:p>
        </p:txBody>
      </p:sp>
      <p:sp>
        <p:nvSpPr>
          <p:cNvPr id="372" name="Rectangle 371"/>
          <p:cNvSpPr/>
          <p:nvPr/>
        </p:nvSpPr>
        <p:spPr bwMode="auto">
          <a:xfrm>
            <a:off x="5831674" y="2093119"/>
            <a:ext cx="595312" cy="232171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tx1"/>
              </a:solidFill>
              <a:effectLst/>
              <a:latin typeface="Times New Roman" charset="0"/>
            </a:endParaRPr>
          </a:p>
        </p:txBody>
      </p:sp>
      <p:sp>
        <p:nvSpPr>
          <p:cNvPr id="373" name="Rectangle 372"/>
          <p:cNvSpPr/>
          <p:nvPr/>
        </p:nvSpPr>
        <p:spPr bwMode="auto">
          <a:xfrm>
            <a:off x="5812315" y="2108001"/>
            <a:ext cx="59531" cy="2262187"/>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tx1"/>
              </a:solidFill>
              <a:effectLst/>
              <a:latin typeface="Times New Roman" charset="0"/>
            </a:endParaRPr>
          </a:p>
        </p:txBody>
      </p:sp>
      <p:sp>
        <p:nvSpPr>
          <p:cNvPr id="374" name="Oval 26"/>
          <p:cNvSpPr>
            <a:spLocks noChangeArrowheads="1"/>
          </p:cNvSpPr>
          <p:nvPr/>
        </p:nvSpPr>
        <p:spPr bwMode="auto">
          <a:xfrm>
            <a:off x="6687125" y="2450306"/>
            <a:ext cx="230684" cy="1637109"/>
          </a:xfrm>
          <a:prstGeom prst="ellipse">
            <a:avLst/>
          </a:prstGeom>
          <a:noFill/>
          <a:ln w="9525">
            <a:solidFill>
              <a:schemeClr val="tx1"/>
            </a:solidFill>
            <a:round/>
            <a:headEnd/>
            <a:tailEnd/>
          </a:ln>
          <a:effectLst/>
        </p:spPr>
        <p:txBody>
          <a:bodyPr wrap="none" anchor="ctr"/>
          <a:lstStyle/>
          <a:p>
            <a:endParaRPr lang="en-US" sz="1000" dirty="0"/>
          </a:p>
        </p:txBody>
      </p:sp>
      <p:sp>
        <p:nvSpPr>
          <p:cNvPr id="375" name="Text Box 27"/>
          <p:cNvSpPr txBox="1">
            <a:spLocks noChangeArrowheads="1"/>
          </p:cNvSpPr>
          <p:nvPr/>
        </p:nvSpPr>
        <p:spPr bwMode="auto">
          <a:xfrm>
            <a:off x="6649343" y="2212181"/>
            <a:ext cx="381384" cy="276999"/>
          </a:xfrm>
          <a:prstGeom prst="rect">
            <a:avLst/>
          </a:prstGeom>
          <a:noFill/>
          <a:ln w="9525">
            <a:noFill/>
            <a:miter lim="800000"/>
            <a:headEnd/>
            <a:tailEnd/>
          </a:ln>
          <a:effectLst/>
        </p:spPr>
        <p:txBody>
          <a:bodyPr wrap="none">
            <a:spAutoFit/>
          </a:bodyPr>
          <a:lstStyle/>
          <a:p>
            <a:pPr eaLnBrk="0" hangingPunct="0">
              <a:lnSpc>
                <a:spcPct val="100000"/>
              </a:lnSpc>
              <a:spcBef>
                <a:spcPct val="0"/>
              </a:spcBef>
              <a:buFontTx/>
              <a:buNone/>
            </a:pPr>
            <a:r>
              <a:rPr lang="en-US" b="1" dirty="0">
                <a:latin typeface="Arial" pitchFamily="34" charset="0"/>
                <a:cs typeface="Arial" pitchFamily="34" charset="0"/>
              </a:rPr>
              <a:t>R#</a:t>
            </a:r>
          </a:p>
        </p:txBody>
      </p:sp>
      <p:sp>
        <p:nvSpPr>
          <p:cNvPr id="377" name="Rectangle 376"/>
          <p:cNvSpPr/>
          <p:nvPr/>
        </p:nvSpPr>
        <p:spPr bwMode="auto">
          <a:xfrm>
            <a:off x="5486400" y="2688431"/>
            <a:ext cx="833437" cy="178594"/>
          </a:xfrm>
          <a:prstGeom prst="rect">
            <a:avLst/>
          </a:prstGeom>
          <a:solidFill>
            <a:schemeClr val="accent5">
              <a:lumMod val="60000"/>
              <a:lumOff val="40000"/>
            </a:schemeClr>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000" dirty="0">
                <a:latin typeface="Arial" pitchFamily="34" charset="0"/>
                <a:cs typeface="Arial" pitchFamily="34" charset="0"/>
              </a:rPr>
              <a:t>Function Aa</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78" name="Rectangle 377"/>
          <p:cNvSpPr/>
          <p:nvPr/>
        </p:nvSpPr>
        <p:spPr bwMode="auto">
          <a:xfrm>
            <a:off x="5486400" y="3002756"/>
            <a:ext cx="833437" cy="178594"/>
          </a:xfrm>
          <a:prstGeom prst="rect">
            <a:avLst/>
          </a:prstGeom>
          <a:solidFill>
            <a:schemeClr val="accent5">
              <a:lumMod val="60000"/>
              <a:lumOff val="40000"/>
            </a:schemeClr>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000" dirty="0">
                <a:latin typeface="Arial" pitchFamily="34" charset="0"/>
                <a:cs typeface="Arial" pitchFamily="34" charset="0"/>
              </a:rPr>
              <a:t>Function Ab</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79" name="Rectangle 378"/>
          <p:cNvSpPr/>
          <p:nvPr/>
        </p:nvSpPr>
        <p:spPr bwMode="auto">
          <a:xfrm>
            <a:off x="5486400" y="3317081"/>
            <a:ext cx="833437" cy="178594"/>
          </a:xfrm>
          <a:prstGeom prst="rect">
            <a:avLst/>
          </a:prstGeom>
          <a:solidFill>
            <a:schemeClr val="accent5">
              <a:lumMod val="60000"/>
              <a:lumOff val="40000"/>
            </a:schemeClr>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000" dirty="0">
                <a:latin typeface="Arial" pitchFamily="34" charset="0"/>
                <a:cs typeface="Arial" pitchFamily="34" charset="0"/>
              </a:rPr>
              <a:t>Function Ac</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80" name="Rectangle 379"/>
          <p:cNvSpPr/>
          <p:nvPr/>
        </p:nvSpPr>
        <p:spPr bwMode="auto">
          <a:xfrm>
            <a:off x="5486400" y="3631406"/>
            <a:ext cx="833437" cy="178594"/>
          </a:xfrm>
          <a:prstGeom prst="rect">
            <a:avLst/>
          </a:prstGeom>
          <a:solidFill>
            <a:schemeClr val="accent5">
              <a:lumMod val="60000"/>
              <a:lumOff val="40000"/>
            </a:schemeClr>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000" dirty="0">
                <a:latin typeface="Arial" pitchFamily="34" charset="0"/>
                <a:cs typeface="Arial" pitchFamily="34" charset="0"/>
              </a:rPr>
              <a:t>Function Ad</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84" name="Rectangle 383"/>
          <p:cNvSpPr/>
          <p:nvPr/>
        </p:nvSpPr>
        <p:spPr bwMode="auto">
          <a:xfrm>
            <a:off x="7333056" y="2688431"/>
            <a:ext cx="833437" cy="178594"/>
          </a:xfrm>
          <a:prstGeom prst="rect">
            <a:avLst/>
          </a:prstGeom>
          <a:solidFill>
            <a:schemeClr val="tx2">
              <a:lumMod val="40000"/>
              <a:lumOff val="60000"/>
            </a:schemeClr>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000" dirty="0">
                <a:latin typeface="Arial" pitchFamily="34" charset="0"/>
                <a:cs typeface="Arial" pitchFamily="34" charset="0"/>
              </a:rPr>
              <a:t>Function Ba</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85" name="Rectangle 384"/>
          <p:cNvSpPr/>
          <p:nvPr/>
        </p:nvSpPr>
        <p:spPr bwMode="auto">
          <a:xfrm>
            <a:off x="7333056" y="3002756"/>
            <a:ext cx="833437" cy="178594"/>
          </a:xfrm>
          <a:prstGeom prst="rect">
            <a:avLst/>
          </a:prstGeom>
          <a:solidFill>
            <a:schemeClr val="tx2">
              <a:lumMod val="40000"/>
              <a:lumOff val="60000"/>
            </a:schemeClr>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000" dirty="0">
                <a:latin typeface="Arial" pitchFamily="34" charset="0"/>
                <a:cs typeface="Arial" pitchFamily="34" charset="0"/>
              </a:rPr>
              <a:t>Function Bb</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86" name="Rectangle 385"/>
          <p:cNvSpPr/>
          <p:nvPr/>
        </p:nvSpPr>
        <p:spPr bwMode="auto">
          <a:xfrm>
            <a:off x="7333056" y="3317081"/>
            <a:ext cx="833437" cy="178594"/>
          </a:xfrm>
          <a:prstGeom prst="rect">
            <a:avLst/>
          </a:prstGeom>
          <a:solidFill>
            <a:schemeClr val="tx2">
              <a:lumMod val="40000"/>
              <a:lumOff val="60000"/>
            </a:schemeClr>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000" dirty="0">
                <a:latin typeface="Arial" pitchFamily="34" charset="0"/>
                <a:cs typeface="Arial" pitchFamily="34" charset="0"/>
              </a:rPr>
              <a:t>Function Bc</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87" name="Rectangle 386"/>
          <p:cNvSpPr/>
          <p:nvPr/>
        </p:nvSpPr>
        <p:spPr bwMode="auto">
          <a:xfrm>
            <a:off x="7333056" y="3631406"/>
            <a:ext cx="833437" cy="178594"/>
          </a:xfrm>
          <a:prstGeom prst="rect">
            <a:avLst/>
          </a:prstGeom>
          <a:solidFill>
            <a:schemeClr val="tx2">
              <a:lumMod val="40000"/>
              <a:lumOff val="60000"/>
            </a:schemeClr>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000" dirty="0">
                <a:latin typeface="Arial" pitchFamily="34" charset="0"/>
                <a:cs typeface="Arial" pitchFamily="34" charset="0"/>
              </a:rPr>
              <a:t>Function Bd</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cxnSp>
        <p:nvCxnSpPr>
          <p:cNvPr id="391" name="Straight Arrow Connector 390"/>
          <p:cNvCxnSpPr>
            <a:stCxn id="377" idx="3"/>
            <a:endCxn id="384" idx="1"/>
          </p:cNvCxnSpPr>
          <p:nvPr/>
        </p:nvCxnSpPr>
        <p:spPr bwMode="auto">
          <a:xfrm>
            <a:off x="6319837" y="2777728"/>
            <a:ext cx="1013219" cy="0"/>
          </a:xfrm>
          <a:prstGeom prst="straightConnector1">
            <a:avLst/>
          </a:prstGeom>
          <a:solidFill>
            <a:schemeClr val="accent1"/>
          </a:solidFill>
          <a:ln w="12700" cap="flat" cmpd="sng" algn="ctr">
            <a:solidFill>
              <a:schemeClr val="tx1"/>
            </a:solidFill>
            <a:prstDash val="solid"/>
            <a:round/>
            <a:headEnd type="triangle" w="med" len="med"/>
            <a:tailEnd type="triangle" w="med" len="med"/>
          </a:ln>
          <a:effectLst/>
        </p:spPr>
      </p:cxnSp>
      <p:cxnSp>
        <p:nvCxnSpPr>
          <p:cNvPr id="392" name="Straight Arrow Connector 391"/>
          <p:cNvCxnSpPr>
            <a:stCxn id="378" idx="3"/>
            <a:endCxn id="385" idx="1"/>
          </p:cNvCxnSpPr>
          <p:nvPr/>
        </p:nvCxnSpPr>
        <p:spPr bwMode="auto">
          <a:xfrm>
            <a:off x="6319837" y="3092053"/>
            <a:ext cx="1013219" cy="0"/>
          </a:xfrm>
          <a:prstGeom prst="straightConnector1">
            <a:avLst/>
          </a:prstGeom>
          <a:solidFill>
            <a:schemeClr val="accent1"/>
          </a:solidFill>
          <a:ln w="12700" cap="flat" cmpd="sng" algn="ctr">
            <a:solidFill>
              <a:schemeClr val="tx1"/>
            </a:solidFill>
            <a:prstDash val="solid"/>
            <a:round/>
            <a:headEnd type="triangle" w="med" len="med"/>
            <a:tailEnd type="triangle" w="med" len="med"/>
          </a:ln>
          <a:effectLst/>
        </p:spPr>
      </p:cxnSp>
      <p:cxnSp>
        <p:nvCxnSpPr>
          <p:cNvPr id="393" name="Straight Arrow Connector 392"/>
          <p:cNvCxnSpPr>
            <a:stCxn id="379" idx="3"/>
            <a:endCxn id="386" idx="1"/>
          </p:cNvCxnSpPr>
          <p:nvPr/>
        </p:nvCxnSpPr>
        <p:spPr bwMode="auto">
          <a:xfrm>
            <a:off x="6319837" y="3406378"/>
            <a:ext cx="1013219" cy="0"/>
          </a:xfrm>
          <a:prstGeom prst="straightConnector1">
            <a:avLst/>
          </a:prstGeom>
          <a:solidFill>
            <a:schemeClr val="accent1"/>
          </a:solidFill>
          <a:ln w="12700" cap="flat" cmpd="sng" algn="ctr">
            <a:solidFill>
              <a:schemeClr val="tx1"/>
            </a:solidFill>
            <a:prstDash val="solid"/>
            <a:round/>
            <a:headEnd type="triangle" w="med" len="med"/>
            <a:tailEnd type="triangle" w="med" len="med"/>
          </a:ln>
          <a:effectLst/>
        </p:spPr>
      </p:cxnSp>
      <p:cxnSp>
        <p:nvCxnSpPr>
          <p:cNvPr id="394" name="Straight Arrow Connector 393"/>
          <p:cNvCxnSpPr>
            <a:stCxn id="380" idx="3"/>
            <a:endCxn id="387" idx="1"/>
          </p:cNvCxnSpPr>
          <p:nvPr/>
        </p:nvCxnSpPr>
        <p:spPr bwMode="auto">
          <a:xfrm>
            <a:off x="6319837" y="3720703"/>
            <a:ext cx="1013219" cy="0"/>
          </a:xfrm>
          <a:prstGeom prst="straightConnector1">
            <a:avLst/>
          </a:prstGeom>
          <a:solidFill>
            <a:schemeClr val="accent1"/>
          </a:solidFill>
          <a:ln w="12700" cap="flat" cmpd="sng" algn="ctr">
            <a:solidFill>
              <a:schemeClr val="tx1"/>
            </a:solidFill>
            <a:prstDash val="solid"/>
            <a:round/>
            <a:headEnd type="triangle" w="med" len="med"/>
            <a:tailEnd type="triangle" w="med" len="med"/>
          </a:ln>
          <a:effectLst/>
        </p:spPr>
      </p:cxnSp>
      <p:sp>
        <p:nvSpPr>
          <p:cNvPr id="398" name="Text Box 27"/>
          <p:cNvSpPr txBox="1">
            <a:spLocks noChangeArrowheads="1"/>
          </p:cNvSpPr>
          <p:nvPr/>
        </p:nvSpPr>
        <p:spPr bwMode="auto">
          <a:xfrm>
            <a:off x="5695327" y="2093119"/>
            <a:ext cx="692380" cy="523220"/>
          </a:xfrm>
          <a:prstGeom prst="rect">
            <a:avLst/>
          </a:prstGeom>
          <a:noFill/>
          <a:ln w="9525">
            <a:noFill/>
            <a:miter lim="800000"/>
            <a:headEnd/>
            <a:tailEnd/>
          </a:ln>
          <a:effectLst/>
        </p:spPr>
        <p:txBody>
          <a:bodyPr wrap="none">
            <a:spAutoFit/>
          </a:bodyPr>
          <a:lstStyle/>
          <a:p>
            <a:pPr algn="r" eaLnBrk="0" hangingPunct="0">
              <a:lnSpc>
                <a:spcPct val="100000"/>
              </a:lnSpc>
              <a:spcBef>
                <a:spcPct val="0"/>
              </a:spcBef>
              <a:buFontTx/>
              <a:buNone/>
            </a:pPr>
            <a:r>
              <a:rPr lang="en-US" sz="1400" b="1" dirty="0">
                <a:latin typeface="Arial" pitchFamily="34" charset="0"/>
                <a:cs typeface="Arial" pitchFamily="34" charset="0"/>
              </a:rPr>
              <a:t>Entity</a:t>
            </a:r>
            <a:br>
              <a:rPr lang="en-US" sz="1400" b="1" dirty="0">
                <a:latin typeface="Arial" pitchFamily="34" charset="0"/>
                <a:cs typeface="Arial" pitchFamily="34" charset="0"/>
              </a:rPr>
            </a:br>
            <a:r>
              <a:rPr lang="en-US" sz="1400" b="1" dirty="0">
                <a:latin typeface="Arial" pitchFamily="34" charset="0"/>
                <a:cs typeface="Arial" pitchFamily="34" charset="0"/>
              </a:rPr>
              <a:t>A</a:t>
            </a:r>
          </a:p>
        </p:txBody>
      </p:sp>
      <p:sp>
        <p:nvSpPr>
          <p:cNvPr id="399" name="Text Box 27"/>
          <p:cNvSpPr txBox="1">
            <a:spLocks noChangeArrowheads="1"/>
          </p:cNvSpPr>
          <p:nvPr/>
        </p:nvSpPr>
        <p:spPr bwMode="auto">
          <a:xfrm>
            <a:off x="7248843" y="2093119"/>
            <a:ext cx="683388" cy="523220"/>
          </a:xfrm>
          <a:prstGeom prst="rect">
            <a:avLst/>
          </a:prstGeom>
          <a:noFill/>
          <a:ln w="9525">
            <a:noFill/>
            <a:miter lim="800000"/>
            <a:headEnd/>
            <a:tailEnd/>
          </a:ln>
          <a:effectLst/>
        </p:spPr>
        <p:txBody>
          <a:bodyPr wrap="none">
            <a:spAutoFit/>
          </a:bodyPr>
          <a:lstStyle/>
          <a:p>
            <a:pPr eaLnBrk="0" hangingPunct="0">
              <a:lnSpc>
                <a:spcPct val="100000"/>
              </a:lnSpc>
              <a:spcBef>
                <a:spcPct val="0"/>
              </a:spcBef>
              <a:buFontTx/>
              <a:buNone/>
            </a:pPr>
            <a:r>
              <a:rPr lang="en-US" sz="1400" b="1" dirty="0">
                <a:latin typeface="Arial" pitchFamily="34" charset="0"/>
                <a:cs typeface="Arial" pitchFamily="34" charset="0"/>
              </a:rPr>
              <a:t>Entity</a:t>
            </a:r>
            <a:br>
              <a:rPr lang="en-US" sz="1400" b="1" dirty="0">
                <a:latin typeface="Arial" pitchFamily="34" charset="0"/>
                <a:cs typeface="Arial" pitchFamily="34" charset="0"/>
              </a:rPr>
            </a:br>
            <a:r>
              <a:rPr lang="en-US" sz="1400" b="1" dirty="0">
                <a:latin typeface="Arial" pitchFamily="34" charset="0"/>
                <a:cs typeface="Arial" pitchFamily="34" charset="0"/>
              </a:rPr>
              <a:t>B</a:t>
            </a:r>
          </a:p>
        </p:txBody>
      </p:sp>
      <p:sp>
        <p:nvSpPr>
          <p:cNvPr id="401" name="Donut 400"/>
          <p:cNvSpPr/>
          <p:nvPr/>
        </p:nvSpPr>
        <p:spPr bwMode="auto">
          <a:xfrm>
            <a:off x="5257800" y="1676400"/>
            <a:ext cx="3095624" cy="3095624"/>
          </a:xfrm>
          <a:prstGeom prst="donut">
            <a:avLst>
              <a:gd name="adj" fmla="val 3120"/>
            </a:avLst>
          </a:prstGeom>
          <a:solidFill>
            <a:schemeClr val="tx1">
              <a:lumMod val="65000"/>
              <a:lumOff val="3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tx1"/>
              </a:solidFill>
              <a:effectLst/>
              <a:latin typeface="Times New Roman" charset="0"/>
            </a:endParaRPr>
          </a:p>
        </p:txBody>
      </p:sp>
      <p:sp>
        <p:nvSpPr>
          <p:cNvPr id="180" name="Rounded Rectangle 179"/>
          <p:cNvSpPr/>
          <p:nvPr/>
        </p:nvSpPr>
        <p:spPr bwMode="auto">
          <a:xfrm>
            <a:off x="914400" y="1676400"/>
            <a:ext cx="1295400" cy="1295400"/>
          </a:xfrm>
          <a:prstGeom prst="roundRect">
            <a:avLst/>
          </a:prstGeom>
          <a:solidFill>
            <a:srgbClr val="93CDDD"/>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a:ln>
                  <a:noFill/>
                </a:ln>
                <a:solidFill>
                  <a:schemeClr val="tx1"/>
                </a:solidFill>
                <a:effectLst/>
                <a:latin typeface="+mn-lt"/>
              </a:rPr>
              <a:t>Entity</a:t>
            </a:r>
            <a:br>
              <a:rPr kumimoji="0" lang="en-US" sz="1800" b="0" i="0" u="none" strike="noStrike" cap="none" normalizeH="0">
                <a:ln>
                  <a:noFill/>
                </a:ln>
                <a:solidFill>
                  <a:schemeClr val="tx1"/>
                </a:solidFill>
                <a:effectLst/>
                <a:latin typeface="+mn-lt"/>
              </a:rPr>
            </a:br>
            <a:r>
              <a:rPr kumimoji="0" lang="en-US" sz="1800" b="0" i="0" u="none" strike="noStrike" cap="none" normalizeH="0">
                <a:ln>
                  <a:noFill/>
                </a:ln>
                <a:solidFill>
                  <a:schemeClr val="tx1"/>
                </a:solidFill>
                <a:effectLst/>
                <a:latin typeface="+mn-lt"/>
              </a:rPr>
              <a:t>A</a:t>
            </a:r>
          </a:p>
        </p:txBody>
      </p:sp>
      <p:cxnSp>
        <p:nvCxnSpPr>
          <p:cNvPr id="330" name="Straight Connector 329"/>
          <p:cNvCxnSpPr>
            <a:stCxn id="137" idx="0"/>
            <a:endCxn id="401" idx="0"/>
          </p:cNvCxnSpPr>
          <p:nvPr/>
        </p:nvCxnSpPr>
        <p:spPr bwMode="auto">
          <a:xfrm flipV="1">
            <a:off x="2936557" y="1676400"/>
            <a:ext cx="3869055" cy="567275"/>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137" name="Oval 136"/>
          <p:cNvSpPr/>
          <p:nvPr/>
        </p:nvSpPr>
        <p:spPr bwMode="auto">
          <a:xfrm>
            <a:off x="2860357" y="22436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220" name="TextBox 219"/>
          <p:cNvSpPr txBox="1"/>
          <p:nvPr/>
        </p:nvSpPr>
        <p:spPr>
          <a:xfrm>
            <a:off x="6426986" y="2553882"/>
            <a:ext cx="819799" cy="261610"/>
          </a:xfrm>
          <a:prstGeom prst="rect">
            <a:avLst/>
          </a:prstGeom>
          <a:noFill/>
        </p:spPr>
        <p:txBody>
          <a:bodyPr wrap="none" rtlCol="0">
            <a:spAutoFit/>
          </a:bodyPr>
          <a:lstStyle/>
          <a:p>
            <a:r>
              <a:rPr lang="en-US" sz="1100">
                <a:latin typeface="+mn-lt"/>
              </a:rPr>
              <a:t>Protocol a</a:t>
            </a:r>
          </a:p>
        </p:txBody>
      </p:sp>
      <p:sp>
        <p:nvSpPr>
          <p:cNvPr id="323" name="TextBox 322"/>
          <p:cNvSpPr txBox="1"/>
          <p:nvPr/>
        </p:nvSpPr>
        <p:spPr>
          <a:xfrm>
            <a:off x="6400800" y="2884055"/>
            <a:ext cx="819799" cy="261610"/>
          </a:xfrm>
          <a:prstGeom prst="rect">
            <a:avLst/>
          </a:prstGeom>
          <a:noFill/>
        </p:spPr>
        <p:txBody>
          <a:bodyPr wrap="none" rtlCol="0">
            <a:spAutoFit/>
          </a:bodyPr>
          <a:lstStyle/>
          <a:p>
            <a:r>
              <a:rPr lang="en-US" sz="1100">
                <a:latin typeface="+mn-lt"/>
              </a:rPr>
              <a:t>Protocol b</a:t>
            </a:r>
          </a:p>
        </p:txBody>
      </p:sp>
      <p:sp>
        <p:nvSpPr>
          <p:cNvPr id="324" name="TextBox 323"/>
          <p:cNvSpPr txBox="1"/>
          <p:nvPr/>
        </p:nvSpPr>
        <p:spPr>
          <a:xfrm>
            <a:off x="6400800" y="3188855"/>
            <a:ext cx="811878" cy="261610"/>
          </a:xfrm>
          <a:prstGeom prst="rect">
            <a:avLst/>
          </a:prstGeom>
          <a:noFill/>
        </p:spPr>
        <p:txBody>
          <a:bodyPr wrap="none" rtlCol="0">
            <a:spAutoFit/>
          </a:bodyPr>
          <a:lstStyle/>
          <a:p>
            <a:r>
              <a:rPr lang="en-US" sz="1100">
                <a:latin typeface="+mn-lt"/>
              </a:rPr>
              <a:t>Protocol c</a:t>
            </a:r>
          </a:p>
        </p:txBody>
      </p:sp>
      <p:sp>
        <p:nvSpPr>
          <p:cNvPr id="325" name="TextBox 324"/>
          <p:cNvSpPr txBox="1"/>
          <p:nvPr/>
        </p:nvSpPr>
        <p:spPr>
          <a:xfrm>
            <a:off x="6400800" y="3505200"/>
            <a:ext cx="819799" cy="261610"/>
          </a:xfrm>
          <a:prstGeom prst="rect">
            <a:avLst/>
          </a:prstGeom>
          <a:noFill/>
        </p:spPr>
        <p:txBody>
          <a:bodyPr wrap="none" rtlCol="0">
            <a:spAutoFit/>
          </a:bodyPr>
          <a:lstStyle/>
          <a:p>
            <a:r>
              <a:rPr lang="en-US" sz="1100">
                <a:latin typeface="+mn-lt"/>
              </a:rPr>
              <a:t>Protocol d</a:t>
            </a:r>
          </a:p>
        </p:txBody>
      </p:sp>
    </p:spTree>
    <p:extLst>
      <p:ext uri="{BB962C8B-B14F-4D97-AF65-F5344CB8AC3E}">
        <p14:creationId xmlns:p14="http://schemas.microsoft.com/office/powerpoint/2010/main" val="212203103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Terminology</a:t>
            </a:r>
          </a:p>
        </p:txBody>
      </p:sp>
      <p:sp>
        <p:nvSpPr>
          <p:cNvPr id="3" name="Content Placeholder 2"/>
          <p:cNvSpPr>
            <a:spLocks noGrp="1"/>
          </p:cNvSpPr>
          <p:nvPr>
            <p:ph idx="1"/>
          </p:nvPr>
        </p:nvSpPr>
        <p:spPr/>
        <p:txBody>
          <a:bodyPr/>
          <a:lstStyle/>
          <a:p>
            <a:r>
              <a:rPr lang="en-US"/>
              <a:t>AN		Access Network</a:t>
            </a:r>
          </a:p>
          <a:p>
            <a:r>
              <a:rPr lang="en-US"/>
              <a:t>SSP	Subscription Service Provider</a:t>
            </a:r>
          </a:p>
          <a:p>
            <a:r>
              <a:rPr lang="en-US"/>
              <a:t>CNS	Core Network Service</a:t>
            </a:r>
          </a:p>
          <a:p>
            <a:r>
              <a:rPr lang="en-US"/>
              <a:t>TE		Terminal</a:t>
            </a:r>
          </a:p>
        </p:txBody>
      </p:sp>
    </p:spTree>
    <p:extLst>
      <p:ext uri="{BB962C8B-B14F-4D97-AF65-F5344CB8AC3E}">
        <p14:creationId xmlns:p14="http://schemas.microsoft.com/office/powerpoint/2010/main" val="22588941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 name="Rounded Rectangle 320"/>
          <p:cNvSpPr/>
          <p:nvPr/>
        </p:nvSpPr>
        <p:spPr bwMode="auto">
          <a:xfrm>
            <a:off x="3810000" y="3276600"/>
            <a:ext cx="1295400" cy="1295400"/>
          </a:xfrm>
          <a:prstGeom prst="roundRect">
            <a:avLst/>
          </a:prstGeom>
          <a:solidFill>
            <a:schemeClr val="tx2">
              <a:lumMod val="40000"/>
              <a:lumOff val="60000"/>
            </a:schemeClr>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a:latin typeface="+mn-lt"/>
              </a:rPr>
              <a:t>Access</a:t>
            </a:r>
            <a:br>
              <a:rPr lang="en-US" sz="1800">
                <a:latin typeface="+mn-lt"/>
              </a:rPr>
            </a:br>
            <a:r>
              <a:rPr lang="en-US" sz="1800">
                <a:latin typeface="+mn-lt"/>
              </a:rPr>
              <a:t>Network</a:t>
            </a:r>
            <a:endParaRPr kumimoji="0" lang="en-US" sz="1800" b="0" i="0" u="none" strike="noStrike" cap="none" normalizeH="0">
              <a:ln>
                <a:noFill/>
              </a:ln>
              <a:solidFill>
                <a:schemeClr val="tx1"/>
              </a:solidFill>
              <a:effectLst/>
              <a:latin typeface="+mn-lt"/>
            </a:endParaRPr>
          </a:p>
        </p:txBody>
      </p:sp>
      <p:sp>
        <p:nvSpPr>
          <p:cNvPr id="2" name="Title 1"/>
          <p:cNvSpPr>
            <a:spLocks noGrp="1"/>
          </p:cNvSpPr>
          <p:nvPr>
            <p:ph type="title"/>
          </p:nvPr>
        </p:nvSpPr>
        <p:spPr/>
        <p:txBody>
          <a:bodyPr/>
          <a:lstStyle/>
          <a:p>
            <a:r>
              <a:rPr lang="en-US" dirty="0"/>
              <a:t>Basic Network Reference Model</a:t>
            </a:r>
            <a:br>
              <a:rPr lang="en-US" dirty="0"/>
            </a:br>
            <a:endParaRPr lang="en-US" dirty="0"/>
          </a:p>
        </p:txBody>
      </p:sp>
      <p:sp>
        <p:nvSpPr>
          <p:cNvPr id="32" name="Content Placeholder 31"/>
          <p:cNvSpPr>
            <a:spLocks noGrp="1"/>
          </p:cNvSpPr>
          <p:nvPr>
            <p:ph idx="1"/>
          </p:nvPr>
        </p:nvSpPr>
        <p:spPr>
          <a:xfrm>
            <a:off x="457200" y="4800600"/>
            <a:ext cx="8229600" cy="1325563"/>
          </a:xfrm>
        </p:spPr>
        <p:txBody>
          <a:bodyPr>
            <a:normAutofit fontScale="85000" lnSpcReduction="10000"/>
          </a:bodyPr>
          <a:lstStyle/>
          <a:p>
            <a:r>
              <a:rPr lang="en-US"/>
              <a:t>What’s wrong?</a:t>
            </a:r>
          </a:p>
          <a:p>
            <a:pPr lvl="1"/>
            <a:r>
              <a:rPr lang="en-US"/>
              <a:t>Core Network Service is not an entity</a:t>
            </a:r>
          </a:p>
          <a:p>
            <a:pPr lvl="1"/>
            <a:r>
              <a:rPr lang="en-US"/>
              <a:t>R1 and R8 should collapse into one Reference Point</a:t>
            </a:r>
          </a:p>
          <a:p>
            <a:pPr lvl="1"/>
            <a:endParaRPr lang="en-US"/>
          </a:p>
        </p:txBody>
      </p:sp>
      <p:cxnSp>
        <p:nvCxnSpPr>
          <p:cNvPr id="136" name="Straight Connector 135"/>
          <p:cNvCxnSpPr/>
          <p:nvPr/>
        </p:nvCxnSpPr>
        <p:spPr bwMode="auto">
          <a:xfrm>
            <a:off x="2362200" y="4187535"/>
            <a:ext cx="1447800" cy="0"/>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180" name="Rounded Rectangle 179"/>
          <p:cNvSpPr/>
          <p:nvPr/>
        </p:nvSpPr>
        <p:spPr bwMode="auto">
          <a:xfrm>
            <a:off x="1066800" y="3276600"/>
            <a:ext cx="1295400" cy="1295400"/>
          </a:xfrm>
          <a:prstGeom prst="roundRect">
            <a:avLst/>
          </a:prstGeom>
          <a:solidFill>
            <a:srgbClr val="8EB4E3"/>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a:latin typeface="+mn-lt"/>
              </a:rPr>
              <a:t>Terminal</a:t>
            </a:r>
            <a:endParaRPr kumimoji="0" lang="en-US" sz="1800" b="0" i="0" u="none" strike="noStrike" cap="none" normalizeH="0">
              <a:ln>
                <a:noFill/>
              </a:ln>
              <a:solidFill>
                <a:schemeClr val="tx1"/>
              </a:solidFill>
              <a:effectLst/>
              <a:latin typeface="+mn-lt"/>
            </a:endParaRPr>
          </a:p>
        </p:txBody>
      </p:sp>
      <p:grpSp>
        <p:nvGrpSpPr>
          <p:cNvPr id="7" name="Group 6"/>
          <p:cNvGrpSpPr/>
          <p:nvPr/>
        </p:nvGrpSpPr>
        <p:grpSpPr>
          <a:xfrm>
            <a:off x="2860357" y="4107110"/>
            <a:ext cx="479744" cy="461425"/>
            <a:chOff x="2707957" y="5063075"/>
            <a:chExt cx="479744" cy="461425"/>
          </a:xfrm>
        </p:grpSpPr>
        <p:sp>
          <p:nvSpPr>
            <p:cNvPr id="138" name="TextBox 137"/>
            <p:cNvSpPr txBox="1"/>
            <p:nvPr/>
          </p:nvSpPr>
          <p:spPr>
            <a:xfrm>
              <a:off x="2707957" y="5155168"/>
              <a:ext cx="479744" cy="369332"/>
            </a:xfrm>
            <a:prstGeom prst="rect">
              <a:avLst/>
            </a:prstGeom>
            <a:noFill/>
          </p:spPr>
          <p:txBody>
            <a:bodyPr wrap="none" rtlCol="0">
              <a:spAutoFit/>
            </a:bodyPr>
            <a:lstStyle/>
            <a:p>
              <a:r>
                <a:rPr lang="en-US" sz="1800" b="1" dirty="0" smtClean="0">
                  <a:latin typeface="Arial" pitchFamily="34" charset="0"/>
                  <a:cs typeface="Arial" pitchFamily="34" charset="0"/>
                </a:rPr>
                <a:t>R1</a:t>
              </a:r>
              <a:endParaRPr lang="en-US" sz="1800" b="1" dirty="0">
                <a:latin typeface="Arial" pitchFamily="34" charset="0"/>
                <a:cs typeface="Arial" pitchFamily="34" charset="0"/>
              </a:endParaRPr>
            </a:p>
          </p:txBody>
        </p:sp>
        <p:sp>
          <p:nvSpPr>
            <p:cNvPr id="137" name="Oval 136"/>
            <p:cNvSpPr/>
            <p:nvPr/>
          </p:nvSpPr>
          <p:spPr bwMode="auto">
            <a:xfrm>
              <a:off x="2860357" y="50630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grpSp>
      <p:sp>
        <p:nvSpPr>
          <p:cNvPr id="37" name="Rounded Rectangle 36"/>
          <p:cNvSpPr/>
          <p:nvPr/>
        </p:nvSpPr>
        <p:spPr bwMode="auto">
          <a:xfrm>
            <a:off x="6553200" y="2057400"/>
            <a:ext cx="1295400" cy="990600"/>
          </a:xfrm>
          <a:prstGeom prst="roundRect">
            <a:avLst/>
          </a:prstGeom>
          <a:solidFill>
            <a:schemeClr val="tx2">
              <a:lumMod val="40000"/>
              <a:lumOff val="60000"/>
            </a:schemeClr>
          </a:solidFill>
          <a:ln w="12700"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a:latin typeface="+mn-lt"/>
              </a:rPr>
              <a:t>Subscription</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a:ln>
                  <a:noFill/>
                </a:ln>
                <a:solidFill>
                  <a:schemeClr val="tx1"/>
                </a:solidFill>
                <a:effectLst/>
                <a:latin typeface="+mn-lt"/>
              </a:rPr>
              <a:t>Service</a:t>
            </a:r>
            <a:br>
              <a:rPr kumimoji="0" lang="en-US" sz="1600" b="0" i="0" u="none" strike="noStrike" cap="none" normalizeH="0">
                <a:ln>
                  <a:noFill/>
                </a:ln>
                <a:solidFill>
                  <a:schemeClr val="tx1"/>
                </a:solidFill>
                <a:effectLst/>
                <a:latin typeface="+mn-lt"/>
              </a:rPr>
            </a:br>
            <a:r>
              <a:rPr kumimoji="0" lang="en-US" sz="1600" b="0" i="0" u="none" strike="noStrike" cap="none" normalizeH="0">
                <a:ln>
                  <a:noFill/>
                </a:ln>
                <a:solidFill>
                  <a:schemeClr val="tx1"/>
                </a:solidFill>
                <a:effectLst/>
                <a:latin typeface="+mn-lt"/>
              </a:rPr>
              <a:t>Provider</a:t>
            </a:r>
          </a:p>
        </p:txBody>
      </p:sp>
      <p:sp>
        <p:nvSpPr>
          <p:cNvPr id="38" name="Rounded Rectangle 37"/>
          <p:cNvSpPr/>
          <p:nvPr/>
        </p:nvSpPr>
        <p:spPr bwMode="auto">
          <a:xfrm>
            <a:off x="6553200" y="3276600"/>
            <a:ext cx="1295400" cy="1295400"/>
          </a:xfrm>
          <a:prstGeom prst="roundRect">
            <a:avLst/>
          </a:prstGeom>
          <a:solidFill>
            <a:schemeClr val="tx2">
              <a:lumMod val="40000"/>
              <a:lumOff val="60000"/>
            </a:schemeClr>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a:latin typeface="+mn-lt"/>
              </a:rPr>
              <a:t>Core</a:t>
            </a:r>
            <a:br>
              <a:rPr lang="en-US" sz="1600">
                <a:latin typeface="+mn-lt"/>
              </a:rPr>
            </a:br>
            <a:r>
              <a:rPr lang="en-US" sz="1600">
                <a:latin typeface="+mn-lt"/>
              </a:rPr>
              <a:t>Network</a:t>
            </a:r>
            <a:br>
              <a:rPr lang="en-US" sz="1600">
                <a:latin typeface="+mn-lt"/>
              </a:rPr>
            </a:br>
            <a:r>
              <a:rPr lang="en-US" sz="1600">
                <a:latin typeface="+mn-lt"/>
              </a:rPr>
              <a:t>Service</a:t>
            </a:r>
            <a:endParaRPr kumimoji="0" lang="en-US" sz="1600" b="0" i="0" u="none" strike="noStrike" cap="none" normalizeH="0">
              <a:ln>
                <a:noFill/>
              </a:ln>
              <a:solidFill>
                <a:schemeClr val="tx1"/>
              </a:solidFill>
              <a:effectLst/>
              <a:latin typeface="+mn-lt"/>
            </a:endParaRPr>
          </a:p>
        </p:txBody>
      </p:sp>
      <p:cxnSp>
        <p:nvCxnSpPr>
          <p:cNvPr id="40" name="Straight Connector 39"/>
          <p:cNvCxnSpPr/>
          <p:nvPr/>
        </p:nvCxnSpPr>
        <p:spPr bwMode="auto">
          <a:xfrm>
            <a:off x="5105400" y="4187535"/>
            <a:ext cx="1447800" cy="0"/>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44" name="Rounded Rectangle 43"/>
          <p:cNvSpPr/>
          <p:nvPr/>
        </p:nvSpPr>
        <p:spPr bwMode="auto">
          <a:xfrm>
            <a:off x="3810000" y="1295400"/>
            <a:ext cx="1295400" cy="914400"/>
          </a:xfrm>
          <a:prstGeom prst="roundRect">
            <a:avLst/>
          </a:prstGeom>
          <a:solidFill>
            <a:schemeClr val="tx2">
              <a:lumMod val="40000"/>
              <a:lumOff val="60000"/>
            </a:schemeClr>
          </a:solidFill>
          <a:ln w="12700"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a:latin typeface="+mn-lt"/>
              </a:rPr>
              <a:t>Coordination</a:t>
            </a:r>
            <a:br>
              <a:rPr lang="en-US" sz="1600">
                <a:latin typeface="+mn-lt"/>
              </a:rPr>
            </a:br>
            <a:r>
              <a:rPr lang="en-US" sz="1600">
                <a:latin typeface="+mn-lt"/>
              </a:rPr>
              <a:t>Service</a:t>
            </a:r>
          </a:p>
        </p:txBody>
      </p:sp>
      <p:grpSp>
        <p:nvGrpSpPr>
          <p:cNvPr id="46" name="Group 45"/>
          <p:cNvGrpSpPr/>
          <p:nvPr/>
        </p:nvGrpSpPr>
        <p:grpSpPr>
          <a:xfrm>
            <a:off x="5616256" y="4110575"/>
            <a:ext cx="620745" cy="461425"/>
            <a:chOff x="2707957" y="5063075"/>
            <a:chExt cx="620745" cy="461425"/>
          </a:xfrm>
        </p:grpSpPr>
        <p:sp>
          <p:nvSpPr>
            <p:cNvPr id="47" name="TextBox 46"/>
            <p:cNvSpPr txBox="1"/>
            <p:nvPr/>
          </p:nvSpPr>
          <p:spPr>
            <a:xfrm>
              <a:off x="2707957" y="5155168"/>
              <a:ext cx="620745" cy="369332"/>
            </a:xfrm>
            <a:prstGeom prst="rect">
              <a:avLst/>
            </a:prstGeom>
            <a:noFill/>
          </p:spPr>
          <p:txBody>
            <a:bodyPr wrap="none" rtlCol="0">
              <a:spAutoFit/>
            </a:bodyPr>
            <a:lstStyle/>
            <a:p>
              <a:r>
                <a:rPr lang="en-US" sz="1800" b="1" dirty="0" smtClean="0">
                  <a:latin typeface="Arial" pitchFamily="34" charset="0"/>
                  <a:cs typeface="Arial" pitchFamily="34" charset="0"/>
                </a:rPr>
                <a:t>R3d</a:t>
              </a:r>
              <a:endParaRPr lang="en-US" sz="1800" b="1" dirty="0">
                <a:latin typeface="Arial" pitchFamily="34" charset="0"/>
                <a:cs typeface="Arial" pitchFamily="34" charset="0"/>
              </a:endParaRPr>
            </a:p>
          </p:txBody>
        </p:sp>
        <p:sp>
          <p:nvSpPr>
            <p:cNvPr id="48" name="Oval 47"/>
            <p:cNvSpPr/>
            <p:nvPr/>
          </p:nvSpPr>
          <p:spPr bwMode="auto">
            <a:xfrm>
              <a:off x="2860357" y="50630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grpSp>
      <p:cxnSp>
        <p:nvCxnSpPr>
          <p:cNvPr id="9" name="Elbow Connector 8"/>
          <p:cNvCxnSpPr/>
          <p:nvPr/>
        </p:nvCxnSpPr>
        <p:spPr bwMode="auto">
          <a:xfrm flipV="1">
            <a:off x="5105400" y="2743200"/>
            <a:ext cx="1447800" cy="838200"/>
          </a:xfrm>
          <a:prstGeom prst="bentConnector3">
            <a:avLst/>
          </a:prstGeom>
          <a:solidFill>
            <a:schemeClr val="accent1"/>
          </a:solidFill>
          <a:ln w="12700" cap="flat" cmpd="sng" algn="ctr">
            <a:solidFill>
              <a:schemeClr val="tx1"/>
            </a:solidFill>
            <a:prstDash val="solid"/>
            <a:round/>
            <a:headEnd type="none" w="sm" len="sm"/>
            <a:tailEnd type="none" w="sm" len="sm"/>
          </a:ln>
          <a:effectLst/>
        </p:spPr>
      </p:cxnSp>
      <p:cxnSp>
        <p:nvCxnSpPr>
          <p:cNvPr id="12" name="Elbow Connector 11"/>
          <p:cNvCxnSpPr/>
          <p:nvPr/>
        </p:nvCxnSpPr>
        <p:spPr bwMode="auto">
          <a:xfrm flipV="1">
            <a:off x="2362200" y="2438400"/>
            <a:ext cx="4191000" cy="1066800"/>
          </a:xfrm>
          <a:prstGeom prst="bentConnector3">
            <a:avLst>
              <a:gd name="adj1" fmla="val 17769"/>
            </a:avLst>
          </a:prstGeom>
          <a:solidFill>
            <a:schemeClr val="accent1"/>
          </a:solidFill>
          <a:ln w="12700" cap="flat" cmpd="sng" algn="ctr">
            <a:solidFill>
              <a:schemeClr val="tx1"/>
            </a:solidFill>
            <a:prstDash val="solid"/>
            <a:round/>
            <a:headEnd type="none" w="sm" len="sm"/>
            <a:tailEnd type="none" w="sm" len="sm"/>
          </a:ln>
          <a:effectLst/>
        </p:spPr>
      </p:cxnSp>
      <p:grpSp>
        <p:nvGrpSpPr>
          <p:cNvPr id="60" name="Group 59"/>
          <p:cNvGrpSpPr/>
          <p:nvPr/>
        </p:nvGrpSpPr>
        <p:grpSpPr>
          <a:xfrm>
            <a:off x="5749635" y="2766290"/>
            <a:ext cx="714342" cy="369332"/>
            <a:chOff x="2860357" y="4933765"/>
            <a:chExt cx="714342" cy="369332"/>
          </a:xfrm>
        </p:grpSpPr>
        <p:sp>
          <p:nvSpPr>
            <p:cNvPr id="61" name="TextBox 60"/>
            <p:cNvSpPr txBox="1"/>
            <p:nvPr/>
          </p:nvSpPr>
          <p:spPr>
            <a:xfrm>
              <a:off x="2966577" y="4933765"/>
              <a:ext cx="608122" cy="369332"/>
            </a:xfrm>
            <a:prstGeom prst="rect">
              <a:avLst/>
            </a:prstGeom>
            <a:noFill/>
          </p:spPr>
          <p:txBody>
            <a:bodyPr wrap="none" rtlCol="0">
              <a:spAutoFit/>
            </a:bodyPr>
            <a:lstStyle/>
            <a:p>
              <a:r>
                <a:rPr lang="en-US" sz="1800" b="1" dirty="0" smtClean="0">
                  <a:latin typeface="Arial" pitchFamily="34" charset="0"/>
                  <a:cs typeface="Arial" pitchFamily="34" charset="0"/>
                </a:rPr>
                <a:t>R3c</a:t>
              </a:r>
              <a:endParaRPr lang="en-US" sz="1800" b="1" dirty="0">
                <a:latin typeface="Arial" pitchFamily="34" charset="0"/>
                <a:cs typeface="Arial" pitchFamily="34" charset="0"/>
              </a:endParaRPr>
            </a:p>
          </p:txBody>
        </p:sp>
        <p:sp>
          <p:nvSpPr>
            <p:cNvPr id="62" name="Oval 61"/>
            <p:cNvSpPr/>
            <p:nvPr/>
          </p:nvSpPr>
          <p:spPr bwMode="auto">
            <a:xfrm>
              <a:off x="2860357" y="50630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grpSp>
      <p:grpSp>
        <p:nvGrpSpPr>
          <p:cNvPr id="63" name="Group 62"/>
          <p:cNvGrpSpPr/>
          <p:nvPr/>
        </p:nvGrpSpPr>
        <p:grpSpPr>
          <a:xfrm>
            <a:off x="3024910" y="2743200"/>
            <a:ext cx="609054" cy="369332"/>
            <a:chOff x="2837267" y="4933765"/>
            <a:chExt cx="609054" cy="369332"/>
          </a:xfrm>
        </p:grpSpPr>
        <p:sp>
          <p:nvSpPr>
            <p:cNvPr id="64" name="TextBox 63"/>
            <p:cNvSpPr txBox="1"/>
            <p:nvPr/>
          </p:nvSpPr>
          <p:spPr>
            <a:xfrm>
              <a:off x="2966577" y="4933765"/>
              <a:ext cx="479744" cy="369332"/>
            </a:xfrm>
            <a:prstGeom prst="rect">
              <a:avLst/>
            </a:prstGeom>
            <a:noFill/>
          </p:spPr>
          <p:txBody>
            <a:bodyPr wrap="none" rtlCol="0">
              <a:spAutoFit/>
            </a:bodyPr>
            <a:lstStyle/>
            <a:p>
              <a:r>
                <a:rPr lang="en-US" sz="1800" b="1" dirty="0" smtClean="0">
                  <a:latin typeface="Arial" pitchFamily="34" charset="0"/>
                  <a:cs typeface="Arial" pitchFamily="34" charset="0"/>
                </a:rPr>
                <a:t>R2</a:t>
              </a:r>
              <a:endParaRPr lang="en-US" sz="1800" b="1" dirty="0">
                <a:latin typeface="Arial" pitchFamily="34" charset="0"/>
                <a:cs typeface="Arial" pitchFamily="34" charset="0"/>
              </a:endParaRPr>
            </a:p>
          </p:txBody>
        </p:sp>
        <p:sp>
          <p:nvSpPr>
            <p:cNvPr id="65" name="Oval 64"/>
            <p:cNvSpPr/>
            <p:nvPr/>
          </p:nvSpPr>
          <p:spPr bwMode="auto">
            <a:xfrm>
              <a:off x="2837267" y="50630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grpSp>
      <p:grpSp>
        <p:nvGrpSpPr>
          <p:cNvPr id="66" name="Group 65"/>
          <p:cNvGrpSpPr/>
          <p:nvPr/>
        </p:nvGrpSpPr>
        <p:grpSpPr>
          <a:xfrm>
            <a:off x="4373966" y="2743200"/>
            <a:ext cx="609054" cy="369332"/>
            <a:chOff x="2837267" y="4933765"/>
            <a:chExt cx="609054" cy="369332"/>
          </a:xfrm>
        </p:grpSpPr>
        <p:sp>
          <p:nvSpPr>
            <p:cNvPr id="67" name="TextBox 66"/>
            <p:cNvSpPr txBox="1"/>
            <p:nvPr/>
          </p:nvSpPr>
          <p:spPr>
            <a:xfrm>
              <a:off x="2966577" y="4933765"/>
              <a:ext cx="479744" cy="369332"/>
            </a:xfrm>
            <a:prstGeom prst="rect">
              <a:avLst/>
            </a:prstGeom>
            <a:noFill/>
          </p:spPr>
          <p:txBody>
            <a:bodyPr wrap="none" rtlCol="0">
              <a:spAutoFit/>
            </a:bodyPr>
            <a:lstStyle/>
            <a:p>
              <a:r>
                <a:rPr lang="en-US" sz="1800" b="1" dirty="0" smtClean="0">
                  <a:latin typeface="Arial" pitchFamily="34" charset="0"/>
                  <a:cs typeface="Arial" pitchFamily="34" charset="0"/>
                </a:rPr>
                <a:t>R9</a:t>
              </a:r>
              <a:endParaRPr lang="en-US" sz="1800" b="1" dirty="0">
                <a:latin typeface="Arial" pitchFamily="34" charset="0"/>
                <a:cs typeface="Arial" pitchFamily="34" charset="0"/>
              </a:endParaRPr>
            </a:p>
          </p:txBody>
        </p:sp>
        <p:sp>
          <p:nvSpPr>
            <p:cNvPr id="68" name="Oval 67"/>
            <p:cNvSpPr/>
            <p:nvPr/>
          </p:nvSpPr>
          <p:spPr bwMode="auto">
            <a:xfrm>
              <a:off x="2837267" y="50630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grpSp>
      <p:cxnSp>
        <p:nvCxnSpPr>
          <p:cNvPr id="71" name="Straight Connector 70"/>
          <p:cNvCxnSpPr/>
          <p:nvPr/>
        </p:nvCxnSpPr>
        <p:spPr bwMode="auto">
          <a:xfrm>
            <a:off x="2362200" y="3733800"/>
            <a:ext cx="1447800"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72" name="Group 71"/>
          <p:cNvGrpSpPr/>
          <p:nvPr/>
        </p:nvGrpSpPr>
        <p:grpSpPr>
          <a:xfrm>
            <a:off x="2873056" y="3653375"/>
            <a:ext cx="479744" cy="461425"/>
            <a:chOff x="2707957" y="5063075"/>
            <a:chExt cx="479744" cy="461425"/>
          </a:xfrm>
        </p:grpSpPr>
        <p:sp>
          <p:nvSpPr>
            <p:cNvPr id="73" name="TextBox 72"/>
            <p:cNvSpPr txBox="1"/>
            <p:nvPr/>
          </p:nvSpPr>
          <p:spPr>
            <a:xfrm>
              <a:off x="2707957" y="5155168"/>
              <a:ext cx="479744" cy="369332"/>
            </a:xfrm>
            <a:prstGeom prst="rect">
              <a:avLst/>
            </a:prstGeom>
            <a:noFill/>
          </p:spPr>
          <p:txBody>
            <a:bodyPr wrap="none" rtlCol="0">
              <a:spAutoFit/>
            </a:bodyPr>
            <a:lstStyle/>
            <a:p>
              <a:r>
                <a:rPr lang="en-US" sz="1800" b="1" dirty="0" smtClean="0">
                  <a:latin typeface="Arial" pitchFamily="34" charset="0"/>
                  <a:cs typeface="Arial" pitchFamily="34" charset="0"/>
                </a:rPr>
                <a:t>R8</a:t>
              </a:r>
              <a:endParaRPr lang="en-US" sz="1800" b="1" dirty="0">
                <a:latin typeface="Arial" pitchFamily="34" charset="0"/>
                <a:cs typeface="Arial" pitchFamily="34" charset="0"/>
              </a:endParaRPr>
            </a:p>
          </p:txBody>
        </p:sp>
        <p:sp>
          <p:nvSpPr>
            <p:cNvPr id="74" name="Oval 73"/>
            <p:cNvSpPr/>
            <p:nvPr/>
          </p:nvSpPr>
          <p:spPr bwMode="auto">
            <a:xfrm>
              <a:off x="2860357" y="50630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grpSp>
      <p:cxnSp>
        <p:nvCxnSpPr>
          <p:cNvPr id="26" name="Straight Connector 25"/>
          <p:cNvCxnSpPr>
            <a:stCxn id="44" idx="2"/>
            <a:endCxn id="321" idx="0"/>
          </p:cNvCxnSpPr>
          <p:nvPr/>
        </p:nvCxnSpPr>
        <p:spPr bwMode="auto">
          <a:xfrm>
            <a:off x="4457700" y="2209800"/>
            <a:ext cx="0" cy="1066800"/>
          </a:xfrm>
          <a:prstGeom prst="line">
            <a:avLst/>
          </a:prstGeom>
          <a:solidFill>
            <a:schemeClr val="accent1"/>
          </a:solidFill>
          <a:ln w="12700" cap="flat" cmpd="sng" algn="ctr">
            <a:solidFill>
              <a:schemeClr val="tx1"/>
            </a:solidFill>
            <a:prstDash val="solid"/>
            <a:round/>
            <a:headEnd type="none" w="sm" len="sm"/>
            <a:tailEnd type="none" w="sm" len="sm"/>
          </a:ln>
          <a:effectLst/>
        </p:spPr>
      </p:cxnSp>
    </p:spTree>
    <p:extLst>
      <p:ext uri="{BB962C8B-B14F-4D97-AF65-F5344CB8AC3E}">
        <p14:creationId xmlns:p14="http://schemas.microsoft.com/office/powerpoint/2010/main" val="133957195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55"/>
          <p:cNvSpPr/>
          <p:nvPr/>
        </p:nvSpPr>
        <p:spPr bwMode="auto">
          <a:xfrm>
            <a:off x="7227295" y="2102223"/>
            <a:ext cx="855094" cy="42002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45720" rIns="0" bIns="45720" numCol="1" rtlCol="0" anchor="t"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mn-lt"/>
            </a:endParaRPr>
          </a:p>
        </p:txBody>
      </p:sp>
      <p:sp>
        <p:nvSpPr>
          <p:cNvPr id="100" name="Rectangle 99"/>
          <p:cNvSpPr/>
          <p:nvPr/>
        </p:nvSpPr>
        <p:spPr bwMode="auto">
          <a:xfrm>
            <a:off x="656565" y="3068929"/>
            <a:ext cx="7875876" cy="1080151"/>
          </a:xfrm>
          <a:prstGeom prst="rect">
            <a:avLst/>
          </a:prstGeom>
          <a:solidFill>
            <a:schemeClr val="accent1">
              <a:lumMod val="40000"/>
              <a:lumOff val="60000"/>
            </a:schemeClr>
          </a:solidFill>
          <a:ln w="12700" cap="flat" cmpd="sng" algn="ctr">
            <a:solidFill>
              <a:schemeClr val="accent1">
                <a:lumMod val="40000"/>
                <a:lumOff val="60000"/>
              </a:schemeClr>
            </a:solidFill>
            <a:prstDash val="solid"/>
            <a:round/>
            <a:headEnd type="none" w="sm" len="sm"/>
            <a:tailEnd type="none" w="sm" len="sm"/>
          </a:ln>
          <a:effectLst/>
        </p:spPr>
        <p:txBody>
          <a:bodyPr vert="horz" wrap="square" lIns="91440" tIns="45720" rIns="91440" bIns="45720" numCol="1" rtlCol="0" anchor="b"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latin typeface="+mn-lt"/>
              </a:rPr>
              <a:t>S</a:t>
            </a:r>
            <a:r>
              <a:rPr kumimoji="0" lang="en-US" sz="1200" b="0" i="0" u="none" strike="noStrike" cap="none" normalizeH="0" baseline="0" dirty="0" smtClean="0">
                <a:ln>
                  <a:noFill/>
                </a:ln>
                <a:solidFill>
                  <a:schemeClr val="tx1"/>
                </a:solidFill>
                <a:effectLst/>
                <a:latin typeface="+mn-lt"/>
              </a:rPr>
              <a:t>cope of IEEE 802</a:t>
            </a:r>
            <a:endParaRPr kumimoji="0" lang="en-US" sz="1200" b="0" i="0" u="none" strike="noStrike" cap="none" normalizeH="0" baseline="0" dirty="0">
              <a:ln>
                <a:noFill/>
              </a:ln>
              <a:solidFill>
                <a:schemeClr val="tx1"/>
              </a:solidFill>
              <a:effectLst/>
              <a:latin typeface="+mn-lt"/>
            </a:endParaRPr>
          </a:p>
        </p:txBody>
      </p:sp>
      <p:sp>
        <p:nvSpPr>
          <p:cNvPr id="9" name="Rectangle 8"/>
          <p:cNvSpPr/>
          <p:nvPr/>
        </p:nvSpPr>
        <p:spPr bwMode="auto">
          <a:xfrm>
            <a:off x="2231742" y="3068960"/>
            <a:ext cx="5850650" cy="855095"/>
          </a:xfrm>
          <a:prstGeom prst="rect">
            <a:avLst/>
          </a:prstGeom>
          <a:solidFill>
            <a:srgbClr val="B7DEE8"/>
          </a:solidFill>
          <a:ln w="12700" cap="flat" cmpd="sng" algn="ctr">
            <a:solidFill>
              <a:schemeClr val="accent5"/>
            </a:solidFill>
            <a:prstDash val="solid"/>
            <a:round/>
            <a:headEnd type="none" w="sm" len="sm"/>
            <a:tailEnd type="none" w="sm" len="sm"/>
          </a:ln>
          <a:effectLst/>
        </p:spPr>
        <p:txBody>
          <a:bodyPr vert="horz" wrap="square" lIns="91440" tIns="45720" rIns="91440" bIns="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b="1">
                <a:latin typeface="+mn-lt"/>
              </a:rPr>
              <a:t>Access Network</a:t>
            </a:r>
            <a:endParaRPr kumimoji="0" lang="en-US" sz="1200" b="1" u="none" strike="noStrike" cap="none" normalizeH="0" baseline="0">
              <a:ln>
                <a:noFill/>
              </a:ln>
              <a:solidFill>
                <a:schemeClr val="tx1"/>
              </a:solidFill>
              <a:effectLst/>
              <a:latin typeface="+mn-lt"/>
            </a:endParaRPr>
          </a:p>
        </p:txBody>
      </p:sp>
      <p:sp>
        <p:nvSpPr>
          <p:cNvPr id="37" name="Rectangle 36"/>
          <p:cNvSpPr/>
          <p:nvPr/>
        </p:nvSpPr>
        <p:spPr bwMode="auto">
          <a:xfrm>
            <a:off x="701572" y="3616364"/>
            <a:ext cx="2340259" cy="90010"/>
          </a:xfrm>
          <a:prstGeom prst="rect">
            <a:avLst/>
          </a:prstGeom>
          <a:solidFill>
            <a:schemeClr val="accent1"/>
          </a:solidFill>
          <a:ln w="12700" cap="flat" cmpd="sng" algn="ctr">
            <a:no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700" dirty="0" smtClean="0">
                <a:latin typeface="+mn-lt"/>
              </a:rPr>
              <a:t>Medium</a:t>
            </a:r>
            <a:endParaRPr kumimoji="0" lang="en-US" sz="700" b="0" i="0" u="none" strike="noStrike" cap="none" normalizeH="0" baseline="0" dirty="0">
              <a:ln>
                <a:noFill/>
              </a:ln>
              <a:solidFill>
                <a:schemeClr val="tx1"/>
              </a:solidFill>
              <a:effectLst/>
              <a:latin typeface="+mn-lt"/>
            </a:endParaRPr>
          </a:p>
        </p:txBody>
      </p:sp>
      <p:sp>
        <p:nvSpPr>
          <p:cNvPr id="38" name="Rectangle 37"/>
          <p:cNvSpPr/>
          <p:nvPr/>
        </p:nvSpPr>
        <p:spPr bwMode="auto">
          <a:xfrm>
            <a:off x="3131841" y="3616364"/>
            <a:ext cx="2430270" cy="90010"/>
          </a:xfrm>
          <a:prstGeom prst="rect">
            <a:avLst/>
          </a:prstGeom>
          <a:solidFill>
            <a:schemeClr val="bg1">
              <a:lumMod val="75000"/>
            </a:schemeClr>
          </a:solidFill>
          <a:ln w="12700" cap="flat" cmpd="sng" algn="ctr">
            <a:no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700" dirty="0" smtClean="0">
                <a:latin typeface="+mn-lt"/>
              </a:rPr>
              <a:t>Medium</a:t>
            </a:r>
            <a:endParaRPr kumimoji="0" lang="en-US" sz="700" b="0" i="0" u="none" strike="noStrike" cap="none" normalizeH="0" baseline="0" dirty="0">
              <a:ln>
                <a:noFill/>
              </a:ln>
              <a:solidFill>
                <a:schemeClr val="tx1"/>
              </a:solidFill>
              <a:effectLst/>
              <a:latin typeface="+mn-lt"/>
            </a:endParaRPr>
          </a:p>
        </p:txBody>
      </p:sp>
      <p:sp>
        <p:nvSpPr>
          <p:cNvPr id="39" name="Rectangle 38"/>
          <p:cNvSpPr/>
          <p:nvPr/>
        </p:nvSpPr>
        <p:spPr bwMode="auto">
          <a:xfrm>
            <a:off x="5697126" y="3616364"/>
            <a:ext cx="2340260" cy="90010"/>
          </a:xfrm>
          <a:prstGeom prst="rect">
            <a:avLst/>
          </a:prstGeom>
          <a:solidFill>
            <a:schemeClr val="bg1">
              <a:lumMod val="75000"/>
            </a:schemeClr>
          </a:solidFill>
          <a:ln w="12700" cap="flat" cmpd="sng" algn="ctr">
            <a:no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700" dirty="0" smtClean="0">
                <a:latin typeface="+mn-lt"/>
              </a:rPr>
              <a:t>Medium</a:t>
            </a:r>
            <a:endParaRPr kumimoji="0" lang="en-US" sz="700" b="0" i="0" u="none" strike="noStrike" cap="none" normalizeH="0" baseline="0" dirty="0">
              <a:ln>
                <a:noFill/>
              </a:ln>
              <a:solidFill>
                <a:schemeClr val="tx1"/>
              </a:solidFill>
              <a:effectLst/>
              <a:latin typeface="+mn-lt"/>
            </a:endParaRPr>
          </a:p>
        </p:txBody>
      </p:sp>
      <p:sp>
        <p:nvSpPr>
          <p:cNvPr id="2" name="Title 1"/>
          <p:cNvSpPr>
            <a:spLocks noGrp="1"/>
          </p:cNvSpPr>
          <p:nvPr>
            <p:ph type="title"/>
          </p:nvPr>
        </p:nvSpPr>
        <p:spPr/>
        <p:txBody>
          <a:bodyPr/>
          <a:lstStyle/>
          <a:p>
            <a:r>
              <a:rPr lang="en-US" dirty="0"/>
              <a:t>Scope</a:t>
            </a:r>
            <a:r>
              <a:rPr lang="en-US" dirty="0" smtClean="0"/>
              <a:t> of OmniRAN P802.1CF mapped to the IEEE 802 Reference Model</a:t>
            </a:r>
            <a:endParaRPr lang="en-US" dirty="0"/>
          </a:p>
        </p:txBody>
      </p:sp>
      <p:sp>
        <p:nvSpPr>
          <p:cNvPr id="140" name="Content Placeholder 139"/>
          <p:cNvSpPr>
            <a:spLocks noGrp="1"/>
          </p:cNvSpPr>
          <p:nvPr>
            <p:ph idx="1"/>
          </p:nvPr>
        </p:nvSpPr>
        <p:spPr>
          <a:xfrm>
            <a:off x="457200" y="4374105"/>
            <a:ext cx="8229600" cy="2115235"/>
          </a:xfrm>
        </p:spPr>
        <p:txBody>
          <a:bodyPr>
            <a:normAutofit fontScale="47500" lnSpcReduction="20000"/>
          </a:bodyPr>
          <a:lstStyle/>
          <a:p>
            <a:pPr>
              <a:lnSpc>
                <a:spcPct val="120000"/>
              </a:lnSpc>
            </a:pPr>
            <a:r>
              <a:rPr lang="en-US" dirty="0" smtClean="0"/>
              <a:t>P802.1CF will define an abstraction of an access network based on IEEE 802 technologies</a:t>
            </a:r>
          </a:p>
          <a:p>
            <a:pPr lvl="1">
              <a:lnSpc>
                <a:spcPct val="120000"/>
              </a:lnSpc>
            </a:pPr>
            <a:r>
              <a:rPr lang="en-US" dirty="0" smtClean="0"/>
              <a:t>The access network provides the link between a station (IP host) and the first hop router</a:t>
            </a:r>
          </a:p>
          <a:p>
            <a:pPr>
              <a:lnSpc>
                <a:spcPct val="120000"/>
              </a:lnSpc>
            </a:pPr>
            <a:r>
              <a:rPr lang="en-US" dirty="0"/>
              <a:t>The abstraction leads to very few generic interfaces for all kind of implementations</a:t>
            </a:r>
            <a:endParaRPr lang="en-US" dirty="0" smtClean="0"/>
          </a:p>
          <a:p>
            <a:pPr lvl="1">
              <a:lnSpc>
                <a:spcPct val="120000"/>
              </a:lnSpc>
            </a:pPr>
            <a:r>
              <a:rPr lang="en-US" dirty="0"/>
              <a:t>R1 </a:t>
            </a:r>
            <a:r>
              <a:rPr lang="en-US" dirty="0" smtClean="0"/>
              <a:t>represents the PHY and MAC layer functions between terminal and base station, which are completely covered by the IEEE 802 specifications</a:t>
            </a:r>
          </a:p>
          <a:p>
            <a:pPr lvl="1">
              <a:lnSpc>
                <a:spcPct val="120000"/>
              </a:lnSpc>
            </a:pPr>
            <a:r>
              <a:rPr lang="en-US" dirty="0" smtClean="0"/>
              <a:t>R2 represents a control interface between terminal and central control entity, e.g. for authentication</a:t>
            </a:r>
          </a:p>
          <a:p>
            <a:pPr lvl="1">
              <a:lnSpc>
                <a:spcPct val="120000"/>
              </a:lnSpc>
            </a:pPr>
            <a:r>
              <a:rPr lang="en-US" dirty="0" smtClean="0"/>
              <a:t>R3 represents a control interface between the access network and a central control entity and the</a:t>
            </a:r>
            <a:r>
              <a:rPr lang="en-US" dirty="0"/>
              <a:t> data path interface towards the first hop router, which is defined by the IEEE 802 Data Link SAP.</a:t>
            </a:r>
          </a:p>
        </p:txBody>
      </p:sp>
      <p:sp>
        <p:nvSpPr>
          <p:cNvPr id="3" name="Rectangle 2"/>
          <p:cNvSpPr/>
          <p:nvPr/>
        </p:nvSpPr>
        <p:spPr bwMode="auto">
          <a:xfrm>
            <a:off x="656566" y="3076304"/>
            <a:ext cx="855095"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n-lt"/>
              </a:rPr>
              <a:t>Data Link</a:t>
            </a:r>
            <a:endParaRPr kumimoji="0" lang="en-US" sz="1200" b="0" i="0" u="none" strike="noStrike" cap="none" normalizeH="0" baseline="0" dirty="0">
              <a:ln>
                <a:noFill/>
              </a:ln>
              <a:solidFill>
                <a:schemeClr val="tx1"/>
              </a:solidFill>
              <a:effectLst/>
              <a:latin typeface="+mn-lt"/>
            </a:endParaRPr>
          </a:p>
        </p:txBody>
      </p:sp>
      <p:sp>
        <p:nvSpPr>
          <p:cNvPr id="4" name="Rectangle 3"/>
          <p:cNvSpPr/>
          <p:nvPr/>
        </p:nvSpPr>
        <p:spPr bwMode="auto">
          <a:xfrm>
            <a:off x="656567" y="3346334"/>
            <a:ext cx="855094"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mn-lt"/>
              </a:rPr>
              <a:t>Physical</a:t>
            </a:r>
            <a:endParaRPr kumimoji="0" lang="en-US" sz="1200" b="0" i="0" u="none" strike="noStrike" cap="none" normalizeH="0" baseline="0" dirty="0">
              <a:ln>
                <a:noFill/>
              </a:ln>
              <a:solidFill>
                <a:schemeClr val="tx1"/>
              </a:solidFill>
              <a:effectLst/>
              <a:latin typeface="+mn-lt"/>
            </a:endParaRPr>
          </a:p>
        </p:txBody>
      </p:sp>
      <p:sp>
        <p:nvSpPr>
          <p:cNvPr id="5" name="Rectangle 4"/>
          <p:cNvSpPr/>
          <p:nvPr/>
        </p:nvSpPr>
        <p:spPr bwMode="auto">
          <a:xfrm>
            <a:off x="656567" y="1854036"/>
            <a:ext cx="855094" cy="122226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45720" rIns="0" bIns="45720" numCol="1" rtlCol="0" anchor="t"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smtClean="0">
                <a:latin typeface="+mn-lt"/>
              </a:rPr>
              <a:t>Higher Layers</a:t>
            </a:r>
            <a:endParaRPr kumimoji="0" lang="en-US" sz="900" b="0" i="0" u="none" strike="noStrike" cap="none" normalizeH="0" baseline="0" dirty="0">
              <a:ln>
                <a:noFill/>
              </a:ln>
              <a:solidFill>
                <a:schemeClr val="tx1"/>
              </a:solidFill>
              <a:effectLst/>
              <a:latin typeface="+mn-lt"/>
            </a:endParaRPr>
          </a:p>
        </p:txBody>
      </p:sp>
      <p:sp>
        <p:nvSpPr>
          <p:cNvPr id="12" name="Rectangle 11"/>
          <p:cNvSpPr/>
          <p:nvPr/>
        </p:nvSpPr>
        <p:spPr bwMode="auto">
          <a:xfrm>
            <a:off x="7227296" y="3076304"/>
            <a:ext cx="855095"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n-lt"/>
              </a:rPr>
              <a:t>Data Link</a:t>
            </a:r>
            <a:endParaRPr kumimoji="0" lang="en-US" sz="1200" b="0" i="0" u="none" strike="noStrike" cap="none" normalizeH="0" baseline="0" dirty="0">
              <a:ln>
                <a:noFill/>
              </a:ln>
              <a:solidFill>
                <a:schemeClr val="tx1"/>
              </a:solidFill>
              <a:effectLst/>
              <a:latin typeface="+mn-lt"/>
            </a:endParaRPr>
          </a:p>
        </p:txBody>
      </p:sp>
      <p:sp>
        <p:nvSpPr>
          <p:cNvPr id="13" name="Rectangle 12"/>
          <p:cNvSpPr/>
          <p:nvPr/>
        </p:nvSpPr>
        <p:spPr bwMode="auto">
          <a:xfrm>
            <a:off x="7227297" y="3346334"/>
            <a:ext cx="855094"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mn-lt"/>
              </a:rPr>
              <a:t>Physical</a:t>
            </a:r>
            <a:endParaRPr kumimoji="0" lang="en-US" sz="1200" b="0" i="0" u="none" strike="noStrike" cap="none" normalizeH="0" baseline="0" dirty="0">
              <a:ln>
                <a:noFill/>
              </a:ln>
              <a:solidFill>
                <a:schemeClr val="tx1"/>
              </a:solidFill>
              <a:effectLst/>
              <a:latin typeface="+mn-lt"/>
            </a:endParaRPr>
          </a:p>
        </p:txBody>
      </p:sp>
      <p:sp>
        <p:nvSpPr>
          <p:cNvPr id="20" name="Rectangle 19"/>
          <p:cNvSpPr/>
          <p:nvPr/>
        </p:nvSpPr>
        <p:spPr bwMode="auto">
          <a:xfrm>
            <a:off x="5607117" y="3076304"/>
            <a:ext cx="855095"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n-lt"/>
              </a:rPr>
              <a:t>Data Link</a:t>
            </a:r>
            <a:endParaRPr kumimoji="0" lang="en-US" sz="1200" b="0" i="0" u="none" strike="noStrike" cap="none" normalizeH="0" baseline="0" dirty="0">
              <a:ln>
                <a:noFill/>
              </a:ln>
              <a:solidFill>
                <a:schemeClr val="tx1"/>
              </a:solidFill>
              <a:effectLst/>
              <a:latin typeface="+mn-lt"/>
            </a:endParaRPr>
          </a:p>
        </p:txBody>
      </p:sp>
      <p:sp>
        <p:nvSpPr>
          <p:cNvPr id="21" name="Rectangle 20"/>
          <p:cNvSpPr/>
          <p:nvPr/>
        </p:nvSpPr>
        <p:spPr bwMode="auto">
          <a:xfrm>
            <a:off x="5607118" y="3346334"/>
            <a:ext cx="855094"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mn-lt"/>
              </a:rPr>
              <a:t>Physical</a:t>
            </a:r>
            <a:endParaRPr kumimoji="0" lang="en-US" sz="1200" b="0" i="0" u="none" strike="noStrike" cap="none" normalizeH="0" baseline="0" dirty="0">
              <a:ln>
                <a:noFill/>
              </a:ln>
              <a:solidFill>
                <a:schemeClr val="tx1"/>
              </a:solidFill>
              <a:effectLst/>
              <a:latin typeface="+mn-lt"/>
            </a:endParaRPr>
          </a:p>
        </p:txBody>
      </p:sp>
      <p:sp>
        <p:nvSpPr>
          <p:cNvPr id="27" name="Rectangle 26"/>
          <p:cNvSpPr/>
          <p:nvPr/>
        </p:nvSpPr>
        <p:spPr bwMode="auto">
          <a:xfrm>
            <a:off x="4752021" y="3076304"/>
            <a:ext cx="855095"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n-lt"/>
              </a:rPr>
              <a:t>Data Link</a:t>
            </a:r>
            <a:endParaRPr kumimoji="0" lang="en-US" sz="1200" b="0" i="0" u="none" strike="noStrike" cap="none" normalizeH="0" baseline="0" dirty="0">
              <a:ln>
                <a:noFill/>
              </a:ln>
              <a:solidFill>
                <a:schemeClr val="tx1"/>
              </a:solidFill>
              <a:effectLst/>
              <a:latin typeface="+mn-lt"/>
            </a:endParaRPr>
          </a:p>
        </p:txBody>
      </p:sp>
      <p:sp>
        <p:nvSpPr>
          <p:cNvPr id="28" name="Rectangle 27"/>
          <p:cNvSpPr/>
          <p:nvPr/>
        </p:nvSpPr>
        <p:spPr bwMode="auto">
          <a:xfrm>
            <a:off x="4752022" y="3346334"/>
            <a:ext cx="855094"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mn-lt"/>
              </a:rPr>
              <a:t>Physical</a:t>
            </a:r>
            <a:endParaRPr kumimoji="0" lang="en-US" sz="1200" b="0" i="0" u="none" strike="noStrike" cap="none" normalizeH="0" baseline="0" dirty="0">
              <a:ln>
                <a:noFill/>
              </a:ln>
              <a:solidFill>
                <a:schemeClr val="tx1"/>
              </a:solidFill>
              <a:effectLst/>
              <a:latin typeface="+mn-lt"/>
            </a:endParaRPr>
          </a:p>
        </p:txBody>
      </p:sp>
      <p:sp>
        <p:nvSpPr>
          <p:cNvPr id="29" name="Isosceles Triangle 28"/>
          <p:cNvSpPr/>
          <p:nvPr/>
        </p:nvSpPr>
        <p:spPr bwMode="auto">
          <a:xfrm flipV="1">
            <a:off x="4752022" y="3076303"/>
            <a:ext cx="1710190" cy="82637"/>
          </a:xfrm>
          <a:prstGeom prst="triangle">
            <a:avLst>
              <a:gd name="adj" fmla="val 49569"/>
            </a:avLst>
          </a:prstGeom>
          <a:solidFill>
            <a:schemeClr val="bg1">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30" name="Rectangle 29"/>
          <p:cNvSpPr/>
          <p:nvPr/>
        </p:nvSpPr>
        <p:spPr bwMode="auto">
          <a:xfrm>
            <a:off x="3086837" y="3076304"/>
            <a:ext cx="855095"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n-lt"/>
              </a:rPr>
              <a:t>Data Link</a:t>
            </a:r>
            <a:endParaRPr kumimoji="0" lang="en-US" sz="1200" b="0" i="0" u="none" strike="noStrike" cap="none" normalizeH="0" baseline="0" dirty="0">
              <a:ln>
                <a:noFill/>
              </a:ln>
              <a:solidFill>
                <a:schemeClr val="tx1"/>
              </a:solidFill>
              <a:effectLst/>
              <a:latin typeface="+mn-lt"/>
            </a:endParaRPr>
          </a:p>
        </p:txBody>
      </p:sp>
      <p:sp>
        <p:nvSpPr>
          <p:cNvPr id="31" name="Rectangle 30"/>
          <p:cNvSpPr/>
          <p:nvPr/>
        </p:nvSpPr>
        <p:spPr bwMode="auto">
          <a:xfrm>
            <a:off x="3086838" y="3346334"/>
            <a:ext cx="855094"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mn-lt"/>
              </a:rPr>
              <a:t>Physical</a:t>
            </a:r>
            <a:endParaRPr kumimoji="0" lang="en-US" sz="1200" b="0" i="0" u="none" strike="noStrike" cap="none" normalizeH="0" baseline="0" dirty="0">
              <a:ln>
                <a:noFill/>
              </a:ln>
              <a:solidFill>
                <a:schemeClr val="tx1"/>
              </a:solidFill>
              <a:effectLst/>
              <a:latin typeface="+mn-lt"/>
            </a:endParaRPr>
          </a:p>
        </p:txBody>
      </p:sp>
      <p:sp>
        <p:nvSpPr>
          <p:cNvPr id="32" name="Rectangle 31"/>
          <p:cNvSpPr/>
          <p:nvPr/>
        </p:nvSpPr>
        <p:spPr bwMode="auto">
          <a:xfrm>
            <a:off x="2231741" y="3076304"/>
            <a:ext cx="855095"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n-lt"/>
              </a:rPr>
              <a:t>Data Link</a:t>
            </a:r>
            <a:endParaRPr kumimoji="0" lang="en-US" sz="1200" b="0" i="0" u="none" strike="noStrike" cap="none" normalizeH="0" baseline="0" dirty="0">
              <a:ln>
                <a:noFill/>
              </a:ln>
              <a:solidFill>
                <a:schemeClr val="tx1"/>
              </a:solidFill>
              <a:effectLst/>
              <a:latin typeface="+mn-lt"/>
            </a:endParaRPr>
          </a:p>
        </p:txBody>
      </p:sp>
      <p:sp>
        <p:nvSpPr>
          <p:cNvPr id="33" name="Rectangle 32"/>
          <p:cNvSpPr/>
          <p:nvPr/>
        </p:nvSpPr>
        <p:spPr bwMode="auto">
          <a:xfrm>
            <a:off x="2231742" y="3346334"/>
            <a:ext cx="855094"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mn-lt"/>
              </a:rPr>
              <a:t>Physical</a:t>
            </a:r>
            <a:endParaRPr kumimoji="0" lang="en-US" sz="1200" b="0" i="0" u="none" strike="noStrike" cap="none" normalizeH="0" baseline="0" dirty="0">
              <a:ln>
                <a:noFill/>
              </a:ln>
              <a:solidFill>
                <a:schemeClr val="tx1"/>
              </a:solidFill>
              <a:effectLst/>
              <a:latin typeface="+mn-lt"/>
            </a:endParaRPr>
          </a:p>
        </p:txBody>
      </p:sp>
      <p:sp>
        <p:nvSpPr>
          <p:cNvPr id="34" name="Isosceles Triangle 33"/>
          <p:cNvSpPr/>
          <p:nvPr/>
        </p:nvSpPr>
        <p:spPr bwMode="auto">
          <a:xfrm flipV="1">
            <a:off x="2231742" y="3076303"/>
            <a:ext cx="1710190" cy="82637"/>
          </a:xfrm>
          <a:prstGeom prst="triangle">
            <a:avLst>
              <a:gd name="adj" fmla="val 49569"/>
            </a:avLst>
          </a:prstGeom>
          <a:solidFill>
            <a:schemeClr val="bg1">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pic>
        <p:nvPicPr>
          <p:cNvPr id="68" name="Picture 67" descr="MC900439836.PNG"/>
          <p:cNvPicPr>
            <a:picLocks noChangeAspect="1"/>
          </p:cNvPicPr>
          <p:nvPr/>
        </p:nvPicPr>
        <p:blipFill>
          <a:blip r:embed="rId2"/>
          <a:stretch>
            <a:fillRect/>
          </a:stretch>
        </p:blipFill>
        <p:spPr>
          <a:xfrm>
            <a:off x="791581" y="2221209"/>
            <a:ext cx="533400" cy="533400"/>
          </a:xfrm>
          <a:prstGeom prst="rect">
            <a:avLst/>
          </a:prstGeom>
        </p:spPr>
      </p:pic>
      <p:sp>
        <p:nvSpPr>
          <p:cNvPr id="102" name="Rectangle 101"/>
          <p:cNvSpPr/>
          <p:nvPr/>
        </p:nvSpPr>
        <p:spPr bwMode="auto">
          <a:xfrm>
            <a:off x="2726796" y="2581250"/>
            <a:ext cx="720080" cy="495054"/>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0" tIns="45720" rIns="0" bIns="45720" numCol="1" rtlCol="0" anchor="t"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latin typeface="+mn-lt"/>
              </a:rPr>
              <a:t>Higher Layers Control I/f</a:t>
            </a:r>
            <a:endParaRPr kumimoji="0" lang="en-US" sz="900" b="0" i="0" u="none" strike="noStrike" cap="none" normalizeH="0" baseline="0" dirty="0">
              <a:ln>
                <a:noFill/>
              </a:ln>
              <a:solidFill>
                <a:schemeClr val="tx1"/>
              </a:solidFill>
              <a:effectLst/>
              <a:latin typeface="+mn-lt"/>
            </a:endParaRPr>
          </a:p>
        </p:txBody>
      </p:sp>
      <p:sp>
        <p:nvSpPr>
          <p:cNvPr id="104" name="Rectangle 103"/>
          <p:cNvSpPr/>
          <p:nvPr/>
        </p:nvSpPr>
        <p:spPr bwMode="auto">
          <a:xfrm>
            <a:off x="5247076" y="2581250"/>
            <a:ext cx="720080" cy="495054"/>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0" tIns="45720" rIns="0" bIns="45720" numCol="1" rtlCol="0" anchor="t"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latin typeface="+mn-lt"/>
              </a:rPr>
              <a:t>Higher Layers Control I/f</a:t>
            </a:r>
            <a:endParaRPr kumimoji="0" lang="en-US" sz="900" b="0" i="0" u="none" strike="noStrike" cap="none" normalizeH="0" baseline="0" dirty="0">
              <a:ln>
                <a:noFill/>
              </a:ln>
              <a:solidFill>
                <a:schemeClr val="tx1"/>
              </a:solidFill>
              <a:effectLst/>
              <a:latin typeface="+mn-lt"/>
            </a:endParaRPr>
          </a:p>
        </p:txBody>
      </p:sp>
      <p:sp>
        <p:nvSpPr>
          <p:cNvPr id="105" name="Rectangle 104"/>
          <p:cNvSpPr/>
          <p:nvPr/>
        </p:nvSpPr>
        <p:spPr bwMode="auto">
          <a:xfrm>
            <a:off x="7227296" y="2667000"/>
            <a:ext cx="855094" cy="409304"/>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45720" rIns="0" bIns="45720" numCol="1" rtlCol="0" anchor="t"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mn-lt"/>
            </a:endParaRPr>
          </a:p>
        </p:txBody>
      </p:sp>
      <p:pic>
        <p:nvPicPr>
          <p:cNvPr id="82" name="Picture 29"/>
          <p:cNvPicPr>
            <a:picLocks noChangeArrowheads="1"/>
          </p:cNvPicPr>
          <p:nvPr/>
        </p:nvPicPr>
        <p:blipFill>
          <a:blip r:embed="rId3"/>
          <a:srcRect/>
          <a:stretch>
            <a:fillRect/>
          </a:stretch>
        </p:blipFill>
        <p:spPr bwMode="auto">
          <a:xfrm>
            <a:off x="7452321" y="2765919"/>
            <a:ext cx="405045" cy="258117"/>
          </a:xfrm>
          <a:prstGeom prst="rect">
            <a:avLst/>
          </a:prstGeom>
          <a:noFill/>
          <a:ln w="12700">
            <a:noFill/>
            <a:miter lim="800000"/>
            <a:headEnd/>
            <a:tailEnd/>
          </a:ln>
          <a:effectLst/>
        </p:spPr>
      </p:pic>
      <p:grpSp>
        <p:nvGrpSpPr>
          <p:cNvPr id="6" name="Group 122"/>
          <p:cNvGrpSpPr>
            <a:grpSpLocks/>
          </p:cNvGrpSpPr>
          <p:nvPr/>
        </p:nvGrpSpPr>
        <p:grpSpPr bwMode="auto">
          <a:xfrm>
            <a:off x="7767355" y="2154868"/>
            <a:ext cx="190728" cy="325360"/>
            <a:chOff x="4120" y="2308"/>
            <a:chExt cx="305" cy="415"/>
          </a:xfrm>
        </p:grpSpPr>
        <p:sp>
          <p:nvSpPr>
            <p:cNvPr id="71"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dirty="0"/>
            </a:p>
          </p:txBody>
        </p:sp>
        <p:sp>
          <p:nvSpPr>
            <p:cNvPr id="72"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dirty="0"/>
            </a:p>
          </p:txBody>
        </p:sp>
        <p:sp>
          <p:nvSpPr>
            <p:cNvPr id="73"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dirty="0"/>
            </a:p>
          </p:txBody>
        </p:sp>
        <p:grpSp>
          <p:nvGrpSpPr>
            <p:cNvPr id="8" name="Group 126"/>
            <p:cNvGrpSpPr>
              <a:grpSpLocks/>
            </p:cNvGrpSpPr>
            <p:nvPr/>
          </p:nvGrpSpPr>
          <p:grpSpPr bwMode="auto">
            <a:xfrm flipH="1">
              <a:off x="4164" y="2500"/>
              <a:ext cx="152" cy="109"/>
              <a:chOff x="3216" y="2784"/>
              <a:chExt cx="192" cy="144"/>
            </a:xfrm>
          </p:grpSpPr>
          <p:sp>
            <p:nvSpPr>
              <p:cNvPr id="78"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dirty="0"/>
              </a:p>
            </p:txBody>
          </p:sp>
          <p:sp>
            <p:nvSpPr>
              <p:cNvPr id="79"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dirty="0"/>
              </a:p>
            </p:txBody>
          </p:sp>
          <p:sp>
            <p:nvSpPr>
              <p:cNvPr id="80"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dirty="0"/>
              </a:p>
            </p:txBody>
          </p:sp>
          <p:sp>
            <p:nvSpPr>
              <p:cNvPr id="81"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dirty="0"/>
              </a:p>
            </p:txBody>
          </p:sp>
        </p:grpSp>
        <p:sp>
          <p:nvSpPr>
            <p:cNvPr id="75"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dirty="0"/>
            </a:p>
          </p:txBody>
        </p:sp>
        <p:sp>
          <p:nvSpPr>
            <p:cNvPr id="76"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dirty="0"/>
            </a:p>
          </p:txBody>
        </p:sp>
        <p:sp>
          <p:nvSpPr>
            <p:cNvPr id="77"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dirty="0"/>
            </a:p>
          </p:txBody>
        </p:sp>
      </p:grpSp>
      <p:sp>
        <p:nvSpPr>
          <p:cNvPr id="69" name="AutoShape 22"/>
          <p:cNvSpPr>
            <a:spLocks noChangeArrowheads="1"/>
          </p:cNvSpPr>
          <p:nvPr/>
        </p:nvSpPr>
        <p:spPr bwMode="auto">
          <a:xfrm>
            <a:off x="7317305" y="2154868"/>
            <a:ext cx="360362" cy="327025"/>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dirty="0">
              <a:ea typeface="ＭＳ Ｐゴシック" pitchFamily="34" charset="-128"/>
            </a:endParaRPr>
          </a:p>
        </p:txBody>
      </p:sp>
      <p:cxnSp>
        <p:nvCxnSpPr>
          <p:cNvPr id="114" name="Straight Arrow Connector 113"/>
          <p:cNvCxnSpPr/>
          <p:nvPr/>
        </p:nvCxnSpPr>
        <p:spPr bwMode="auto">
          <a:xfrm>
            <a:off x="5517106" y="2976768"/>
            <a:ext cx="0" cy="262657"/>
          </a:xfrm>
          <a:prstGeom prst="straightConnector1">
            <a:avLst/>
          </a:prstGeom>
          <a:solidFill>
            <a:schemeClr val="accent1"/>
          </a:solidFill>
          <a:ln w="12700" cap="flat" cmpd="sng" algn="ctr">
            <a:solidFill>
              <a:srgbClr val="FF0000"/>
            </a:solidFill>
            <a:prstDash val="dash"/>
            <a:round/>
            <a:headEnd type="triangle" w="med" len="med"/>
            <a:tailEnd type="triangle" w="med" len="med"/>
          </a:ln>
          <a:effectLst/>
        </p:spPr>
      </p:cxnSp>
      <p:cxnSp>
        <p:nvCxnSpPr>
          <p:cNvPr id="116" name="Straight Arrow Connector 115"/>
          <p:cNvCxnSpPr/>
          <p:nvPr/>
        </p:nvCxnSpPr>
        <p:spPr bwMode="auto">
          <a:xfrm>
            <a:off x="5697126" y="2976768"/>
            <a:ext cx="0" cy="262657"/>
          </a:xfrm>
          <a:prstGeom prst="straightConnector1">
            <a:avLst/>
          </a:prstGeom>
          <a:solidFill>
            <a:schemeClr val="accent1"/>
          </a:solidFill>
          <a:ln w="12700" cap="flat" cmpd="sng" algn="ctr">
            <a:solidFill>
              <a:srgbClr val="FF0000"/>
            </a:solidFill>
            <a:prstDash val="dash"/>
            <a:round/>
            <a:headEnd type="triangle" w="med" len="med"/>
            <a:tailEnd type="triangle" w="med" len="med"/>
          </a:ln>
          <a:effectLst/>
        </p:spPr>
      </p:cxnSp>
      <p:cxnSp>
        <p:nvCxnSpPr>
          <p:cNvPr id="117" name="Straight Arrow Connector 116"/>
          <p:cNvCxnSpPr/>
          <p:nvPr/>
        </p:nvCxnSpPr>
        <p:spPr bwMode="auto">
          <a:xfrm>
            <a:off x="3041831" y="2978920"/>
            <a:ext cx="0" cy="468000"/>
          </a:xfrm>
          <a:prstGeom prst="straightConnector1">
            <a:avLst/>
          </a:prstGeom>
          <a:solidFill>
            <a:schemeClr val="accent1"/>
          </a:solidFill>
          <a:ln w="12700" cap="flat" cmpd="sng" algn="ctr">
            <a:solidFill>
              <a:srgbClr val="FF0000"/>
            </a:solidFill>
            <a:prstDash val="dash"/>
            <a:round/>
            <a:headEnd type="triangle" w="med" len="med"/>
            <a:tailEnd type="triangle" w="med" len="med"/>
          </a:ln>
          <a:effectLst/>
        </p:spPr>
      </p:cxnSp>
      <p:cxnSp>
        <p:nvCxnSpPr>
          <p:cNvPr id="118" name="Straight Arrow Connector 117"/>
          <p:cNvCxnSpPr/>
          <p:nvPr/>
        </p:nvCxnSpPr>
        <p:spPr bwMode="auto">
          <a:xfrm>
            <a:off x="3131841" y="2978921"/>
            <a:ext cx="0" cy="262657"/>
          </a:xfrm>
          <a:prstGeom prst="straightConnector1">
            <a:avLst/>
          </a:prstGeom>
          <a:solidFill>
            <a:schemeClr val="accent1"/>
          </a:solidFill>
          <a:ln w="12700" cap="flat" cmpd="sng" algn="ctr">
            <a:solidFill>
              <a:srgbClr val="FF0000"/>
            </a:solidFill>
            <a:prstDash val="dash"/>
            <a:round/>
            <a:headEnd type="triangle" w="med" len="med"/>
            <a:tailEnd type="triangle" w="med" len="med"/>
          </a:ln>
          <a:effectLst/>
        </p:spPr>
      </p:cxnSp>
      <p:sp>
        <p:nvSpPr>
          <p:cNvPr id="136" name="Freeform 135"/>
          <p:cNvSpPr/>
          <p:nvPr/>
        </p:nvSpPr>
        <p:spPr bwMode="auto">
          <a:xfrm>
            <a:off x="1403752" y="2978951"/>
            <a:ext cx="1413054" cy="144511"/>
          </a:xfrm>
          <a:custGeom>
            <a:avLst/>
            <a:gdLst>
              <a:gd name="connsiteX0" fmla="*/ 0 w 1395413"/>
              <a:gd name="connsiteY0" fmla="*/ 133350 h 138112"/>
              <a:gd name="connsiteX1" fmla="*/ 1395413 w 1395413"/>
              <a:gd name="connsiteY1" fmla="*/ 138112 h 138112"/>
              <a:gd name="connsiteX2" fmla="*/ 1395413 w 1395413"/>
              <a:gd name="connsiteY2" fmla="*/ 0 h 138112"/>
            </a:gdLst>
            <a:ahLst/>
            <a:cxnLst>
              <a:cxn ang="0">
                <a:pos x="connsiteX0" y="connsiteY0"/>
              </a:cxn>
              <a:cxn ang="0">
                <a:pos x="connsiteX1" y="connsiteY1"/>
              </a:cxn>
              <a:cxn ang="0">
                <a:pos x="connsiteX2" y="connsiteY2"/>
              </a:cxn>
            </a:cxnLst>
            <a:rect l="l" t="t" r="r" b="b"/>
            <a:pathLst>
              <a:path w="1395413" h="138112">
                <a:moveTo>
                  <a:pt x="0" y="133350"/>
                </a:moveTo>
                <a:lnTo>
                  <a:pt x="1395413" y="138112"/>
                </a:lnTo>
                <a:lnTo>
                  <a:pt x="1395413" y="0"/>
                </a:lnTo>
              </a:path>
            </a:pathLst>
          </a:custGeom>
          <a:noFill/>
          <a:ln w="12700" cap="flat" cmpd="sng" algn="ctr">
            <a:solidFill>
              <a:srgbClr val="FF0000"/>
            </a:solidFill>
            <a:prstDash val="dash"/>
            <a:round/>
            <a:headEnd type="triangl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55" name="Left-Right Arrow 54"/>
          <p:cNvSpPr/>
          <p:nvPr/>
        </p:nvSpPr>
        <p:spPr bwMode="auto">
          <a:xfrm>
            <a:off x="1511661" y="3213472"/>
            <a:ext cx="720080" cy="270030"/>
          </a:xfrm>
          <a:prstGeom prst="leftRightArrow">
            <a:avLst>
              <a:gd name="adj1" fmla="val 64830"/>
              <a:gd name="adj2" fmla="val 36158"/>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mn-lt"/>
              </a:rPr>
              <a:t>R1</a:t>
            </a:r>
            <a:endParaRPr kumimoji="0" lang="en-US" sz="1000" b="1" i="0" u="none" strike="noStrike" cap="none" normalizeH="0" baseline="0" dirty="0">
              <a:ln>
                <a:noFill/>
              </a:ln>
              <a:solidFill>
                <a:schemeClr val="bg1"/>
              </a:solidFill>
              <a:effectLst/>
              <a:latin typeface="+mn-lt"/>
            </a:endParaRPr>
          </a:p>
        </p:txBody>
      </p:sp>
      <p:cxnSp>
        <p:nvCxnSpPr>
          <p:cNvPr id="58" name="Straight Arrow Connector 57"/>
          <p:cNvCxnSpPr>
            <a:endCxn id="29" idx="0"/>
          </p:cNvCxnSpPr>
          <p:nvPr/>
        </p:nvCxnSpPr>
        <p:spPr bwMode="auto">
          <a:xfrm flipH="1">
            <a:off x="5599746" y="2978921"/>
            <a:ext cx="7370" cy="180019"/>
          </a:xfrm>
          <a:prstGeom prst="straightConnector1">
            <a:avLst/>
          </a:prstGeom>
          <a:solidFill>
            <a:schemeClr val="accent1"/>
          </a:solidFill>
          <a:ln w="12700" cap="flat" cmpd="sng" algn="ctr">
            <a:solidFill>
              <a:srgbClr val="FF0000"/>
            </a:solidFill>
            <a:prstDash val="dash"/>
            <a:round/>
            <a:headEnd type="triangle" w="med" len="med"/>
            <a:tailEnd type="triangle" w="med" len="med"/>
          </a:ln>
          <a:effectLst/>
        </p:spPr>
      </p:cxnSp>
      <p:cxnSp>
        <p:nvCxnSpPr>
          <p:cNvPr id="61" name="Straight Arrow Connector 60"/>
          <p:cNvCxnSpPr/>
          <p:nvPr/>
        </p:nvCxnSpPr>
        <p:spPr bwMode="auto">
          <a:xfrm>
            <a:off x="2951821" y="2978921"/>
            <a:ext cx="0" cy="262657"/>
          </a:xfrm>
          <a:prstGeom prst="straightConnector1">
            <a:avLst/>
          </a:prstGeom>
          <a:solidFill>
            <a:schemeClr val="accent1"/>
          </a:solidFill>
          <a:ln w="12700" cap="flat" cmpd="sng" algn="ctr">
            <a:solidFill>
              <a:srgbClr val="FF0000"/>
            </a:solidFill>
            <a:prstDash val="dash"/>
            <a:round/>
            <a:headEnd type="triangle" w="med" len="med"/>
            <a:tailEnd type="triangle" w="med" len="med"/>
          </a:ln>
          <a:effectLst/>
        </p:spPr>
      </p:cxnSp>
      <p:cxnSp>
        <p:nvCxnSpPr>
          <p:cNvPr id="63" name="Straight Arrow Connector 62"/>
          <p:cNvCxnSpPr/>
          <p:nvPr/>
        </p:nvCxnSpPr>
        <p:spPr bwMode="auto">
          <a:xfrm>
            <a:off x="3221851" y="2978921"/>
            <a:ext cx="0" cy="180020"/>
          </a:xfrm>
          <a:prstGeom prst="straightConnector1">
            <a:avLst/>
          </a:prstGeom>
          <a:solidFill>
            <a:schemeClr val="accent1"/>
          </a:solidFill>
          <a:ln w="12700" cap="flat" cmpd="sng" algn="ctr">
            <a:solidFill>
              <a:srgbClr val="FF0000"/>
            </a:solidFill>
            <a:prstDash val="dash"/>
            <a:round/>
            <a:headEnd type="triangle" w="med" len="med"/>
            <a:tailEnd type="triangle" w="med" len="med"/>
          </a:ln>
          <a:effectLst/>
        </p:spPr>
      </p:cxnSp>
      <p:sp>
        <p:nvSpPr>
          <p:cNvPr id="7" name="Freeform 6"/>
          <p:cNvSpPr/>
          <p:nvPr/>
        </p:nvSpPr>
        <p:spPr>
          <a:xfrm>
            <a:off x="3445393" y="2286000"/>
            <a:ext cx="3798592" cy="609600"/>
          </a:xfrm>
          <a:custGeom>
            <a:avLst/>
            <a:gdLst>
              <a:gd name="connsiteX0" fmla="*/ 0 w 3355810"/>
              <a:gd name="connsiteY0" fmla="*/ 360530 h 360530"/>
              <a:gd name="connsiteX1" fmla="*/ 1235124 w 3355810"/>
              <a:gd name="connsiteY1" fmla="*/ 11003 h 360530"/>
              <a:gd name="connsiteX2" fmla="*/ 3355810 w 3355810"/>
              <a:gd name="connsiteY2" fmla="*/ 80908 h 360530"/>
              <a:gd name="connsiteX0" fmla="*/ 126034 w 3481844"/>
              <a:gd name="connsiteY0" fmla="*/ 361226 h 395522"/>
              <a:gd name="connsiteX1" fmla="*/ 79425 w 3481844"/>
              <a:gd name="connsiteY1" fmla="*/ 373167 h 395522"/>
              <a:gd name="connsiteX2" fmla="*/ 1361158 w 3481844"/>
              <a:gd name="connsiteY2" fmla="*/ 11699 h 395522"/>
              <a:gd name="connsiteX3" fmla="*/ 3481844 w 3481844"/>
              <a:gd name="connsiteY3" fmla="*/ 81604 h 395522"/>
              <a:gd name="connsiteX0" fmla="*/ 126034 w 3481844"/>
              <a:gd name="connsiteY0" fmla="*/ 361226 h 395522"/>
              <a:gd name="connsiteX1" fmla="*/ 79425 w 3481844"/>
              <a:gd name="connsiteY1" fmla="*/ 373167 h 395522"/>
              <a:gd name="connsiteX2" fmla="*/ 1361158 w 3481844"/>
              <a:gd name="connsiteY2" fmla="*/ 11699 h 395522"/>
              <a:gd name="connsiteX3" fmla="*/ 3481844 w 3481844"/>
              <a:gd name="connsiteY3" fmla="*/ 81604 h 395522"/>
              <a:gd name="connsiteX0" fmla="*/ 259695 w 3615505"/>
              <a:gd name="connsiteY0" fmla="*/ 361226 h 373167"/>
              <a:gd name="connsiteX1" fmla="*/ 213086 w 3615505"/>
              <a:gd name="connsiteY1" fmla="*/ 373167 h 373167"/>
              <a:gd name="connsiteX2" fmla="*/ 1494819 w 3615505"/>
              <a:gd name="connsiteY2" fmla="*/ 11699 h 373167"/>
              <a:gd name="connsiteX3" fmla="*/ 3615505 w 3615505"/>
              <a:gd name="connsiteY3" fmla="*/ 81604 h 373167"/>
              <a:gd name="connsiteX0" fmla="*/ 259695 w 3615505"/>
              <a:gd name="connsiteY0" fmla="*/ 361226 h 373167"/>
              <a:gd name="connsiteX1" fmla="*/ 213086 w 3615505"/>
              <a:gd name="connsiteY1" fmla="*/ 373167 h 373167"/>
              <a:gd name="connsiteX2" fmla="*/ 1494819 w 3615505"/>
              <a:gd name="connsiteY2" fmla="*/ 11699 h 373167"/>
              <a:gd name="connsiteX3" fmla="*/ 3615505 w 3615505"/>
              <a:gd name="connsiteY3" fmla="*/ 81604 h 373167"/>
              <a:gd name="connsiteX0" fmla="*/ 259695 w 3615505"/>
              <a:gd name="connsiteY0" fmla="*/ 293406 h 305347"/>
              <a:gd name="connsiteX1" fmla="*/ 213086 w 3615505"/>
              <a:gd name="connsiteY1" fmla="*/ 305347 h 305347"/>
              <a:gd name="connsiteX2" fmla="*/ 1506471 w 3615505"/>
              <a:gd name="connsiteY2" fmla="*/ 24916 h 305347"/>
              <a:gd name="connsiteX3" fmla="*/ 3615505 w 3615505"/>
              <a:gd name="connsiteY3" fmla="*/ 13784 h 305347"/>
              <a:gd name="connsiteX0" fmla="*/ 259695 w 3615505"/>
              <a:gd name="connsiteY0" fmla="*/ 282152 h 294093"/>
              <a:gd name="connsiteX1" fmla="*/ 213086 w 3615505"/>
              <a:gd name="connsiteY1" fmla="*/ 294093 h 294093"/>
              <a:gd name="connsiteX2" fmla="*/ 1506471 w 3615505"/>
              <a:gd name="connsiteY2" fmla="*/ 13662 h 294093"/>
              <a:gd name="connsiteX3" fmla="*/ 3615505 w 3615505"/>
              <a:gd name="connsiteY3" fmla="*/ 2530 h 294093"/>
              <a:gd name="connsiteX0" fmla="*/ 0 w 3355810"/>
              <a:gd name="connsiteY0" fmla="*/ 282152 h 282152"/>
              <a:gd name="connsiteX1" fmla="*/ 1246776 w 3355810"/>
              <a:gd name="connsiteY1" fmla="*/ 13662 h 282152"/>
              <a:gd name="connsiteX2" fmla="*/ 3355810 w 3355810"/>
              <a:gd name="connsiteY2" fmla="*/ 2530 h 282152"/>
              <a:gd name="connsiteX0" fmla="*/ 0 w 3775287"/>
              <a:gd name="connsiteY0" fmla="*/ 362077 h 362077"/>
              <a:gd name="connsiteX1" fmla="*/ 1666253 w 3775287"/>
              <a:gd name="connsiteY1" fmla="*/ 28758 h 362077"/>
              <a:gd name="connsiteX2" fmla="*/ 3775287 w 3775287"/>
              <a:gd name="connsiteY2" fmla="*/ 17626 h 362077"/>
              <a:gd name="connsiteX0" fmla="*/ 0 w 3775287"/>
              <a:gd name="connsiteY0" fmla="*/ 362077 h 362077"/>
              <a:gd name="connsiteX1" fmla="*/ 1666253 w 3775287"/>
              <a:gd name="connsiteY1" fmla="*/ 28758 h 362077"/>
              <a:gd name="connsiteX2" fmla="*/ 3775287 w 3775287"/>
              <a:gd name="connsiteY2" fmla="*/ 17626 h 362077"/>
              <a:gd name="connsiteX0" fmla="*/ 0 w 3775287"/>
              <a:gd name="connsiteY0" fmla="*/ 344451 h 344451"/>
              <a:gd name="connsiteX1" fmla="*/ 1270081 w 3775287"/>
              <a:gd name="connsiteY1" fmla="*/ 70559 h 344451"/>
              <a:gd name="connsiteX2" fmla="*/ 3775287 w 3775287"/>
              <a:gd name="connsiteY2" fmla="*/ 0 h 344451"/>
              <a:gd name="connsiteX0" fmla="*/ 0 w 3763635"/>
              <a:gd name="connsiteY0" fmla="*/ 294290 h 294290"/>
              <a:gd name="connsiteX1" fmla="*/ 1270081 w 3763635"/>
              <a:gd name="connsiteY1" fmla="*/ 20398 h 294290"/>
              <a:gd name="connsiteX2" fmla="*/ 3763635 w 3763635"/>
              <a:gd name="connsiteY2" fmla="*/ 20071 h 294290"/>
              <a:gd name="connsiteX0" fmla="*/ 0 w 3763635"/>
              <a:gd name="connsiteY0" fmla="*/ 313712 h 313712"/>
              <a:gd name="connsiteX1" fmla="*/ 1270081 w 3763635"/>
              <a:gd name="connsiteY1" fmla="*/ 39820 h 313712"/>
              <a:gd name="connsiteX2" fmla="*/ 3763635 w 3763635"/>
              <a:gd name="connsiteY2" fmla="*/ 1676 h 313712"/>
              <a:gd name="connsiteX0" fmla="*/ 0 w 3798592"/>
              <a:gd name="connsiteY0" fmla="*/ 322954 h 322954"/>
              <a:gd name="connsiteX1" fmla="*/ 1270081 w 3798592"/>
              <a:gd name="connsiteY1" fmla="*/ 49062 h 322954"/>
              <a:gd name="connsiteX2" fmla="*/ 3798592 w 3798592"/>
              <a:gd name="connsiteY2" fmla="*/ 113 h 322954"/>
              <a:gd name="connsiteX0" fmla="*/ 0 w 3798592"/>
              <a:gd name="connsiteY0" fmla="*/ 485369 h 485369"/>
              <a:gd name="connsiteX1" fmla="*/ 1270081 w 3798592"/>
              <a:gd name="connsiteY1" fmla="*/ 211477 h 485369"/>
              <a:gd name="connsiteX2" fmla="*/ 3483984 w 3798592"/>
              <a:gd name="connsiteY2" fmla="*/ 283 h 485369"/>
              <a:gd name="connsiteX3" fmla="*/ 3798592 w 3798592"/>
              <a:gd name="connsiteY3" fmla="*/ 162528 h 485369"/>
              <a:gd name="connsiteX0" fmla="*/ 0 w 3798592"/>
              <a:gd name="connsiteY0" fmla="*/ 322841 h 322841"/>
              <a:gd name="connsiteX1" fmla="*/ 1270081 w 3798592"/>
              <a:gd name="connsiteY1" fmla="*/ 48949 h 322841"/>
              <a:gd name="connsiteX2" fmla="*/ 3798592 w 3798592"/>
              <a:gd name="connsiteY2" fmla="*/ 0 h 322841"/>
              <a:gd name="connsiteX0" fmla="*/ 0 w 3798592"/>
              <a:gd name="connsiteY0" fmla="*/ 297714 h 297714"/>
              <a:gd name="connsiteX1" fmla="*/ 1270081 w 3798592"/>
              <a:gd name="connsiteY1" fmla="*/ 23822 h 297714"/>
              <a:gd name="connsiteX2" fmla="*/ 3798592 w 3798592"/>
              <a:gd name="connsiteY2" fmla="*/ 7288 h 297714"/>
              <a:gd name="connsiteX0" fmla="*/ 0 w 3798592"/>
              <a:gd name="connsiteY0" fmla="*/ 300915 h 300915"/>
              <a:gd name="connsiteX1" fmla="*/ 1270081 w 3798592"/>
              <a:gd name="connsiteY1" fmla="*/ 27023 h 300915"/>
              <a:gd name="connsiteX2" fmla="*/ 3798592 w 3798592"/>
              <a:gd name="connsiteY2" fmla="*/ 10489 h 300915"/>
              <a:gd name="connsiteX0" fmla="*/ 0 w 3798592"/>
              <a:gd name="connsiteY0" fmla="*/ 290781 h 290781"/>
              <a:gd name="connsiteX1" fmla="*/ 1200168 w 3798592"/>
              <a:gd name="connsiteY1" fmla="*/ 43901 h 290781"/>
              <a:gd name="connsiteX2" fmla="*/ 3798592 w 3798592"/>
              <a:gd name="connsiteY2" fmla="*/ 355 h 290781"/>
              <a:gd name="connsiteX0" fmla="*/ 0 w 3798592"/>
              <a:gd name="connsiteY0" fmla="*/ 290436 h 290436"/>
              <a:gd name="connsiteX1" fmla="*/ 1200168 w 3798592"/>
              <a:gd name="connsiteY1" fmla="*/ 43556 h 290436"/>
              <a:gd name="connsiteX2" fmla="*/ 3798592 w 3798592"/>
              <a:gd name="connsiteY2" fmla="*/ 10 h 290436"/>
              <a:gd name="connsiteX0" fmla="*/ 0 w 3798592"/>
              <a:gd name="connsiteY0" fmla="*/ 291471 h 291471"/>
              <a:gd name="connsiteX1" fmla="*/ 1200168 w 3798592"/>
              <a:gd name="connsiteY1" fmla="*/ 44591 h 291471"/>
              <a:gd name="connsiteX2" fmla="*/ 3798592 w 3798592"/>
              <a:gd name="connsiteY2" fmla="*/ 1045 h 291471"/>
              <a:gd name="connsiteX0" fmla="*/ 0 w 3798592"/>
              <a:gd name="connsiteY0" fmla="*/ 290438 h 290438"/>
              <a:gd name="connsiteX1" fmla="*/ 1153559 w 3798592"/>
              <a:gd name="connsiteY1" fmla="*/ 75973 h 290438"/>
              <a:gd name="connsiteX2" fmla="*/ 3798592 w 3798592"/>
              <a:gd name="connsiteY2" fmla="*/ 12 h 290438"/>
              <a:gd name="connsiteX0" fmla="*/ 0 w 3798592"/>
              <a:gd name="connsiteY0" fmla="*/ 290430 h 290430"/>
              <a:gd name="connsiteX1" fmla="*/ 1106950 w 3798592"/>
              <a:gd name="connsiteY1" fmla="*/ 135392 h 290430"/>
              <a:gd name="connsiteX2" fmla="*/ 3798592 w 3798592"/>
              <a:gd name="connsiteY2" fmla="*/ 4 h 290430"/>
              <a:gd name="connsiteX0" fmla="*/ 0 w 3798592"/>
              <a:gd name="connsiteY0" fmla="*/ 290430 h 290430"/>
              <a:gd name="connsiteX1" fmla="*/ 1106950 w 3798592"/>
              <a:gd name="connsiteY1" fmla="*/ 135392 h 290430"/>
              <a:gd name="connsiteX2" fmla="*/ 3798592 w 3798592"/>
              <a:gd name="connsiteY2" fmla="*/ 4 h 290430"/>
            </a:gdLst>
            <a:ahLst/>
            <a:cxnLst>
              <a:cxn ang="0">
                <a:pos x="connsiteX0" y="connsiteY0"/>
              </a:cxn>
              <a:cxn ang="0">
                <a:pos x="connsiteX1" y="connsiteY1"/>
              </a:cxn>
              <a:cxn ang="0">
                <a:pos x="connsiteX2" y="connsiteY2"/>
              </a:cxn>
            </a:cxnLst>
            <a:rect l="l" t="t" r="r" b="b"/>
            <a:pathLst>
              <a:path w="3798592" h="290430">
                <a:moveTo>
                  <a:pt x="0" y="290430"/>
                </a:moveTo>
                <a:cubicBezTo>
                  <a:pt x="854003" y="288520"/>
                  <a:pt x="846719" y="210808"/>
                  <a:pt x="1106950" y="135392"/>
                </a:cubicBezTo>
                <a:cubicBezTo>
                  <a:pt x="1367181" y="59976"/>
                  <a:pt x="1768696" y="-603"/>
                  <a:pt x="3798592" y="4"/>
                </a:cubicBezTo>
              </a:path>
            </a:pathLst>
          </a:custGeom>
          <a:ln w="19050" cmpd="sng">
            <a:solidFill>
              <a:schemeClr val="tx1"/>
            </a:solidFill>
            <a:prstDash val="dashDot"/>
            <a:headEnd type="triangle"/>
            <a:tailEnd type="triangle"/>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59" name="Freeform 58"/>
          <p:cNvSpPr/>
          <p:nvPr/>
        </p:nvSpPr>
        <p:spPr>
          <a:xfrm>
            <a:off x="5966976" y="2286000"/>
            <a:ext cx="1260000" cy="609600"/>
          </a:xfrm>
          <a:custGeom>
            <a:avLst/>
            <a:gdLst>
              <a:gd name="connsiteX0" fmla="*/ 0 w 3355810"/>
              <a:gd name="connsiteY0" fmla="*/ 360530 h 360530"/>
              <a:gd name="connsiteX1" fmla="*/ 1235124 w 3355810"/>
              <a:gd name="connsiteY1" fmla="*/ 11003 h 360530"/>
              <a:gd name="connsiteX2" fmla="*/ 3355810 w 3355810"/>
              <a:gd name="connsiteY2" fmla="*/ 80908 h 360530"/>
              <a:gd name="connsiteX0" fmla="*/ 126034 w 3481844"/>
              <a:gd name="connsiteY0" fmla="*/ 361226 h 395522"/>
              <a:gd name="connsiteX1" fmla="*/ 79425 w 3481844"/>
              <a:gd name="connsiteY1" fmla="*/ 373167 h 395522"/>
              <a:gd name="connsiteX2" fmla="*/ 1361158 w 3481844"/>
              <a:gd name="connsiteY2" fmla="*/ 11699 h 395522"/>
              <a:gd name="connsiteX3" fmla="*/ 3481844 w 3481844"/>
              <a:gd name="connsiteY3" fmla="*/ 81604 h 395522"/>
              <a:gd name="connsiteX0" fmla="*/ 126034 w 3481844"/>
              <a:gd name="connsiteY0" fmla="*/ 361226 h 395522"/>
              <a:gd name="connsiteX1" fmla="*/ 79425 w 3481844"/>
              <a:gd name="connsiteY1" fmla="*/ 373167 h 395522"/>
              <a:gd name="connsiteX2" fmla="*/ 1361158 w 3481844"/>
              <a:gd name="connsiteY2" fmla="*/ 11699 h 395522"/>
              <a:gd name="connsiteX3" fmla="*/ 3481844 w 3481844"/>
              <a:gd name="connsiteY3" fmla="*/ 81604 h 395522"/>
              <a:gd name="connsiteX0" fmla="*/ 259695 w 3615505"/>
              <a:gd name="connsiteY0" fmla="*/ 361226 h 373167"/>
              <a:gd name="connsiteX1" fmla="*/ 213086 w 3615505"/>
              <a:gd name="connsiteY1" fmla="*/ 373167 h 373167"/>
              <a:gd name="connsiteX2" fmla="*/ 1494819 w 3615505"/>
              <a:gd name="connsiteY2" fmla="*/ 11699 h 373167"/>
              <a:gd name="connsiteX3" fmla="*/ 3615505 w 3615505"/>
              <a:gd name="connsiteY3" fmla="*/ 81604 h 373167"/>
              <a:gd name="connsiteX0" fmla="*/ 259695 w 3615505"/>
              <a:gd name="connsiteY0" fmla="*/ 361226 h 373167"/>
              <a:gd name="connsiteX1" fmla="*/ 213086 w 3615505"/>
              <a:gd name="connsiteY1" fmla="*/ 373167 h 373167"/>
              <a:gd name="connsiteX2" fmla="*/ 1494819 w 3615505"/>
              <a:gd name="connsiteY2" fmla="*/ 11699 h 373167"/>
              <a:gd name="connsiteX3" fmla="*/ 3615505 w 3615505"/>
              <a:gd name="connsiteY3" fmla="*/ 81604 h 373167"/>
              <a:gd name="connsiteX0" fmla="*/ 259695 w 3615505"/>
              <a:gd name="connsiteY0" fmla="*/ 293406 h 305347"/>
              <a:gd name="connsiteX1" fmla="*/ 213086 w 3615505"/>
              <a:gd name="connsiteY1" fmla="*/ 305347 h 305347"/>
              <a:gd name="connsiteX2" fmla="*/ 1506471 w 3615505"/>
              <a:gd name="connsiteY2" fmla="*/ 24916 h 305347"/>
              <a:gd name="connsiteX3" fmla="*/ 3615505 w 3615505"/>
              <a:gd name="connsiteY3" fmla="*/ 13784 h 305347"/>
              <a:gd name="connsiteX0" fmla="*/ 259695 w 3615505"/>
              <a:gd name="connsiteY0" fmla="*/ 282152 h 294093"/>
              <a:gd name="connsiteX1" fmla="*/ 213086 w 3615505"/>
              <a:gd name="connsiteY1" fmla="*/ 294093 h 294093"/>
              <a:gd name="connsiteX2" fmla="*/ 1506471 w 3615505"/>
              <a:gd name="connsiteY2" fmla="*/ 13662 h 294093"/>
              <a:gd name="connsiteX3" fmla="*/ 3615505 w 3615505"/>
              <a:gd name="connsiteY3" fmla="*/ 2530 h 294093"/>
              <a:gd name="connsiteX0" fmla="*/ 0 w 3355810"/>
              <a:gd name="connsiteY0" fmla="*/ 282152 h 282152"/>
              <a:gd name="connsiteX1" fmla="*/ 1246776 w 3355810"/>
              <a:gd name="connsiteY1" fmla="*/ 13662 h 282152"/>
              <a:gd name="connsiteX2" fmla="*/ 3355810 w 3355810"/>
              <a:gd name="connsiteY2" fmla="*/ 2530 h 282152"/>
              <a:gd name="connsiteX0" fmla="*/ 0 w 3775287"/>
              <a:gd name="connsiteY0" fmla="*/ 362077 h 362077"/>
              <a:gd name="connsiteX1" fmla="*/ 1666253 w 3775287"/>
              <a:gd name="connsiteY1" fmla="*/ 28758 h 362077"/>
              <a:gd name="connsiteX2" fmla="*/ 3775287 w 3775287"/>
              <a:gd name="connsiteY2" fmla="*/ 17626 h 362077"/>
              <a:gd name="connsiteX0" fmla="*/ 0 w 3775287"/>
              <a:gd name="connsiteY0" fmla="*/ 362077 h 362077"/>
              <a:gd name="connsiteX1" fmla="*/ 1666253 w 3775287"/>
              <a:gd name="connsiteY1" fmla="*/ 28758 h 362077"/>
              <a:gd name="connsiteX2" fmla="*/ 3775287 w 3775287"/>
              <a:gd name="connsiteY2" fmla="*/ 17626 h 362077"/>
              <a:gd name="connsiteX0" fmla="*/ 0 w 3775287"/>
              <a:gd name="connsiteY0" fmla="*/ 344451 h 344451"/>
              <a:gd name="connsiteX1" fmla="*/ 1270081 w 3775287"/>
              <a:gd name="connsiteY1" fmla="*/ 70559 h 344451"/>
              <a:gd name="connsiteX2" fmla="*/ 3775287 w 3775287"/>
              <a:gd name="connsiteY2" fmla="*/ 0 h 344451"/>
              <a:gd name="connsiteX0" fmla="*/ 0 w 3763635"/>
              <a:gd name="connsiteY0" fmla="*/ 294290 h 294290"/>
              <a:gd name="connsiteX1" fmla="*/ 1270081 w 3763635"/>
              <a:gd name="connsiteY1" fmla="*/ 20398 h 294290"/>
              <a:gd name="connsiteX2" fmla="*/ 3763635 w 3763635"/>
              <a:gd name="connsiteY2" fmla="*/ 20071 h 294290"/>
              <a:gd name="connsiteX0" fmla="*/ 0 w 3763635"/>
              <a:gd name="connsiteY0" fmla="*/ 313712 h 313712"/>
              <a:gd name="connsiteX1" fmla="*/ 1270081 w 3763635"/>
              <a:gd name="connsiteY1" fmla="*/ 39820 h 313712"/>
              <a:gd name="connsiteX2" fmla="*/ 3763635 w 3763635"/>
              <a:gd name="connsiteY2" fmla="*/ 1676 h 313712"/>
              <a:gd name="connsiteX0" fmla="*/ 0 w 3798592"/>
              <a:gd name="connsiteY0" fmla="*/ 322954 h 322954"/>
              <a:gd name="connsiteX1" fmla="*/ 1270081 w 3798592"/>
              <a:gd name="connsiteY1" fmla="*/ 49062 h 322954"/>
              <a:gd name="connsiteX2" fmla="*/ 3798592 w 3798592"/>
              <a:gd name="connsiteY2" fmla="*/ 113 h 322954"/>
              <a:gd name="connsiteX0" fmla="*/ 0 w 3798592"/>
              <a:gd name="connsiteY0" fmla="*/ 485369 h 485369"/>
              <a:gd name="connsiteX1" fmla="*/ 1270081 w 3798592"/>
              <a:gd name="connsiteY1" fmla="*/ 211477 h 485369"/>
              <a:gd name="connsiteX2" fmla="*/ 3483984 w 3798592"/>
              <a:gd name="connsiteY2" fmla="*/ 283 h 485369"/>
              <a:gd name="connsiteX3" fmla="*/ 3798592 w 3798592"/>
              <a:gd name="connsiteY3" fmla="*/ 162528 h 485369"/>
              <a:gd name="connsiteX0" fmla="*/ 0 w 3798592"/>
              <a:gd name="connsiteY0" fmla="*/ 322841 h 322841"/>
              <a:gd name="connsiteX1" fmla="*/ 1270081 w 3798592"/>
              <a:gd name="connsiteY1" fmla="*/ 48949 h 322841"/>
              <a:gd name="connsiteX2" fmla="*/ 3798592 w 3798592"/>
              <a:gd name="connsiteY2" fmla="*/ 0 h 322841"/>
              <a:gd name="connsiteX0" fmla="*/ 0 w 3798592"/>
              <a:gd name="connsiteY0" fmla="*/ 297714 h 297714"/>
              <a:gd name="connsiteX1" fmla="*/ 1270081 w 3798592"/>
              <a:gd name="connsiteY1" fmla="*/ 23822 h 297714"/>
              <a:gd name="connsiteX2" fmla="*/ 3798592 w 3798592"/>
              <a:gd name="connsiteY2" fmla="*/ 7288 h 297714"/>
              <a:gd name="connsiteX0" fmla="*/ 0 w 3798592"/>
              <a:gd name="connsiteY0" fmla="*/ 300915 h 300915"/>
              <a:gd name="connsiteX1" fmla="*/ 1270081 w 3798592"/>
              <a:gd name="connsiteY1" fmla="*/ 27023 h 300915"/>
              <a:gd name="connsiteX2" fmla="*/ 3798592 w 3798592"/>
              <a:gd name="connsiteY2" fmla="*/ 10489 h 300915"/>
              <a:gd name="connsiteX0" fmla="*/ 0 w 3798592"/>
              <a:gd name="connsiteY0" fmla="*/ 290781 h 290781"/>
              <a:gd name="connsiteX1" fmla="*/ 1200168 w 3798592"/>
              <a:gd name="connsiteY1" fmla="*/ 43901 h 290781"/>
              <a:gd name="connsiteX2" fmla="*/ 3798592 w 3798592"/>
              <a:gd name="connsiteY2" fmla="*/ 355 h 290781"/>
              <a:gd name="connsiteX0" fmla="*/ 0 w 3798592"/>
              <a:gd name="connsiteY0" fmla="*/ 290436 h 290436"/>
              <a:gd name="connsiteX1" fmla="*/ 1200168 w 3798592"/>
              <a:gd name="connsiteY1" fmla="*/ 43556 h 290436"/>
              <a:gd name="connsiteX2" fmla="*/ 3798592 w 3798592"/>
              <a:gd name="connsiteY2" fmla="*/ 10 h 290436"/>
              <a:gd name="connsiteX0" fmla="*/ 0 w 3798592"/>
              <a:gd name="connsiteY0" fmla="*/ 291471 h 291471"/>
              <a:gd name="connsiteX1" fmla="*/ 1200168 w 3798592"/>
              <a:gd name="connsiteY1" fmla="*/ 44591 h 291471"/>
              <a:gd name="connsiteX2" fmla="*/ 3798592 w 3798592"/>
              <a:gd name="connsiteY2" fmla="*/ 1045 h 291471"/>
              <a:gd name="connsiteX0" fmla="*/ 0 w 3798592"/>
              <a:gd name="connsiteY0" fmla="*/ 290438 h 290438"/>
              <a:gd name="connsiteX1" fmla="*/ 1153559 w 3798592"/>
              <a:gd name="connsiteY1" fmla="*/ 75973 h 290438"/>
              <a:gd name="connsiteX2" fmla="*/ 3798592 w 3798592"/>
              <a:gd name="connsiteY2" fmla="*/ 12 h 290438"/>
              <a:gd name="connsiteX0" fmla="*/ 0 w 3798592"/>
              <a:gd name="connsiteY0" fmla="*/ 290430 h 290430"/>
              <a:gd name="connsiteX1" fmla="*/ 1106950 w 3798592"/>
              <a:gd name="connsiteY1" fmla="*/ 135392 h 290430"/>
              <a:gd name="connsiteX2" fmla="*/ 3798592 w 3798592"/>
              <a:gd name="connsiteY2" fmla="*/ 4 h 290430"/>
              <a:gd name="connsiteX0" fmla="*/ 0 w 3798592"/>
              <a:gd name="connsiteY0" fmla="*/ 290430 h 290430"/>
              <a:gd name="connsiteX1" fmla="*/ 1106950 w 3798592"/>
              <a:gd name="connsiteY1" fmla="*/ 135392 h 290430"/>
              <a:gd name="connsiteX2" fmla="*/ 3798592 w 3798592"/>
              <a:gd name="connsiteY2" fmla="*/ 4 h 290430"/>
            </a:gdLst>
            <a:ahLst/>
            <a:cxnLst>
              <a:cxn ang="0">
                <a:pos x="connsiteX0" y="connsiteY0"/>
              </a:cxn>
              <a:cxn ang="0">
                <a:pos x="connsiteX1" y="connsiteY1"/>
              </a:cxn>
              <a:cxn ang="0">
                <a:pos x="connsiteX2" y="connsiteY2"/>
              </a:cxn>
            </a:cxnLst>
            <a:rect l="l" t="t" r="r" b="b"/>
            <a:pathLst>
              <a:path w="3798592" h="290430">
                <a:moveTo>
                  <a:pt x="0" y="290430"/>
                </a:moveTo>
                <a:cubicBezTo>
                  <a:pt x="854003" y="288520"/>
                  <a:pt x="846719" y="210808"/>
                  <a:pt x="1106950" y="135392"/>
                </a:cubicBezTo>
                <a:cubicBezTo>
                  <a:pt x="1367181" y="59976"/>
                  <a:pt x="1768696" y="-603"/>
                  <a:pt x="3798592" y="4"/>
                </a:cubicBezTo>
              </a:path>
            </a:pathLst>
          </a:custGeom>
          <a:ln w="19050" cmpd="sng">
            <a:solidFill>
              <a:schemeClr val="tx1"/>
            </a:solidFill>
            <a:prstDash val="dashDot"/>
            <a:headEnd type="triangle"/>
            <a:tailEnd type="triangle"/>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10" name="Oval 9"/>
          <p:cNvSpPr/>
          <p:nvPr/>
        </p:nvSpPr>
        <p:spPr bwMode="auto">
          <a:xfrm>
            <a:off x="7610444" y="3023956"/>
            <a:ext cx="90010" cy="90010"/>
          </a:xfrm>
          <a:prstGeom prst="ellipse">
            <a:avLst/>
          </a:prstGeom>
          <a:solidFill>
            <a:srgbClr val="FF0000"/>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1" name="TextBox 10"/>
          <p:cNvSpPr txBox="1"/>
          <p:nvPr/>
        </p:nvSpPr>
        <p:spPr>
          <a:xfrm>
            <a:off x="701570" y="1583795"/>
            <a:ext cx="766180" cy="276999"/>
          </a:xfrm>
          <a:prstGeom prst="rect">
            <a:avLst/>
          </a:prstGeom>
          <a:noFill/>
        </p:spPr>
        <p:txBody>
          <a:bodyPr wrap="none" rtlCol="0">
            <a:spAutoFit/>
          </a:bodyPr>
          <a:lstStyle/>
          <a:p>
            <a:r>
              <a:rPr lang="en-US" dirty="0">
                <a:latin typeface="+mn-lt"/>
              </a:rPr>
              <a:t>Terminal</a:t>
            </a:r>
            <a:endParaRPr lang="en-US" dirty="0" smtClean="0">
              <a:latin typeface="+mn-lt"/>
            </a:endParaRPr>
          </a:p>
        </p:txBody>
      </p:sp>
      <p:sp>
        <p:nvSpPr>
          <p:cNvPr id="60" name="TextBox 59"/>
          <p:cNvSpPr txBox="1"/>
          <p:nvPr/>
        </p:nvSpPr>
        <p:spPr>
          <a:xfrm>
            <a:off x="8053422" y="2605603"/>
            <a:ext cx="749048" cy="541687"/>
          </a:xfrm>
          <a:prstGeom prst="rect">
            <a:avLst/>
          </a:prstGeom>
          <a:noFill/>
        </p:spPr>
        <p:txBody>
          <a:bodyPr wrap="none" rtlCol="0">
            <a:spAutoFit/>
          </a:bodyPr>
          <a:lstStyle/>
          <a:p>
            <a:pPr>
              <a:lnSpc>
                <a:spcPct val="80000"/>
              </a:lnSpc>
            </a:pPr>
            <a:r>
              <a:rPr lang="en-US" dirty="0">
                <a:latin typeface="+mn-lt"/>
              </a:rPr>
              <a:t>Core</a:t>
            </a:r>
            <a:br>
              <a:rPr lang="en-US" dirty="0">
                <a:latin typeface="+mn-lt"/>
              </a:rPr>
            </a:br>
            <a:r>
              <a:rPr lang="en-US" dirty="0">
                <a:latin typeface="+mn-lt"/>
              </a:rPr>
              <a:t>Network</a:t>
            </a:r>
            <a:br>
              <a:rPr lang="en-US" dirty="0">
                <a:latin typeface="+mn-lt"/>
              </a:rPr>
            </a:br>
            <a:r>
              <a:rPr lang="en-US" dirty="0">
                <a:latin typeface="+mn-lt"/>
              </a:rPr>
              <a:t>Service</a:t>
            </a:r>
            <a:endParaRPr lang="en-US" dirty="0" smtClean="0">
              <a:latin typeface="+mn-lt"/>
            </a:endParaRPr>
          </a:p>
        </p:txBody>
      </p:sp>
      <p:sp>
        <p:nvSpPr>
          <p:cNvPr id="57" name="TextBox 56"/>
          <p:cNvSpPr txBox="1"/>
          <p:nvPr/>
        </p:nvSpPr>
        <p:spPr>
          <a:xfrm>
            <a:off x="8082390" y="2049113"/>
            <a:ext cx="1031502" cy="541687"/>
          </a:xfrm>
          <a:prstGeom prst="rect">
            <a:avLst/>
          </a:prstGeom>
          <a:noFill/>
        </p:spPr>
        <p:txBody>
          <a:bodyPr wrap="none" rtlCol="0">
            <a:spAutoFit/>
          </a:bodyPr>
          <a:lstStyle/>
          <a:p>
            <a:pPr>
              <a:lnSpc>
                <a:spcPct val="80000"/>
              </a:lnSpc>
            </a:pPr>
            <a:r>
              <a:rPr lang="en-US" dirty="0">
                <a:latin typeface="+mn-lt"/>
              </a:rPr>
              <a:t>Subscription</a:t>
            </a:r>
            <a:br>
              <a:rPr lang="en-US" dirty="0">
                <a:latin typeface="+mn-lt"/>
              </a:rPr>
            </a:br>
            <a:r>
              <a:rPr lang="en-US" dirty="0">
                <a:latin typeface="+mn-lt"/>
              </a:rPr>
              <a:t>Service</a:t>
            </a:r>
          </a:p>
          <a:p>
            <a:pPr>
              <a:lnSpc>
                <a:spcPct val="80000"/>
              </a:lnSpc>
            </a:pPr>
            <a:r>
              <a:rPr lang="en-US" dirty="0">
                <a:latin typeface="+mn-lt"/>
              </a:rPr>
              <a:t>Provider</a:t>
            </a:r>
            <a:endParaRPr lang="en-US" dirty="0" smtClean="0">
              <a:latin typeface="+mn-lt"/>
            </a:endParaRPr>
          </a:p>
        </p:txBody>
      </p:sp>
      <p:sp>
        <p:nvSpPr>
          <p:cNvPr id="62" name="Rectangle 61"/>
          <p:cNvSpPr/>
          <p:nvPr/>
        </p:nvSpPr>
        <p:spPr bwMode="auto">
          <a:xfrm>
            <a:off x="7239000" y="1524000"/>
            <a:ext cx="855094" cy="42002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45720" rIns="0" bIns="45720" numCol="1" rtlCol="0" anchor="t"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mn-lt"/>
            </a:endParaRPr>
          </a:p>
        </p:txBody>
      </p:sp>
      <p:grpSp>
        <p:nvGrpSpPr>
          <p:cNvPr id="64" name="Group 122"/>
          <p:cNvGrpSpPr>
            <a:grpSpLocks/>
          </p:cNvGrpSpPr>
          <p:nvPr/>
        </p:nvGrpSpPr>
        <p:grpSpPr bwMode="auto">
          <a:xfrm>
            <a:off x="7779060" y="1576645"/>
            <a:ext cx="190728" cy="325360"/>
            <a:chOff x="4120" y="2308"/>
            <a:chExt cx="305" cy="415"/>
          </a:xfrm>
        </p:grpSpPr>
        <p:sp>
          <p:nvSpPr>
            <p:cNvPr id="65"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dirty="0"/>
            </a:p>
          </p:txBody>
        </p:sp>
        <p:sp>
          <p:nvSpPr>
            <p:cNvPr id="66"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dirty="0"/>
            </a:p>
          </p:txBody>
        </p:sp>
        <p:sp>
          <p:nvSpPr>
            <p:cNvPr id="67"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dirty="0"/>
            </a:p>
          </p:txBody>
        </p:sp>
        <p:grpSp>
          <p:nvGrpSpPr>
            <p:cNvPr id="70" name="Group 126"/>
            <p:cNvGrpSpPr>
              <a:grpSpLocks/>
            </p:cNvGrpSpPr>
            <p:nvPr/>
          </p:nvGrpSpPr>
          <p:grpSpPr bwMode="auto">
            <a:xfrm flipH="1">
              <a:off x="4164" y="2500"/>
              <a:ext cx="152" cy="109"/>
              <a:chOff x="3216" y="2784"/>
              <a:chExt cx="192" cy="144"/>
            </a:xfrm>
          </p:grpSpPr>
          <p:sp>
            <p:nvSpPr>
              <p:cNvPr id="85"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dirty="0"/>
              </a:p>
            </p:txBody>
          </p:sp>
          <p:sp>
            <p:nvSpPr>
              <p:cNvPr id="86"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dirty="0"/>
              </a:p>
            </p:txBody>
          </p:sp>
          <p:sp>
            <p:nvSpPr>
              <p:cNvPr id="87"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dirty="0"/>
              </a:p>
            </p:txBody>
          </p:sp>
          <p:sp>
            <p:nvSpPr>
              <p:cNvPr id="88"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dirty="0"/>
              </a:p>
            </p:txBody>
          </p:sp>
        </p:grpSp>
        <p:sp>
          <p:nvSpPr>
            <p:cNvPr id="74"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dirty="0"/>
            </a:p>
          </p:txBody>
        </p:sp>
        <p:sp>
          <p:nvSpPr>
            <p:cNvPr id="83"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dirty="0"/>
            </a:p>
          </p:txBody>
        </p:sp>
        <p:sp>
          <p:nvSpPr>
            <p:cNvPr id="84"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dirty="0"/>
            </a:p>
          </p:txBody>
        </p:sp>
      </p:grpSp>
      <p:sp>
        <p:nvSpPr>
          <p:cNvPr id="89" name="AutoShape 22"/>
          <p:cNvSpPr>
            <a:spLocks noChangeArrowheads="1"/>
          </p:cNvSpPr>
          <p:nvPr/>
        </p:nvSpPr>
        <p:spPr bwMode="auto">
          <a:xfrm>
            <a:off x="7329010" y="1576645"/>
            <a:ext cx="360362" cy="327025"/>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dirty="0">
              <a:ea typeface="ＭＳ Ｐゴシック" pitchFamily="34" charset="-128"/>
            </a:endParaRPr>
          </a:p>
        </p:txBody>
      </p:sp>
      <p:sp>
        <p:nvSpPr>
          <p:cNvPr id="90" name="TextBox 89"/>
          <p:cNvSpPr txBox="1"/>
          <p:nvPr/>
        </p:nvSpPr>
        <p:spPr>
          <a:xfrm>
            <a:off x="8094095" y="1470890"/>
            <a:ext cx="1057276" cy="393954"/>
          </a:xfrm>
          <a:prstGeom prst="rect">
            <a:avLst/>
          </a:prstGeom>
          <a:noFill/>
        </p:spPr>
        <p:txBody>
          <a:bodyPr wrap="none" rtlCol="0">
            <a:spAutoFit/>
          </a:bodyPr>
          <a:lstStyle/>
          <a:p>
            <a:pPr>
              <a:lnSpc>
                <a:spcPct val="80000"/>
              </a:lnSpc>
            </a:pPr>
            <a:r>
              <a:rPr lang="en-US" dirty="0">
                <a:latin typeface="+mn-lt"/>
              </a:rPr>
              <a:t>Coordination</a:t>
            </a:r>
            <a:br>
              <a:rPr lang="en-US" dirty="0">
                <a:latin typeface="+mn-lt"/>
              </a:rPr>
            </a:br>
            <a:r>
              <a:rPr lang="en-US" dirty="0">
                <a:latin typeface="+mn-lt"/>
              </a:rPr>
              <a:t>Service</a:t>
            </a:r>
          </a:p>
        </p:txBody>
      </p:sp>
      <p:sp>
        <p:nvSpPr>
          <p:cNvPr id="91" name="Freeform 90"/>
          <p:cNvSpPr/>
          <p:nvPr/>
        </p:nvSpPr>
        <p:spPr>
          <a:xfrm>
            <a:off x="5943600" y="1828800"/>
            <a:ext cx="1295400" cy="990600"/>
          </a:xfrm>
          <a:custGeom>
            <a:avLst/>
            <a:gdLst>
              <a:gd name="connsiteX0" fmla="*/ 0 w 3355810"/>
              <a:gd name="connsiteY0" fmla="*/ 360530 h 360530"/>
              <a:gd name="connsiteX1" fmla="*/ 1235124 w 3355810"/>
              <a:gd name="connsiteY1" fmla="*/ 11003 h 360530"/>
              <a:gd name="connsiteX2" fmla="*/ 3355810 w 3355810"/>
              <a:gd name="connsiteY2" fmla="*/ 80908 h 360530"/>
              <a:gd name="connsiteX0" fmla="*/ 126034 w 3481844"/>
              <a:gd name="connsiteY0" fmla="*/ 361226 h 395522"/>
              <a:gd name="connsiteX1" fmla="*/ 79425 w 3481844"/>
              <a:gd name="connsiteY1" fmla="*/ 373167 h 395522"/>
              <a:gd name="connsiteX2" fmla="*/ 1361158 w 3481844"/>
              <a:gd name="connsiteY2" fmla="*/ 11699 h 395522"/>
              <a:gd name="connsiteX3" fmla="*/ 3481844 w 3481844"/>
              <a:gd name="connsiteY3" fmla="*/ 81604 h 395522"/>
              <a:gd name="connsiteX0" fmla="*/ 126034 w 3481844"/>
              <a:gd name="connsiteY0" fmla="*/ 361226 h 395522"/>
              <a:gd name="connsiteX1" fmla="*/ 79425 w 3481844"/>
              <a:gd name="connsiteY1" fmla="*/ 373167 h 395522"/>
              <a:gd name="connsiteX2" fmla="*/ 1361158 w 3481844"/>
              <a:gd name="connsiteY2" fmla="*/ 11699 h 395522"/>
              <a:gd name="connsiteX3" fmla="*/ 3481844 w 3481844"/>
              <a:gd name="connsiteY3" fmla="*/ 81604 h 395522"/>
              <a:gd name="connsiteX0" fmla="*/ 259695 w 3615505"/>
              <a:gd name="connsiteY0" fmla="*/ 361226 h 373167"/>
              <a:gd name="connsiteX1" fmla="*/ 213086 w 3615505"/>
              <a:gd name="connsiteY1" fmla="*/ 373167 h 373167"/>
              <a:gd name="connsiteX2" fmla="*/ 1494819 w 3615505"/>
              <a:gd name="connsiteY2" fmla="*/ 11699 h 373167"/>
              <a:gd name="connsiteX3" fmla="*/ 3615505 w 3615505"/>
              <a:gd name="connsiteY3" fmla="*/ 81604 h 373167"/>
              <a:gd name="connsiteX0" fmla="*/ 259695 w 3615505"/>
              <a:gd name="connsiteY0" fmla="*/ 361226 h 373167"/>
              <a:gd name="connsiteX1" fmla="*/ 213086 w 3615505"/>
              <a:gd name="connsiteY1" fmla="*/ 373167 h 373167"/>
              <a:gd name="connsiteX2" fmla="*/ 1494819 w 3615505"/>
              <a:gd name="connsiteY2" fmla="*/ 11699 h 373167"/>
              <a:gd name="connsiteX3" fmla="*/ 3615505 w 3615505"/>
              <a:gd name="connsiteY3" fmla="*/ 81604 h 373167"/>
              <a:gd name="connsiteX0" fmla="*/ 259695 w 3615505"/>
              <a:gd name="connsiteY0" fmla="*/ 293406 h 305347"/>
              <a:gd name="connsiteX1" fmla="*/ 213086 w 3615505"/>
              <a:gd name="connsiteY1" fmla="*/ 305347 h 305347"/>
              <a:gd name="connsiteX2" fmla="*/ 1506471 w 3615505"/>
              <a:gd name="connsiteY2" fmla="*/ 24916 h 305347"/>
              <a:gd name="connsiteX3" fmla="*/ 3615505 w 3615505"/>
              <a:gd name="connsiteY3" fmla="*/ 13784 h 305347"/>
              <a:gd name="connsiteX0" fmla="*/ 259695 w 3615505"/>
              <a:gd name="connsiteY0" fmla="*/ 282152 h 294093"/>
              <a:gd name="connsiteX1" fmla="*/ 213086 w 3615505"/>
              <a:gd name="connsiteY1" fmla="*/ 294093 h 294093"/>
              <a:gd name="connsiteX2" fmla="*/ 1506471 w 3615505"/>
              <a:gd name="connsiteY2" fmla="*/ 13662 h 294093"/>
              <a:gd name="connsiteX3" fmla="*/ 3615505 w 3615505"/>
              <a:gd name="connsiteY3" fmla="*/ 2530 h 294093"/>
              <a:gd name="connsiteX0" fmla="*/ 0 w 3355810"/>
              <a:gd name="connsiteY0" fmla="*/ 282152 h 282152"/>
              <a:gd name="connsiteX1" fmla="*/ 1246776 w 3355810"/>
              <a:gd name="connsiteY1" fmla="*/ 13662 h 282152"/>
              <a:gd name="connsiteX2" fmla="*/ 3355810 w 3355810"/>
              <a:gd name="connsiteY2" fmla="*/ 2530 h 282152"/>
              <a:gd name="connsiteX0" fmla="*/ 0 w 3775287"/>
              <a:gd name="connsiteY0" fmla="*/ 362077 h 362077"/>
              <a:gd name="connsiteX1" fmla="*/ 1666253 w 3775287"/>
              <a:gd name="connsiteY1" fmla="*/ 28758 h 362077"/>
              <a:gd name="connsiteX2" fmla="*/ 3775287 w 3775287"/>
              <a:gd name="connsiteY2" fmla="*/ 17626 h 362077"/>
              <a:gd name="connsiteX0" fmla="*/ 0 w 3775287"/>
              <a:gd name="connsiteY0" fmla="*/ 362077 h 362077"/>
              <a:gd name="connsiteX1" fmla="*/ 1666253 w 3775287"/>
              <a:gd name="connsiteY1" fmla="*/ 28758 h 362077"/>
              <a:gd name="connsiteX2" fmla="*/ 3775287 w 3775287"/>
              <a:gd name="connsiteY2" fmla="*/ 17626 h 362077"/>
              <a:gd name="connsiteX0" fmla="*/ 0 w 3775287"/>
              <a:gd name="connsiteY0" fmla="*/ 344451 h 344451"/>
              <a:gd name="connsiteX1" fmla="*/ 1270081 w 3775287"/>
              <a:gd name="connsiteY1" fmla="*/ 70559 h 344451"/>
              <a:gd name="connsiteX2" fmla="*/ 3775287 w 3775287"/>
              <a:gd name="connsiteY2" fmla="*/ 0 h 344451"/>
              <a:gd name="connsiteX0" fmla="*/ 0 w 3763635"/>
              <a:gd name="connsiteY0" fmla="*/ 294290 h 294290"/>
              <a:gd name="connsiteX1" fmla="*/ 1270081 w 3763635"/>
              <a:gd name="connsiteY1" fmla="*/ 20398 h 294290"/>
              <a:gd name="connsiteX2" fmla="*/ 3763635 w 3763635"/>
              <a:gd name="connsiteY2" fmla="*/ 20071 h 294290"/>
              <a:gd name="connsiteX0" fmla="*/ 0 w 3763635"/>
              <a:gd name="connsiteY0" fmla="*/ 313712 h 313712"/>
              <a:gd name="connsiteX1" fmla="*/ 1270081 w 3763635"/>
              <a:gd name="connsiteY1" fmla="*/ 39820 h 313712"/>
              <a:gd name="connsiteX2" fmla="*/ 3763635 w 3763635"/>
              <a:gd name="connsiteY2" fmla="*/ 1676 h 313712"/>
              <a:gd name="connsiteX0" fmla="*/ 0 w 3798592"/>
              <a:gd name="connsiteY0" fmla="*/ 322954 h 322954"/>
              <a:gd name="connsiteX1" fmla="*/ 1270081 w 3798592"/>
              <a:gd name="connsiteY1" fmla="*/ 49062 h 322954"/>
              <a:gd name="connsiteX2" fmla="*/ 3798592 w 3798592"/>
              <a:gd name="connsiteY2" fmla="*/ 113 h 322954"/>
              <a:gd name="connsiteX0" fmla="*/ 0 w 3798592"/>
              <a:gd name="connsiteY0" fmla="*/ 485369 h 485369"/>
              <a:gd name="connsiteX1" fmla="*/ 1270081 w 3798592"/>
              <a:gd name="connsiteY1" fmla="*/ 211477 h 485369"/>
              <a:gd name="connsiteX2" fmla="*/ 3483984 w 3798592"/>
              <a:gd name="connsiteY2" fmla="*/ 283 h 485369"/>
              <a:gd name="connsiteX3" fmla="*/ 3798592 w 3798592"/>
              <a:gd name="connsiteY3" fmla="*/ 162528 h 485369"/>
              <a:gd name="connsiteX0" fmla="*/ 0 w 3798592"/>
              <a:gd name="connsiteY0" fmla="*/ 322841 h 322841"/>
              <a:gd name="connsiteX1" fmla="*/ 1270081 w 3798592"/>
              <a:gd name="connsiteY1" fmla="*/ 48949 h 322841"/>
              <a:gd name="connsiteX2" fmla="*/ 3798592 w 3798592"/>
              <a:gd name="connsiteY2" fmla="*/ 0 h 322841"/>
              <a:gd name="connsiteX0" fmla="*/ 0 w 3798592"/>
              <a:gd name="connsiteY0" fmla="*/ 297714 h 297714"/>
              <a:gd name="connsiteX1" fmla="*/ 1270081 w 3798592"/>
              <a:gd name="connsiteY1" fmla="*/ 23822 h 297714"/>
              <a:gd name="connsiteX2" fmla="*/ 3798592 w 3798592"/>
              <a:gd name="connsiteY2" fmla="*/ 7288 h 297714"/>
              <a:gd name="connsiteX0" fmla="*/ 0 w 3798592"/>
              <a:gd name="connsiteY0" fmla="*/ 300915 h 300915"/>
              <a:gd name="connsiteX1" fmla="*/ 1270081 w 3798592"/>
              <a:gd name="connsiteY1" fmla="*/ 27023 h 300915"/>
              <a:gd name="connsiteX2" fmla="*/ 3798592 w 3798592"/>
              <a:gd name="connsiteY2" fmla="*/ 10489 h 300915"/>
              <a:gd name="connsiteX0" fmla="*/ 0 w 3798592"/>
              <a:gd name="connsiteY0" fmla="*/ 290781 h 290781"/>
              <a:gd name="connsiteX1" fmla="*/ 1200168 w 3798592"/>
              <a:gd name="connsiteY1" fmla="*/ 43901 h 290781"/>
              <a:gd name="connsiteX2" fmla="*/ 3798592 w 3798592"/>
              <a:gd name="connsiteY2" fmla="*/ 355 h 290781"/>
              <a:gd name="connsiteX0" fmla="*/ 0 w 3798592"/>
              <a:gd name="connsiteY0" fmla="*/ 290436 h 290436"/>
              <a:gd name="connsiteX1" fmla="*/ 1200168 w 3798592"/>
              <a:gd name="connsiteY1" fmla="*/ 43556 h 290436"/>
              <a:gd name="connsiteX2" fmla="*/ 3798592 w 3798592"/>
              <a:gd name="connsiteY2" fmla="*/ 10 h 290436"/>
              <a:gd name="connsiteX0" fmla="*/ 0 w 3798592"/>
              <a:gd name="connsiteY0" fmla="*/ 291471 h 291471"/>
              <a:gd name="connsiteX1" fmla="*/ 1200168 w 3798592"/>
              <a:gd name="connsiteY1" fmla="*/ 44591 h 291471"/>
              <a:gd name="connsiteX2" fmla="*/ 3798592 w 3798592"/>
              <a:gd name="connsiteY2" fmla="*/ 1045 h 291471"/>
              <a:gd name="connsiteX0" fmla="*/ 0 w 3798592"/>
              <a:gd name="connsiteY0" fmla="*/ 290438 h 290438"/>
              <a:gd name="connsiteX1" fmla="*/ 1153559 w 3798592"/>
              <a:gd name="connsiteY1" fmla="*/ 75973 h 290438"/>
              <a:gd name="connsiteX2" fmla="*/ 3798592 w 3798592"/>
              <a:gd name="connsiteY2" fmla="*/ 12 h 290438"/>
              <a:gd name="connsiteX0" fmla="*/ 0 w 3798592"/>
              <a:gd name="connsiteY0" fmla="*/ 290430 h 290430"/>
              <a:gd name="connsiteX1" fmla="*/ 1106950 w 3798592"/>
              <a:gd name="connsiteY1" fmla="*/ 135392 h 290430"/>
              <a:gd name="connsiteX2" fmla="*/ 3798592 w 3798592"/>
              <a:gd name="connsiteY2" fmla="*/ 4 h 290430"/>
              <a:gd name="connsiteX0" fmla="*/ 0 w 3798592"/>
              <a:gd name="connsiteY0" fmla="*/ 290430 h 290430"/>
              <a:gd name="connsiteX1" fmla="*/ 1106950 w 3798592"/>
              <a:gd name="connsiteY1" fmla="*/ 135392 h 290430"/>
              <a:gd name="connsiteX2" fmla="*/ 3798592 w 3798592"/>
              <a:gd name="connsiteY2" fmla="*/ 4 h 290430"/>
            </a:gdLst>
            <a:ahLst/>
            <a:cxnLst>
              <a:cxn ang="0">
                <a:pos x="connsiteX0" y="connsiteY0"/>
              </a:cxn>
              <a:cxn ang="0">
                <a:pos x="connsiteX1" y="connsiteY1"/>
              </a:cxn>
              <a:cxn ang="0">
                <a:pos x="connsiteX2" y="connsiteY2"/>
              </a:cxn>
            </a:cxnLst>
            <a:rect l="l" t="t" r="r" b="b"/>
            <a:pathLst>
              <a:path w="3798592" h="290430">
                <a:moveTo>
                  <a:pt x="0" y="290430"/>
                </a:moveTo>
                <a:cubicBezTo>
                  <a:pt x="854003" y="288520"/>
                  <a:pt x="846719" y="210808"/>
                  <a:pt x="1106950" y="135392"/>
                </a:cubicBezTo>
                <a:cubicBezTo>
                  <a:pt x="1367181" y="59976"/>
                  <a:pt x="1768696" y="-603"/>
                  <a:pt x="3798592" y="4"/>
                </a:cubicBezTo>
              </a:path>
            </a:pathLst>
          </a:custGeom>
          <a:ln w="19050" cmpd="sng">
            <a:solidFill>
              <a:schemeClr val="accent2"/>
            </a:solidFill>
            <a:prstDash val="dashDot"/>
            <a:headEnd type="triangle"/>
            <a:tailEnd type="triangle"/>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92" name="Freeform 91"/>
          <p:cNvSpPr/>
          <p:nvPr/>
        </p:nvSpPr>
        <p:spPr>
          <a:xfrm>
            <a:off x="3429000" y="1752600"/>
            <a:ext cx="3798592" cy="1066800"/>
          </a:xfrm>
          <a:custGeom>
            <a:avLst/>
            <a:gdLst>
              <a:gd name="connsiteX0" fmla="*/ 0 w 3355810"/>
              <a:gd name="connsiteY0" fmla="*/ 360530 h 360530"/>
              <a:gd name="connsiteX1" fmla="*/ 1235124 w 3355810"/>
              <a:gd name="connsiteY1" fmla="*/ 11003 h 360530"/>
              <a:gd name="connsiteX2" fmla="*/ 3355810 w 3355810"/>
              <a:gd name="connsiteY2" fmla="*/ 80908 h 360530"/>
              <a:gd name="connsiteX0" fmla="*/ 126034 w 3481844"/>
              <a:gd name="connsiteY0" fmla="*/ 361226 h 395522"/>
              <a:gd name="connsiteX1" fmla="*/ 79425 w 3481844"/>
              <a:gd name="connsiteY1" fmla="*/ 373167 h 395522"/>
              <a:gd name="connsiteX2" fmla="*/ 1361158 w 3481844"/>
              <a:gd name="connsiteY2" fmla="*/ 11699 h 395522"/>
              <a:gd name="connsiteX3" fmla="*/ 3481844 w 3481844"/>
              <a:gd name="connsiteY3" fmla="*/ 81604 h 395522"/>
              <a:gd name="connsiteX0" fmla="*/ 126034 w 3481844"/>
              <a:gd name="connsiteY0" fmla="*/ 361226 h 395522"/>
              <a:gd name="connsiteX1" fmla="*/ 79425 w 3481844"/>
              <a:gd name="connsiteY1" fmla="*/ 373167 h 395522"/>
              <a:gd name="connsiteX2" fmla="*/ 1361158 w 3481844"/>
              <a:gd name="connsiteY2" fmla="*/ 11699 h 395522"/>
              <a:gd name="connsiteX3" fmla="*/ 3481844 w 3481844"/>
              <a:gd name="connsiteY3" fmla="*/ 81604 h 395522"/>
              <a:gd name="connsiteX0" fmla="*/ 259695 w 3615505"/>
              <a:gd name="connsiteY0" fmla="*/ 361226 h 373167"/>
              <a:gd name="connsiteX1" fmla="*/ 213086 w 3615505"/>
              <a:gd name="connsiteY1" fmla="*/ 373167 h 373167"/>
              <a:gd name="connsiteX2" fmla="*/ 1494819 w 3615505"/>
              <a:gd name="connsiteY2" fmla="*/ 11699 h 373167"/>
              <a:gd name="connsiteX3" fmla="*/ 3615505 w 3615505"/>
              <a:gd name="connsiteY3" fmla="*/ 81604 h 373167"/>
              <a:gd name="connsiteX0" fmla="*/ 259695 w 3615505"/>
              <a:gd name="connsiteY0" fmla="*/ 361226 h 373167"/>
              <a:gd name="connsiteX1" fmla="*/ 213086 w 3615505"/>
              <a:gd name="connsiteY1" fmla="*/ 373167 h 373167"/>
              <a:gd name="connsiteX2" fmla="*/ 1494819 w 3615505"/>
              <a:gd name="connsiteY2" fmla="*/ 11699 h 373167"/>
              <a:gd name="connsiteX3" fmla="*/ 3615505 w 3615505"/>
              <a:gd name="connsiteY3" fmla="*/ 81604 h 373167"/>
              <a:gd name="connsiteX0" fmla="*/ 259695 w 3615505"/>
              <a:gd name="connsiteY0" fmla="*/ 293406 h 305347"/>
              <a:gd name="connsiteX1" fmla="*/ 213086 w 3615505"/>
              <a:gd name="connsiteY1" fmla="*/ 305347 h 305347"/>
              <a:gd name="connsiteX2" fmla="*/ 1506471 w 3615505"/>
              <a:gd name="connsiteY2" fmla="*/ 24916 h 305347"/>
              <a:gd name="connsiteX3" fmla="*/ 3615505 w 3615505"/>
              <a:gd name="connsiteY3" fmla="*/ 13784 h 305347"/>
              <a:gd name="connsiteX0" fmla="*/ 259695 w 3615505"/>
              <a:gd name="connsiteY0" fmla="*/ 282152 h 294093"/>
              <a:gd name="connsiteX1" fmla="*/ 213086 w 3615505"/>
              <a:gd name="connsiteY1" fmla="*/ 294093 h 294093"/>
              <a:gd name="connsiteX2" fmla="*/ 1506471 w 3615505"/>
              <a:gd name="connsiteY2" fmla="*/ 13662 h 294093"/>
              <a:gd name="connsiteX3" fmla="*/ 3615505 w 3615505"/>
              <a:gd name="connsiteY3" fmla="*/ 2530 h 294093"/>
              <a:gd name="connsiteX0" fmla="*/ 0 w 3355810"/>
              <a:gd name="connsiteY0" fmla="*/ 282152 h 282152"/>
              <a:gd name="connsiteX1" fmla="*/ 1246776 w 3355810"/>
              <a:gd name="connsiteY1" fmla="*/ 13662 h 282152"/>
              <a:gd name="connsiteX2" fmla="*/ 3355810 w 3355810"/>
              <a:gd name="connsiteY2" fmla="*/ 2530 h 282152"/>
              <a:gd name="connsiteX0" fmla="*/ 0 w 3775287"/>
              <a:gd name="connsiteY0" fmla="*/ 362077 h 362077"/>
              <a:gd name="connsiteX1" fmla="*/ 1666253 w 3775287"/>
              <a:gd name="connsiteY1" fmla="*/ 28758 h 362077"/>
              <a:gd name="connsiteX2" fmla="*/ 3775287 w 3775287"/>
              <a:gd name="connsiteY2" fmla="*/ 17626 h 362077"/>
              <a:gd name="connsiteX0" fmla="*/ 0 w 3775287"/>
              <a:gd name="connsiteY0" fmla="*/ 362077 h 362077"/>
              <a:gd name="connsiteX1" fmla="*/ 1666253 w 3775287"/>
              <a:gd name="connsiteY1" fmla="*/ 28758 h 362077"/>
              <a:gd name="connsiteX2" fmla="*/ 3775287 w 3775287"/>
              <a:gd name="connsiteY2" fmla="*/ 17626 h 362077"/>
              <a:gd name="connsiteX0" fmla="*/ 0 w 3775287"/>
              <a:gd name="connsiteY0" fmla="*/ 344451 h 344451"/>
              <a:gd name="connsiteX1" fmla="*/ 1270081 w 3775287"/>
              <a:gd name="connsiteY1" fmla="*/ 70559 h 344451"/>
              <a:gd name="connsiteX2" fmla="*/ 3775287 w 3775287"/>
              <a:gd name="connsiteY2" fmla="*/ 0 h 344451"/>
              <a:gd name="connsiteX0" fmla="*/ 0 w 3763635"/>
              <a:gd name="connsiteY0" fmla="*/ 294290 h 294290"/>
              <a:gd name="connsiteX1" fmla="*/ 1270081 w 3763635"/>
              <a:gd name="connsiteY1" fmla="*/ 20398 h 294290"/>
              <a:gd name="connsiteX2" fmla="*/ 3763635 w 3763635"/>
              <a:gd name="connsiteY2" fmla="*/ 20071 h 294290"/>
              <a:gd name="connsiteX0" fmla="*/ 0 w 3763635"/>
              <a:gd name="connsiteY0" fmla="*/ 313712 h 313712"/>
              <a:gd name="connsiteX1" fmla="*/ 1270081 w 3763635"/>
              <a:gd name="connsiteY1" fmla="*/ 39820 h 313712"/>
              <a:gd name="connsiteX2" fmla="*/ 3763635 w 3763635"/>
              <a:gd name="connsiteY2" fmla="*/ 1676 h 313712"/>
              <a:gd name="connsiteX0" fmla="*/ 0 w 3798592"/>
              <a:gd name="connsiteY0" fmla="*/ 322954 h 322954"/>
              <a:gd name="connsiteX1" fmla="*/ 1270081 w 3798592"/>
              <a:gd name="connsiteY1" fmla="*/ 49062 h 322954"/>
              <a:gd name="connsiteX2" fmla="*/ 3798592 w 3798592"/>
              <a:gd name="connsiteY2" fmla="*/ 113 h 322954"/>
              <a:gd name="connsiteX0" fmla="*/ 0 w 3798592"/>
              <a:gd name="connsiteY0" fmla="*/ 485369 h 485369"/>
              <a:gd name="connsiteX1" fmla="*/ 1270081 w 3798592"/>
              <a:gd name="connsiteY1" fmla="*/ 211477 h 485369"/>
              <a:gd name="connsiteX2" fmla="*/ 3483984 w 3798592"/>
              <a:gd name="connsiteY2" fmla="*/ 283 h 485369"/>
              <a:gd name="connsiteX3" fmla="*/ 3798592 w 3798592"/>
              <a:gd name="connsiteY3" fmla="*/ 162528 h 485369"/>
              <a:gd name="connsiteX0" fmla="*/ 0 w 3798592"/>
              <a:gd name="connsiteY0" fmla="*/ 322841 h 322841"/>
              <a:gd name="connsiteX1" fmla="*/ 1270081 w 3798592"/>
              <a:gd name="connsiteY1" fmla="*/ 48949 h 322841"/>
              <a:gd name="connsiteX2" fmla="*/ 3798592 w 3798592"/>
              <a:gd name="connsiteY2" fmla="*/ 0 h 322841"/>
              <a:gd name="connsiteX0" fmla="*/ 0 w 3798592"/>
              <a:gd name="connsiteY0" fmla="*/ 297714 h 297714"/>
              <a:gd name="connsiteX1" fmla="*/ 1270081 w 3798592"/>
              <a:gd name="connsiteY1" fmla="*/ 23822 h 297714"/>
              <a:gd name="connsiteX2" fmla="*/ 3798592 w 3798592"/>
              <a:gd name="connsiteY2" fmla="*/ 7288 h 297714"/>
              <a:gd name="connsiteX0" fmla="*/ 0 w 3798592"/>
              <a:gd name="connsiteY0" fmla="*/ 300915 h 300915"/>
              <a:gd name="connsiteX1" fmla="*/ 1270081 w 3798592"/>
              <a:gd name="connsiteY1" fmla="*/ 27023 h 300915"/>
              <a:gd name="connsiteX2" fmla="*/ 3798592 w 3798592"/>
              <a:gd name="connsiteY2" fmla="*/ 10489 h 300915"/>
              <a:gd name="connsiteX0" fmla="*/ 0 w 3798592"/>
              <a:gd name="connsiteY0" fmla="*/ 290781 h 290781"/>
              <a:gd name="connsiteX1" fmla="*/ 1200168 w 3798592"/>
              <a:gd name="connsiteY1" fmla="*/ 43901 h 290781"/>
              <a:gd name="connsiteX2" fmla="*/ 3798592 w 3798592"/>
              <a:gd name="connsiteY2" fmla="*/ 355 h 290781"/>
              <a:gd name="connsiteX0" fmla="*/ 0 w 3798592"/>
              <a:gd name="connsiteY0" fmla="*/ 290436 h 290436"/>
              <a:gd name="connsiteX1" fmla="*/ 1200168 w 3798592"/>
              <a:gd name="connsiteY1" fmla="*/ 43556 h 290436"/>
              <a:gd name="connsiteX2" fmla="*/ 3798592 w 3798592"/>
              <a:gd name="connsiteY2" fmla="*/ 10 h 290436"/>
              <a:gd name="connsiteX0" fmla="*/ 0 w 3798592"/>
              <a:gd name="connsiteY0" fmla="*/ 291471 h 291471"/>
              <a:gd name="connsiteX1" fmla="*/ 1200168 w 3798592"/>
              <a:gd name="connsiteY1" fmla="*/ 44591 h 291471"/>
              <a:gd name="connsiteX2" fmla="*/ 3798592 w 3798592"/>
              <a:gd name="connsiteY2" fmla="*/ 1045 h 291471"/>
              <a:gd name="connsiteX0" fmla="*/ 0 w 3798592"/>
              <a:gd name="connsiteY0" fmla="*/ 290438 h 290438"/>
              <a:gd name="connsiteX1" fmla="*/ 1153559 w 3798592"/>
              <a:gd name="connsiteY1" fmla="*/ 75973 h 290438"/>
              <a:gd name="connsiteX2" fmla="*/ 3798592 w 3798592"/>
              <a:gd name="connsiteY2" fmla="*/ 12 h 290438"/>
              <a:gd name="connsiteX0" fmla="*/ 0 w 3798592"/>
              <a:gd name="connsiteY0" fmla="*/ 290430 h 290430"/>
              <a:gd name="connsiteX1" fmla="*/ 1106950 w 3798592"/>
              <a:gd name="connsiteY1" fmla="*/ 135392 h 290430"/>
              <a:gd name="connsiteX2" fmla="*/ 3798592 w 3798592"/>
              <a:gd name="connsiteY2" fmla="*/ 4 h 290430"/>
              <a:gd name="connsiteX0" fmla="*/ 0 w 3798592"/>
              <a:gd name="connsiteY0" fmla="*/ 290430 h 290430"/>
              <a:gd name="connsiteX1" fmla="*/ 1106950 w 3798592"/>
              <a:gd name="connsiteY1" fmla="*/ 135392 h 290430"/>
              <a:gd name="connsiteX2" fmla="*/ 3798592 w 3798592"/>
              <a:gd name="connsiteY2" fmla="*/ 4 h 290430"/>
            </a:gdLst>
            <a:ahLst/>
            <a:cxnLst>
              <a:cxn ang="0">
                <a:pos x="connsiteX0" y="connsiteY0"/>
              </a:cxn>
              <a:cxn ang="0">
                <a:pos x="connsiteX1" y="connsiteY1"/>
              </a:cxn>
              <a:cxn ang="0">
                <a:pos x="connsiteX2" y="connsiteY2"/>
              </a:cxn>
            </a:cxnLst>
            <a:rect l="l" t="t" r="r" b="b"/>
            <a:pathLst>
              <a:path w="3798592" h="290430">
                <a:moveTo>
                  <a:pt x="0" y="290430"/>
                </a:moveTo>
                <a:cubicBezTo>
                  <a:pt x="854003" y="288520"/>
                  <a:pt x="846719" y="210808"/>
                  <a:pt x="1106950" y="135392"/>
                </a:cubicBezTo>
                <a:cubicBezTo>
                  <a:pt x="1367181" y="59976"/>
                  <a:pt x="1768696" y="-603"/>
                  <a:pt x="3798592" y="4"/>
                </a:cubicBezTo>
              </a:path>
            </a:pathLst>
          </a:custGeom>
          <a:ln w="19050" cmpd="sng">
            <a:solidFill>
              <a:srgbClr val="C0504D"/>
            </a:solidFill>
            <a:prstDash val="dashDot"/>
            <a:headEnd type="triangle"/>
            <a:tailEnd type="triangle"/>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55"/>
          <p:cNvSpPr/>
          <p:nvPr/>
        </p:nvSpPr>
        <p:spPr bwMode="auto">
          <a:xfrm>
            <a:off x="7227295" y="2102223"/>
            <a:ext cx="855094" cy="42002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45720" rIns="0" bIns="45720" numCol="1" rtlCol="0" anchor="t"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mn-lt"/>
            </a:endParaRPr>
          </a:p>
        </p:txBody>
      </p:sp>
      <p:sp>
        <p:nvSpPr>
          <p:cNvPr id="100" name="Rectangle 99"/>
          <p:cNvSpPr/>
          <p:nvPr/>
        </p:nvSpPr>
        <p:spPr bwMode="auto">
          <a:xfrm>
            <a:off x="656565" y="3068929"/>
            <a:ext cx="7875876" cy="1080151"/>
          </a:xfrm>
          <a:prstGeom prst="rect">
            <a:avLst/>
          </a:prstGeom>
          <a:solidFill>
            <a:schemeClr val="accent1">
              <a:lumMod val="40000"/>
              <a:lumOff val="60000"/>
            </a:schemeClr>
          </a:solidFill>
          <a:ln w="12700" cap="flat" cmpd="sng" algn="ctr">
            <a:solidFill>
              <a:schemeClr val="accent1">
                <a:lumMod val="40000"/>
                <a:lumOff val="60000"/>
              </a:schemeClr>
            </a:solidFill>
            <a:prstDash val="solid"/>
            <a:round/>
            <a:headEnd type="none" w="sm" len="sm"/>
            <a:tailEnd type="none" w="sm" len="sm"/>
          </a:ln>
          <a:effectLst/>
        </p:spPr>
        <p:txBody>
          <a:bodyPr vert="horz" wrap="square" lIns="91440" tIns="45720" rIns="91440" bIns="45720" numCol="1" rtlCol="0" anchor="b"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latin typeface="+mn-lt"/>
              </a:rPr>
              <a:t>S</a:t>
            </a:r>
            <a:r>
              <a:rPr kumimoji="0" lang="en-US" sz="1200" b="0" i="0" u="none" strike="noStrike" cap="none" normalizeH="0" baseline="0" dirty="0" smtClean="0">
                <a:ln>
                  <a:noFill/>
                </a:ln>
                <a:solidFill>
                  <a:schemeClr val="tx1"/>
                </a:solidFill>
                <a:effectLst/>
                <a:latin typeface="+mn-lt"/>
              </a:rPr>
              <a:t>cope of IEEE 802</a:t>
            </a:r>
            <a:endParaRPr kumimoji="0" lang="en-US" sz="1200" b="0" i="0" u="none" strike="noStrike" cap="none" normalizeH="0" baseline="0" dirty="0">
              <a:ln>
                <a:noFill/>
              </a:ln>
              <a:solidFill>
                <a:schemeClr val="tx1"/>
              </a:solidFill>
              <a:effectLst/>
              <a:latin typeface="+mn-lt"/>
            </a:endParaRPr>
          </a:p>
        </p:txBody>
      </p:sp>
      <p:sp>
        <p:nvSpPr>
          <p:cNvPr id="9" name="Rectangle 8"/>
          <p:cNvSpPr/>
          <p:nvPr/>
        </p:nvSpPr>
        <p:spPr bwMode="auto">
          <a:xfrm>
            <a:off x="2231742" y="3068960"/>
            <a:ext cx="5850650" cy="855095"/>
          </a:xfrm>
          <a:prstGeom prst="rect">
            <a:avLst/>
          </a:prstGeom>
          <a:solidFill>
            <a:srgbClr val="B7DEE8"/>
          </a:solidFill>
          <a:ln w="12700" cap="flat" cmpd="sng" algn="ctr">
            <a:solidFill>
              <a:schemeClr val="accent5"/>
            </a:solidFill>
            <a:prstDash val="solid"/>
            <a:round/>
            <a:headEnd type="none" w="sm" len="sm"/>
            <a:tailEnd type="none" w="sm" len="sm"/>
          </a:ln>
          <a:effectLst/>
        </p:spPr>
        <p:txBody>
          <a:bodyPr vert="horz" wrap="square" lIns="91440" tIns="45720" rIns="91440" bIns="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b="1">
                <a:latin typeface="+mn-lt"/>
              </a:rPr>
              <a:t>Access Network</a:t>
            </a:r>
            <a:endParaRPr kumimoji="0" lang="en-US" sz="1200" b="1" u="none" strike="noStrike" cap="none" normalizeH="0" baseline="0">
              <a:ln>
                <a:noFill/>
              </a:ln>
              <a:solidFill>
                <a:schemeClr val="tx1"/>
              </a:solidFill>
              <a:effectLst/>
              <a:latin typeface="+mn-lt"/>
            </a:endParaRPr>
          </a:p>
        </p:txBody>
      </p:sp>
      <p:sp>
        <p:nvSpPr>
          <p:cNvPr id="37" name="Rectangle 36"/>
          <p:cNvSpPr/>
          <p:nvPr/>
        </p:nvSpPr>
        <p:spPr bwMode="auto">
          <a:xfrm>
            <a:off x="701572" y="3616364"/>
            <a:ext cx="2340259" cy="90010"/>
          </a:xfrm>
          <a:prstGeom prst="rect">
            <a:avLst/>
          </a:prstGeom>
          <a:solidFill>
            <a:schemeClr val="accent1"/>
          </a:solidFill>
          <a:ln w="12700" cap="flat" cmpd="sng" algn="ctr">
            <a:no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700" dirty="0" smtClean="0">
                <a:latin typeface="+mn-lt"/>
              </a:rPr>
              <a:t>Medium</a:t>
            </a:r>
            <a:endParaRPr kumimoji="0" lang="en-US" sz="700" b="0" i="0" u="none" strike="noStrike" cap="none" normalizeH="0" baseline="0" dirty="0">
              <a:ln>
                <a:noFill/>
              </a:ln>
              <a:solidFill>
                <a:schemeClr val="tx1"/>
              </a:solidFill>
              <a:effectLst/>
              <a:latin typeface="+mn-lt"/>
            </a:endParaRPr>
          </a:p>
        </p:txBody>
      </p:sp>
      <p:sp>
        <p:nvSpPr>
          <p:cNvPr id="38" name="Rectangle 37"/>
          <p:cNvSpPr/>
          <p:nvPr/>
        </p:nvSpPr>
        <p:spPr bwMode="auto">
          <a:xfrm>
            <a:off x="3131841" y="3616364"/>
            <a:ext cx="2430270" cy="90010"/>
          </a:xfrm>
          <a:prstGeom prst="rect">
            <a:avLst/>
          </a:prstGeom>
          <a:solidFill>
            <a:schemeClr val="bg1">
              <a:lumMod val="75000"/>
            </a:schemeClr>
          </a:solidFill>
          <a:ln w="12700" cap="flat" cmpd="sng" algn="ctr">
            <a:no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700" dirty="0" smtClean="0">
                <a:latin typeface="+mn-lt"/>
              </a:rPr>
              <a:t>Medium</a:t>
            </a:r>
            <a:endParaRPr kumimoji="0" lang="en-US" sz="700" b="0" i="0" u="none" strike="noStrike" cap="none" normalizeH="0" baseline="0" dirty="0">
              <a:ln>
                <a:noFill/>
              </a:ln>
              <a:solidFill>
                <a:schemeClr val="tx1"/>
              </a:solidFill>
              <a:effectLst/>
              <a:latin typeface="+mn-lt"/>
            </a:endParaRPr>
          </a:p>
        </p:txBody>
      </p:sp>
      <p:sp>
        <p:nvSpPr>
          <p:cNvPr id="39" name="Rectangle 38"/>
          <p:cNvSpPr/>
          <p:nvPr/>
        </p:nvSpPr>
        <p:spPr bwMode="auto">
          <a:xfrm>
            <a:off x="5697126" y="3616364"/>
            <a:ext cx="2340260" cy="90010"/>
          </a:xfrm>
          <a:prstGeom prst="rect">
            <a:avLst/>
          </a:prstGeom>
          <a:solidFill>
            <a:schemeClr val="bg1">
              <a:lumMod val="75000"/>
            </a:schemeClr>
          </a:solidFill>
          <a:ln w="12700" cap="flat" cmpd="sng" algn="ctr">
            <a:no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700" dirty="0" smtClean="0">
                <a:latin typeface="+mn-lt"/>
              </a:rPr>
              <a:t>Medium</a:t>
            </a:r>
            <a:endParaRPr kumimoji="0" lang="en-US" sz="700" b="0" i="0" u="none" strike="noStrike" cap="none" normalizeH="0" baseline="0" dirty="0">
              <a:ln>
                <a:noFill/>
              </a:ln>
              <a:solidFill>
                <a:schemeClr val="tx1"/>
              </a:solidFill>
              <a:effectLst/>
              <a:latin typeface="+mn-lt"/>
            </a:endParaRPr>
          </a:p>
        </p:txBody>
      </p:sp>
      <p:sp>
        <p:nvSpPr>
          <p:cNvPr id="2" name="Title 1"/>
          <p:cNvSpPr>
            <a:spLocks noGrp="1"/>
          </p:cNvSpPr>
          <p:nvPr>
            <p:ph type="title"/>
          </p:nvPr>
        </p:nvSpPr>
        <p:spPr/>
        <p:txBody>
          <a:bodyPr/>
          <a:lstStyle/>
          <a:p>
            <a:r>
              <a:rPr lang="en-US" dirty="0"/>
              <a:t>Scope</a:t>
            </a:r>
            <a:r>
              <a:rPr lang="en-US" dirty="0" smtClean="0"/>
              <a:t> of OmniRAN P802.1CF mapped to the IEEE 802 Reference Model</a:t>
            </a:r>
            <a:endParaRPr lang="en-US" dirty="0"/>
          </a:p>
        </p:txBody>
      </p:sp>
      <p:sp>
        <p:nvSpPr>
          <p:cNvPr id="140" name="Content Placeholder 139"/>
          <p:cNvSpPr>
            <a:spLocks noGrp="1"/>
          </p:cNvSpPr>
          <p:nvPr>
            <p:ph idx="1"/>
          </p:nvPr>
        </p:nvSpPr>
        <p:spPr>
          <a:xfrm>
            <a:off x="457200" y="4374105"/>
            <a:ext cx="8229600" cy="2115235"/>
          </a:xfrm>
        </p:spPr>
        <p:txBody>
          <a:bodyPr>
            <a:normAutofit fontScale="47500" lnSpcReduction="20000"/>
          </a:bodyPr>
          <a:lstStyle/>
          <a:p>
            <a:pPr>
              <a:lnSpc>
                <a:spcPct val="120000"/>
              </a:lnSpc>
            </a:pPr>
            <a:r>
              <a:rPr lang="en-US" dirty="0" smtClean="0"/>
              <a:t>P802.1CF will define an abstraction of an access network based on IEEE 802 technologies</a:t>
            </a:r>
          </a:p>
          <a:p>
            <a:pPr lvl="1">
              <a:lnSpc>
                <a:spcPct val="120000"/>
              </a:lnSpc>
            </a:pPr>
            <a:r>
              <a:rPr lang="en-US" dirty="0" smtClean="0"/>
              <a:t>The access network provides the link between a station (IP host) and the first hop router</a:t>
            </a:r>
          </a:p>
          <a:p>
            <a:pPr>
              <a:lnSpc>
                <a:spcPct val="120000"/>
              </a:lnSpc>
            </a:pPr>
            <a:r>
              <a:rPr lang="en-US" dirty="0"/>
              <a:t>The abstraction leads to very few generic interfaces for all kind of implementations</a:t>
            </a:r>
            <a:endParaRPr lang="en-US" dirty="0" smtClean="0"/>
          </a:p>
          <a:p>
            <a:pPr lvl="1">
              <a:lnSpc>
                <a:spcPct val="120000"/>
              </a:lnSpc>
            </a:pPr>
            <a:r>
              <a:rPr lang="en-US" dirty="0"/>
              <a:t>R1 </a:t>
            </a:r>
            <a:r>
              <a:rPr lang="en-US" dirty="0" smtClean="0"/>
              <a:t>represents the PHY and MAC layer functions between terminal and base station, which are completely covered by the IEEE 802 specifications</a:t>
            </a:r>
          </a:p>
          <a:p>
            <a:pPr lvl="1">
              <a:lnSpc>
                <a:spcPct val="120000"/>
              </a:lnSpc>
            </a:pPr>
            <a:r>
              <a:rPr lang="en-US" dirty="0" smtClean="0"/>
              <a:t>R2 represents a control interface between terminal and central control entity, e.g. for authentication</a:t>
            </a:r>
          </a:p>
          <a:p>
            <a:pPr lvl="1">
              <a:lnSpc>
                <a:spcPct val="120000"/>
              </a:lnSpc>
            </a:pPr>
            <a:r>
              <a:rPr lang="en-US" dirty="0" smtClean="0"/>
              <a:t>R3 represents a control interface between the access network and a central control entity and the</a:t>
            </a:r>
            <a:r>
              <a:rPr lang="en-US" dirty="0"/>
              <a:t> data path interface towards the first hop router, which is defined by the IEEE 802 Data Link SAP.</a:t>
            </a:r>
          </a:p>
        </p:txBody>
      </p:sp>
      <p:sp>
        <p:nvSpPr>
          <p:cNvPr id="3" name="Rectangle 2"/>
          <p:cNvSpPr/>
          <p:nvPr/>
        </p:nvSpPr>
        <p:spPr bwMode="auto">
          <a:xfrm>
            <a:off x="656566" y="3076304"/>
            <a:ext cx="855095"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n-lt"/>
              </a:rPr>
              <a:t>Data Link</a:t>
            </a:r>
            <a:endParaRPr kumimoji="0" lang="en-US" sz="1200" b="0" i="0" u="none" strike="noStrike" cap="none" normalizeH="0" baseline="0" dirty="0">
              <a:ln>
                <a:noFill/>
              </a:ln>
              <a:solidFill>
                <a:schemeClr val="tx1"/>
              </a:solidFill>
              <a:effectLst/>
              <a:latin typeface="+mn-lt"/>
            </a:endParaRPr>
          </a:p>
        </p:txBody>
      </p:sp>
      <p:sp>
        <p:nvSpPr>
          <p:cNvPr id="4" name="Rectangle 3"/>
          <p:cNvSpPr/>
          <p:nvPr/>
        </p:nvSpPr>
        <p:spPr bwMode="auto">
          <a:xfrm>
            <a:off x="656567" y="3346334"/>
            <a:ext cx="855094"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mn-lt"/>
              </a:rPr>
              <a:t>Physical</a:t>
            </a:r>
            <a:endParaRPr kumimoji="0" lang="en-US" sz="1200" b="0" i="0" u="none" strike="noStrike" cap="none" normalizeH="0" baseline="0" dirty="0">
              <a:ln>
                <a:noFill/>
              </a:ln>
              <a:solidFill>
                <a:schemeClr val="tx1"/>
              </a:solidFill>
              <a:effectLst/>
              <a:latin typeface="+mn-lt"/>
            </a:endParaRPr>
          </a:p>
        </p:txBody>
      </p:sp>
      <p:sp>
        <p:nvSpPr>
          <p:cNvPr id="5" name="Rectangle 4"/>
          <p:cNvSpPr/>
          <p:nvPr/>
        </p:nvSpPr>
        <p:spPr bwMode="auto">
          <a:xfrm>
            <a:off x="656567" y="1854036"/>
            <a:ext cx="855094" cy="122226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45720" rIns="0" bIns="45720" numCol="1" rtlCol="0" anchor="t"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smtClean="0">
                <a:latin typeface="+mn-lt"/>
              </a:rPr>
              <a:t>Higher Layers</a:t>
            </a:r>
            <a:endParaRPr kumimoji="0" lang="en-US" sz="900" b="0" i="0" u="none" strike="noStrike" cap="none" normalizeH="0" baseline="0" dirty="0">
              <a:ln>
                <a:noFill/>
              </a:ln>
              <a:solidFill>
                <a:schemeClr val="tx1"/>
              </a:solidFill>
              <a:effectLst/>
              <a:latin typeface="+mn-lt"/>
            </a:endParaRPr>
          </a:p>
        </p:txBody>
      </p:sp>
      <p:sp>
        <p:nvSpPr>
          <p:cNvPr id="12" name="Rectangle 11"/>
          <p:cNvSpPr/>
          <p:nvPr/>
        </p:nvSpPr>
        <p:spPr bwMode="auto">
          <a:xfrm>
            <a:off x="7227296" y="3076304"/>
            <a:ext cx="855095"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n-lt"/>
              </a:rPr>
              <a:t>Data Link</a:t>
            </a:r>
            <a:endParaRPr kumimoji="0" lang="en-US" sz="1200" b="0" i="0" u="none" strike="noStrike" cap="none" normalizeH="0" baseline="0" dirty="0">
              <a:ln>
                <a:noFill/>
              </a:ln>
              <a:solidFill>
                <a:schemeClr val="tx1"/>
              </a:solidFill>
              <a:effectLst/>
              <a:latin typeface="+mn-lt"/>
            </a:endParaRPr>
          </a:p>
        </p:txBody>
      </p:sp>
      <p:sp>
        <p:nvSpPr>
          <p:cNvPr id="13" name="Rectangle 12"/>
          <p:cNvSpPr/>
          <p:nvPr/>
        </p:nvSpPr>
        <p:spPr bwMode="auto">
          <a:xfrm>
            <a:off x="7227297" y="3346334"/>
            <a:ext cx="855094"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mn-lt"/>
              </a:rPr>
              <a:t>Physical</a:t>
            </a:r>
            <a:endParaRPr kumimoji="0" lang="en-US" sz="1200" b="0" i="0" u="none" strike="noStrike" cap="none" normalizeH="0" baseline="0" dirty="0">
              <a:ln>
                <a:noFill/>
              </a:ln>
              <a:solidFill>
                <a:schemeClr val="tx1"/>
              </a:solidFill>
              <a:effectLst/>
              <a:latin typeface="+mn-lt"/>
            </a:endParaRPr>
          </a:p>
        </p:txBody>
      </p:sp>
      <p:sp>
        <p:nvSpPr>
          <p:cNvPr id="20" name="Rectangle 19"/>
          <p:cNvSpPr/>
          <p:nvPr/>
        </p:nvSpPr>
        <p:spPr bwMode="auto">
          <a:xfrm>
            <a:off x="5607117" y="3076304"/>
            <a:ext cx="855095"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n-lt"/>
              </a:rPr>
              <a:t>Data Link</a:t>
            </a:r>
            <a:endParaRPr kumimoji="0" lang="en-US" sz="1200" b="0" i="0" u="none" strike="noStrike" cap="none" normalizeH="0" baseline="0" dirty="0">
              <a:ln>
                <a:noFill/>
              </a:ln>
              <a:solidFill>
                <a:schemeClr val="tx1"/>
              </a:solidFill>
              <a:effectLst/>
              <a:latin typeface="+mn-lt"/>
            </a:endParaRPr>
          </a:p>
        </p:txBody>
      </p:sp>
      <p:sp>
        <p:nvSpPr>
          <p:cNvPr id="21" name="Rectangle 20"/>
          <p:cNvSpPr/>
          <p:nvPr/>
        </p:nvSpPr>
        <p:spPr bwMode="auto">
          <a:xfrm>
            <a:off x="5607118" y="3346334"/>
            <a:ext cx="855094"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mn-lt"/>
              </a:rPr>
              <a:t>Physical</a:t>
            </a:r>
            <a:endParaRPr kumimoji="0" lang="en-US" sz="1200" b="0" i="0" u="none" strike="noStrike" cap="none" normalizeH="0" baseline="0" dirty="0">
              <a:ln>
                <a:noFill/>
              </a:ln>
              <a:solidFill>
                <a:schemeClr val="tx1"/>
              </a:solidFill>
              <a:effectLst/>
              <a:latin typeface="+mn-lt"/>
            </a:endParaRPr>
          </a:p>
        </p:txBody>
      </p:sp>
      <p:sp>
        <p:nvSpPr>
          <p:cNvPr id="27" name="Rectangle 26"/>
          <p:cNvSpPr/>
          <p:nvPr/>
        </p:nvSpPr>
        <p:spPr bwMode="auto">
          <a:xfrm>
            <a:off x="4752021" y="3076304"/>
            <a:ext cx="855095"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n-lt"/>
              </a:rPr>
              <a:t>Data Link</a:t>
            </a:r>
            <a:endParaRPr kumimoji="0" lang="en-US" sz="1200" b="0" i="0" u="none" strike="noStrike" cap="none" normalizeH="0" baseline="0" dirty="0">
              <a:ln>
                <a:noFill/>
              </a:ln>
              <a:solidFill>
                <a:schemeClr val="tx1"/>
              </a:solidFill>
              <a:effectLst/>
              <a:latin typeface="+mn-lt"/>
            </a:endParaRPr>
          </a:p>
        </p:txBody>
      </p:sp>
      <p:sp>
        <p:nvSpPr>
          <p:cNvPr id="28" name="Rectangle 27"/>
          <p:cNvSpPr/>
          <p:nvPr/>
        </p:nvSpPr>
        <p:spPr bwMode="auto">
          <a:xfrm>
            <a:off x="4752022" y="3346334"/>
            <a:ext cx="855094"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mn-lt"/>
              </a:rPr>
              <a:t>Physical</a:t>
            </a:r>
            <a:endParaRPr kumimoji="0" lang="en-US" sz="1200" b="0" i="0" u="none" strike="noStrike" cap="none" normalizeH="0" baseline="0" dirty="0">
              <a:ln>
                <a:noFill/>
              </a:ln>
              <a:solidFill>
                <a:schemeClr val="tx1"/>
              </a:solidFill>
              <a:effectLst/>
              <a:latin typeface="+mn-lt"/>
            </a:endParaRPr>
          </a:p>
        </p:txBody>
      </p:sp>
      <p:sp>
        <p:nvSpPr>
          <p:cNvPr id="29" name="Isosceles Triangle 28"/>
          <p:cNvSpPr/>
          <p:nvPr/>
        </p:nvSpPr>
        <p:spPr bwMode="auto">
          <a:xfrm flipV="1">
            <a:off x="4752022" y="3076303"/>
            <a:ext cx="1710190" cy="82637"/>
          </a:xfrm>
          <a:prstGeom prst="triangle">
            <a:avLst>
              <a:gd name="adj" fmla="val 49569"/>
            </a:avLst>
          </a:prstGeom>
          <a:solidFill>
            <a:schemeClr val="bg1">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30" name="Rectangle 29"/>
          <p:cNvSpPr/>
          <p:nvPr/>
        </p:nvSpPr>
        <p:spPr bwMode="auto">
          <a:xfrm>
            <a:off x="3086837" y="3076304"/>
            <a:ext cx="855095"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n-lt"/>
              </a:rPr>
              <a:t>Data Link</a:t>
            </a:r>
            <a:endParaRPr kumimoji="0" lang="en-US" sz="1200" b="0" i="0" u="none" strike="noStrike" cap="none" normalizeH="0" baseline="0" dirty="0">
              <a:ln>
                <a:noFill/>
              </a:ln>
              <a:solidFill>
                <a:schemeClr val="tx1"/>
              </a:solidFill>
              <a:effectLst/>
              <a:latin typeface="+mn-lt"/>
            </a:endParaRPr>
          </a:p>
        </p:txBody>
      </p:sp>
      <p:sp>
        <p:nvSpPr>
          <p:cNvPr id="31" name="Rectangle 30"/>
          <p:cNvSpPr/>
          <p:nvPr/>
        </p:nvSpPr>
        <p:spPr bwMode="auto">
          <a:xfrm>
            <a:off x="3086838" y="3346334"/>
            <a:ext cx="855094"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mn-lt"/>
              </a:rPr>
              <a:t>Physical</a:t>
            </a:r>
            <a:endParaRPr kumimoji="0" lang="en-US" sz="1200" b="0" i="0" u="none" strike="noStrike" cap="none" normalizeH="0" baseline="0" dirty="0">
              <a:ln>
                <a:noFill/>
              </a:ln>
              <a:solidFill>
                <a:schemeClr val="tx1"/>
              </a:solidFill>
              <a:effectLst/>
              <a:latin typeface="+mn-lt"/>
            </a:endParaRPr>
          </a:p>
        </p:txBody>
      </p:sp>
      <p:sp>
        <p:nvSpPr>
          <p:cNvPr id="32" name="Rectangle 31"/>
          <p:cNvSpPr/>
          <p:nvPr/>
        </p:nvSpPr>
        <p:spPr bwMode="auto">
          <a:xfrm>
            <a:off x="2231741" y="3076304"/>
            <a:ext cx="855095"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n-lt"/>
              </a:rPr>
              <a:t>Data Link</a:t>
            </a:r>
            <a:endParaRPr kumimoji="0" lang="en-US" sz="1200" b="0" i="0" u="none" strike="noStrike" cap="none" normalizeH="0" baseline="0" dirty="0">
              <a:ln>
                <a:noFill/>
              </a:ln>
              <a:solidFill>
                <a:schemeClr val="tx1"/>
              </a:solidFill>
              <a:effectLst/>
              <a:latin typeface="+mn-lt"/>
            </a:endParaRPr>
          </a:p>
        </p:txBody>
      </p:sp>
      <p:sp>
        <p:nvSpPr>
          <p:cNvPr id="33" name="Rectangle 32"/>
          <p:cNvSpPr/>
          <p:nvPr/>
        </p:nvSpPr>
        <p:spPr bwMode="auto">
          <a:xfrm>
            <a:off x="2231742" y="3346334"/>
            <a:ext cx="855094"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mn-lt"/>
              </a:rPr>
              <a:t>Physical</a:t>
            </a:r>
            <a:endParaRPr kumimoji="0" lang="en-US" sz="1200" b="0" i="0" u="none" strike="noStrike" cap="none" normalizeH="0" baseline="0" dirty="0">
              <a:ln>
                <a:noFill/>
              </a:ln>
              <a:solidFill>
                <a:schemeClr val="tx1"/>
              </a:solidFill>
              <a:effectLst/>
              <a:latin typeface="+mn-lt"/>
            </a:endParaRPr>
          </a:p>
        </p:txBody>
      </p:sp>
      <p:sp>
        <p:nvSpPr>
          <p:cNvPr id="34" name="Isosceles Triangle 33"/>
          <p:cNvSpPr/>
          <p:nvPr/>
        </p:nvSpPr>
        <p:spPr bwMode="auto">
          <a:xfrm flipV="1">
            <a:off x="2231742" y="3076303"/>
            <a:ext cx="1710190" cy="82637"/>
          </a:xfrm>
          <a:prstGeom prst="triangle">
            <a:avLst>
              <a:gd name="adj" fmla="val 49569"/>
            </a:avLst>
          </a:prstGeom>
          <a:solidFill>
            <a:schemeClr val="bg1">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pic>
        <p:nvPicPr>
          <p:cNvPr id="68" name="Picture 67" descr="MC900439836.PNG"/>
          <p:cNvPicPr>
            <a:picLocks noChangeAspect="1"/>
          </p:cNvPicPr>
          <p:nvPr/>
        </p:nvPicPr>
        <p:blipFill>
          <a:blip r:embed="rId2"/>
          <a:stretch>
            <a:fillRect/>
          </a:stretch>
        </p:blipFill>
        <p:spPr>
          <a:xfrm>
            <a:off x="791581" y="2221209"/>
            <a:ext cx="533400" cy="533400"/>
          </a:xfrm>
          <a:prstGeom prst="rect">
            <a:avLst/>
          </a:prstGeom>
        </p:spPr>
      </p:pic>
      <p:sp>
        <p:nvSpPr>
          <p:cNvPr id="102" name="Rectangle 101"/>
          <p:cNvSpPr/>
          <p:nvPr/>
        </p:nvSpPr>
        <p:spPr bwMode="auto">
          <a:xfrm>
            <a:off x="2726796" y="2581250"/>
            <a:ext cx="720080" cy="495054"/>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0" tIns="45720" rIns="0" bIns="45720" numCol="1" rtlCol="0" anchor="t"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latin typeface="+mn-lt"/>
              </a:rPr>
              <a:t>Higher Layers Control I/f</a:t>
            </a:r>
            <a:endParaRPr kumimoji="0" lang="en-US" sz="900" b="0" i="0" u="none" strike="noStrike" cap="none" normalizeH="0" baseline="0" dirty="0">
              <a:ln>
                <a:noFill/>
              </a:ln>
              <a:solidFill>
                <a:schemeClr val="tx1"/>
              </a:solidFill>
              <a:effectLst/>
              <a:latin typeface="+mn-lt"/>
            </a:endParaRPr>
          </a:p>
        </p:txBody>
      </p:sp>
      <p:sp>
        <p:nvSpPr>
          <p:cNvPr id="104" name="Rectangle 103"/>
          <p:cNvSpPr/>
          <p:nvPr/>
        </p:nvSpPr>
        <p:spPr bwMode="auto">
          <a:xfrm>
            <a:off x="5247076" y="2581250"/>
            <a:ext cx="720080" cy="495054"/>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0" tIns="45720" rIns="0" bIns="45720" numCol="1" rtlCol="0" anchor="t"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latin typeface="+mn-lt"/>
              </a:rPr>
              <a:t>Higher Layers Control I/f</a:t>
            </a:r>
            <a:endParaRPr kumimoji="0" lang="en-US" sz="900" b="0" i="0" u="none" strike="noStrike" cap="none" normalizeH="0" baseline="0" dirty="0">
              <a:ln>
                <a:noFill/>
              </a:ln>
              <a:solidFill>
                <a:schemeClr val="tx1"/>
              </a:solidFill>
              <a:effectLst/>
              <a:latin typeface="+mn-lt"/>
            </a:endParaRPr>
          </a:p>
        </p:txBody>
      </p:sp>
      <p:sp>
        <p:nvSpPr>
          <p:cNvPr id="105" name="Rectangle 104"/>
          <p:cNvSpPr/>
          <p:nvPr/>
        </p:nvSpPr>
        <p:spPr bwMode="auto">
          <a:xfrm>
            <a:off x="7227296" y="2667000"/>
            <a:ext cx="855094" cy="409304"/>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45720" rIns="0" bIns="45720" numCol="1" rtlCol="0" anchor="t"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mn-lt"/>
            </a:endParaRPr>
          </a:p>
        </p:txBody>
      </p:sp>
      <p:pic>
        <p:nvPicPr>
          <p:cNvPr id="82" name="Picture 29"/>
          <p:cNvPicPr>
            <a:picLocks noChangeArrowheads="1"/>
          </p:cNvPicPr>
          <p:nvPr/>
        </p:nvPicPr>
        <p:blipFill>
          <a:blip r:embed="rId3"/>
          <a:srcRect/>
          <a:stretch>
            <a:fillRect/>
          </a:stretch>
        </p:blipFill>
        <p:spPr bwMode="auto">
          <a:xfrm>
            <a:off x="7452321" y="2765919"/>
            <a:ext cx="405045" cy="258117"/>
          </a:xfrm>
          <a:prstGeom prst="rect">
            <a:avLst/>
          </a:prstGeom>
          <a:noFill/>
          <a:ln w="12700">
            <a:noFill/>
            <a:miter lim="800000"/>
            <a:headEnd/>
            <a:tailEnd/>
          </a:ln>
          <a:effectLst/>
        </p:spPr>
      </p:pic>
      <p:grpSp>
        <p:nvGrpSpPr>
          <p:cNvPr id="6" name="Group 122"/>
          <p:cNvGrpSpPr>
            <a:grpSpLocks/>
          </p:cNvGrpSpPr>
          <p:nvPr/>
        </p:nvGrpSpPr>
        <p:grpSpPr bwMode="auto">
          <a:xfrm>
            <a:off x="7767355" y="2154868"/>
            <a:ext cx="190728" cy="325360"/>
            <a:chOff x="4120" y="2308"/>
            <a:chExt cx="305" cy="415"/>
          </a:xfrm>
        </p:grpSpPr>
        <p:sp>
          <p:nvSpPr>
            <p:cNvPr id="71"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dirty="0"/>
            </a:p>
          </p:txBody>
        </p:sp>
        <p:sp>
          <p:nvSpPr>
            <p:cNvPr id="72"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dirty="0"/>
            </a:p>
          </p:txBody>
        </p:sp>
        <p:sp>
          <p:nvSpPr>
            <p:cNvPr id="73"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dirty="0"/>
            </a:p>
          </p:txBody>
        </p:sp>
        <p:grpSp>
          <p:nvGrpSpPr>
            <p:cNvPr id="8" name="Group 126"/>
            <p:cNvGrpSpPr>
              <a:grpSpLocks/>
            </p:cNvGrpSpPr>
            <p:nvPr/>
          </p:nvGrpSpPr>
          <p:grpSpPr bwMode="auto">
            <a:xfrm flipH="1">
              <a:off x="4164" y="2500"/>
              <a:ext cx="152" cy="109"/>
              <a:chOff x="3216" y="2784"/>
              <a:chExt cx="192" cy="144"/>
            </a:xfrm>
          </p:grpSpPr>
          <p:sp>
            <p:nvSpPr>
              <p:cNvPr id="78"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dirty="0"/>
              </a:p>
            </p:txBody>
          </p:sp>
          <p:sp>
            <p:nvSpPr>
              <p:cNvPr id="79"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dirty="0"/>
              </a:p>
            </p:txBody>
          </p:sp>
          <p:sp>
            <p:nvSpPr>
              <p:cNvPr id="80"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dirty="0"/>
              </a:p>
            </p:txBody>
          </p:sp>
          <p:sp>
            <p:nvSpPr>
              <p:cNvPr id="81"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dirty="0"/>
              </a:p>
            </p:txBody>
          </p:sp>
        </p:grpSp>
        <p:sp>
          <p:nvSpPr>
            <p:cNvPr id="75"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dirty="0"/>
            </a:p>
          </p:txBody>
        </p:sp>
        <p:sp>
          <p:nvSpPr>
            <p:cNvPr id="76"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dirty="0"/>
            </a:p>
          </p:txBody>
        </p:sp>
        <p:sp>
          <p:nvSpPr>
            <p:cNvPr id="77"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dirty="0"/>
            </a:p>
          </p:txBody>
        </p:sp>
      </p:grpSp>
      <p:sp>
        <p:nvSpPr>
          <p:cNvPr id="69" name="AutoShape 22"/>
          <p:cNvSpPr>
            <a:spLocks noChangeArrowheads="1"/>
          </p:cNvSpPr>
          <p:nvPr/>
        </p:nvSpPr>
        <p:spPr bwMode="auto">
          <a:xfrm>
            <a:off x="7317305" y="2154868"/>
            <a:ext cx="360362" cy="327025"/>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dirty="0">
              <a:ea typeface="ＭＳ Ｐゴシック" pitchFamily="34" charset="-128"/>
            </a:endParaRPr>
          </a:p>
        </p:txBody>
      </p:sp>
      <p:cxnSp>
        <p:nvCxnSpPr>
          <p:cNvPr id="114" name="Straight Arrow Connector 113"/>
          <p:cNvCxnSpPr/>
          <p:nvPr/>
        </p:nvCxnSpPr>
        <p:spPr bwMode="auto">
          <a:xfrm>
            <a:off x="5517106" y="2976768"/>
            <a:ext cx="0" cy="262657"/>
          </a:xfrm>
          <a:prstGeom prst="straightConnector1">
            <a:avLst/>
          </a:prstGeom>
          <a:solidFill>
            <a:schemeClr val="accent1"/>
          </a:solidFill>
          <a:ln w="12700" cap="flat" cmpd="sng" algn="ctr">
            <a:solidFill>
              <a:srgbClr val="FF0000"/>
            </a:solidFill>
            <a:prstDash val="dash"/>
            <a:round/>
            <a:headEnd type="triangle" w="med" len="med"/>
            <a:tailEnd type="triangle" w="med" len="med"/>
          </a:ln>
          <a:effectLst/>
        </p:spPr>
      </p:cxnSp>
      <p:cxnSp>
        <p:nvCxnSpPr>
          <p:cNvPr id="116" name="Straight Arrow Connector 115"/>
          <p:cNvCxnSpPr/>
          <p:nvPr/>
        </p:nvCxnSpPr>
        <p:spPr bwMode="auto">
          <a:xfrm>
            <a:off x="5697126" y="2976768"/>
            <a:ext cx="0" cy="262657"/>
          </a:xfrm>
          <a:prstGeom prst="straightConnector1">
            <a:avLst/>
          </a:prstGeom>
          <a:solidFill>
            <a:schemeClr val="accent1"/>
          </a:solidFill>
          <a:ln w="12700" cap="flat" cmpd="sng" algn="ctr">
            <a:solidFill>
              <a:srgbClr val="FF0000"/>
            </a:solidFill>
            <a:prstDash val="dash"/>
            <a:round/>
            <a:headEnd type="triangle" w="med" len="med"/>
            <a:tailEnd type="triangle" w="med" len="med"/>
          </a:ln>
          <a:effectLst/>
        </p:spPr>
      </p:cxnSp>
      <p:cxnSp>
        <p:nvCxnSpPr>
          <p:cNvPr id="117" name="Straight Arrow Connector 116"/>
          <p:cNvCxnSpPr/>
          <p:nvPr/>
        </p:nvCxnSpPr>
        <p:spPr bwMode="auto">
          <a:xfrm>
            <a:off x="3041831" y="2978920"/>
            <a:ext cx="0" cy="468000"/>
          </a:xfrm>
          <a:prstGeom prst="straightConnector1">
            <a:avLst/>
          </a:prstGeom>
          <a:solidFill>
            <a:schemeClr val="accent1"/>
          </a:solidFill>
          <a:ln w="12700" cap="flat" cmpd="sng" algn="ctr">
            <a:solidFill>
              <a:srgbClr val="FF0000"/>
            </a:solidFill>
            <a:prstDash val="dash"/>
            <a:round/>
            <a:headEnd type="triangle" w="med" len="med"/>
            <a:tailEnd type="triangle" w="med" len="med"/>
          </a:ln>
          <a:effectLst/>
        </p:spPr>
      </p:cxnSp>
      <p:cxnSp>
        <p:nvCxnSpPr>
          <p:cNvPr id="118" name="Straight Arrow Connector 117"/>
          <p:cNvCxnSpPr/>
          <p:nvPr/>
        </p:nvCxnSpPr>
        <p:spPr bwMode="auto">
          <a:xfrm>
            <a:off x="3131841" y="2978921"/>
            <a:ext cx="0" cy="262657"/>
          </a:xfrm>
          <a:prstGeom prst="straightConnector1">
            <a:avLst/>
          </a:prstGeom>
          <a:solidFill>
            <a:schemeClr val="accent1"/>
          </a:solidFill>
          <a:ln w="12700" cap="flat" cmpd="sng" algn="ctr">
            <a:solidFill>
              <a:srgbClr val="FF0000"/>
            </a:solidFill>
            <a:prstDash val="dash"/>
            <a:round/>
            <a:headEnd type="triangle" w="med" len="med"/>
            <a:tailEnd type="triangle" w="med" len="med"/>
          </a:ln>
          <a:effectLst/>
        </p:spPr>
      </p:cxnSp>
      <p:sp>
        <p:nvSpPr>
          <p:cNvPr id="136" name="Freeform 135"/>
          <p:cNvSpPr/>
          <p:nvPr/>
        </p:nvSpPr>
        <p:spPr bwMode="auto">
          <a:xfrm>
            <a:off x="1403752" y="2978951"/>
            <a:ext cx="1413054" cy="144511"/>
          </a:xfrm>
          <a:custGeom>
            <a:avLst/>
            <a:gdLst>
              <a:gd name="connsiteX0" fmla="*/ 0 w 1395413"/>
              <a:gd name="connsiteY0" fmla="*/ 133350 h 138112"/>
              <a:gd name="connsiteX1" fmla="*/ 1395413 w 1395413"/>
              <a:gd name="connsiteY1" fmla="*/ 138112 h 138112"/>
              <a:gd name="connsiteX2" fmla="*/ 1395413 w 1395413"/>
              <a:gd name="connsiteY2" fmla="*/ 0 h 138112"/>
            </a:gdLst>
            <a:ahLst/>
            <a:cxnLst>
              <a:cxn ang="0">
                <a:pos x="connsiteX0" y="connsiteY0"/>
              </a:cxn>
              <a:cxn ang="0">
                <a:pos x="connsiteX1" y="connsiteY1"/>
              </a:cxn>
              <a:cxn ang="0">
                <a:pos x="connsiteX2" y="connsiteY2"/>
              </a:cxn>
            </a:cxnLst>
            <a:rect l="l" t="t" r="r" b="b"/>
            <a:pathLst>
              <a:path w="1395413" h="138112">
                <a:moveTo>
                  <a:pt x="0" y="133350"/>
                </a:moveTo>
                <a:lnTo>
                  <a:pt x="1395413" y="138112"/>
                </a:lnTo>
                <a:lnTo>
                  <a:pt x="1395413" y="0"/>
                </a:lnTo>
              </a:path>
            </a:pathLst>
          </a:custGeom>
          <a:noFill/>
          <a:ln w="12700" cap="flat" cmpd="sng" algn="ctr">
            <a:solidFill>
              <a:srgbClr val="FF0000"/>
            </a:solidFill>
            <a:prstDash val="dash"/>
            <a:round/>
            <a:headEnd type="triangl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55" name="Left-Right Arrow 54"/>
          <p:cNvSpPr/>
          <p:nvPr/>
        </p:nvSpPr>
        <p:spPr bwMode="auto">
          <a:xfrm>
            <a:off x="1511661" y="3213472"/>
            <a:ext cx="720080" cy="270030"/>
          </a:xfrm>
          <a:prstGeom prst="leftRightArrow">
            <a:avLst>
              <a:gd name="adj1" fmla="val 64830"/>
              <a:gd name="adj2" fmla="val 36158"/>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mn-lt"/>
              </a:rPr>
              <a:t>R1</a:t>
            </a:r>
            <a:endParaRPr kumimoji="0" lang="en-US" sz="1000" b="1" i="0" u="none" strike="noStrike" cap="none" normalizeH="0" baseline="0" dirty="0">
              <a:ln>
                <a:noFill/>
              </a:ln>
              <a:solidFill>
                <a:schemeClr val="bg1"/>
              </a:solidFill>
              <a:effectLst/>
              <a:latin typeface="+mn-lt"/>
            </a:endParaRPr>
          </a:p>
        </p:txBody>
      </p:sp>
      <p:cxnSp>
        <p:nvCxnSpPr>
          <p:cNvPr id="58" name="Straight Arrow Connector 57"/>
          <p:cNvCxnSpPr>
            <a:endCxn id="29" idx="0"/>
          </p:cNvCxnSpPr>
          <p:nvPr/>
        </p:nvCxnSpPr>
        <p:spPr bwMode="auto">
          <a:xfrm flipH="1">
            <a:off x="5599746" y="2978921"/>
            <a:ext cx="7370" cy="180019"/>
          </a:xfrm>
          <a:prstGeom prst="straightConnector1">
            <a:avLst/>
          </a:prstGeom>
          <a:solidFill>
            <a:schemeClr val="accent1"/>
          </a:solidFill>
          <a:ln w="12700" cap="flat" cmpd="sng" algn="ctr">
            <a:solidFill>
              <a:srgbClr val="FF0000"/>
            </a:solidFill>
            <a:prstDash val="dash"/>
            <a:round/>
            <a:headEnd type="triangle" w="med" len="med"/>
            <a:tailEnd type="triangle" w="med" len="med"/>
          </a:ln>
          <a:effectLst/>
        </p:spPr>
      </p:cxnSp>
      <p:cxnSp>
        <p:nvCxnSpPr>
          <p:cNvPr id="61" name="Straight Arrow Connector 60"/>
          <p:cNvCxnSpPr/>
          <p:nvPr/>
        </p:nvCxnSpPr>
        <p:spPr bwMode="auto">
          <a:xfrm>
            <a:off x="2951821" y="2978921"/>
            <a:ext cx="0" cy="262657"/>
          </a:xfrm>
          <a:prstGeom prst="straightConnector1">
            <a:avLst/>
          </a:prstGeom>
          <a:solidFill>
            <a:schemeClr val="accent1"/>
          </a:solidFill>
          <a:ln w="12700" cap="flat" cmpd="sng" algn="ctr">
            <a:solidFill>
              <a:srgbClr val="FF0000"/>
            </a:solidFill>
            <a:prstDash val="dash"/>
            <a:round/>
            <a:headEnd type="triangle" w="med" len="med"/>
            <a:tailEnd type="triangle" w="med" len="med"/>
          </a:ln>
          <a:effectLst/>
        </p:spPr>
      </p:cxnSp>
      <p:cxnSp>
        <p:nvCxnSpPr>
          <p:cNvPr id="63" name="Straight Arrow Connector 62"/>
          <p:cNvCxnSpPr/>
          <p:nvPr/>
        </p:nvCxnSpPr>
        <p:spPr bwMode="auto">
          <a:xfrm>
            <a:off x="3221851" y="2978921"/>
            <a:ext cx="0" cy="180020"/>
          </a:xfrm>
          <a:prstGeom prst="straightConnector1">
            <a:avLst/>
          </a:prstGeom>
          <a:solidFill>
            <a:schemeClr val="accent1"/>
          </a:solidFill>
          <a:ln w="12700" cap="flat" cmpd="sng" algn="ctr">
            <a:solidFill>
              <a:srgbClr val="FF0000"/>
            </a:solidFill>
            <a:prstDash val="dash"/>
            <a:round/>
            <a:headEnd type="triangle" w="med" len="med"/>
            <a:tailEnd type="triangle" w="med" len="med"/>
          </a:ln>
          <a:effectLst/>
        </p:spPr>
      </p:cxnSp>
      <p:sp>
        <p:nvSpPr>
          <p:cNvPr id="7" name="Freeform 6"/>
          <p:cNvSpPr/>
          <p:nvPr/>
        </p:nvSpPr>
        <p:spPr>
          <a:xfrm>
            <a:off x="3445393" y="2286000"/>
            <a:ext cx="3798592" cy="609600"/>
          </a:xfrm>
          <a:custGeom>
            <a:avLst/>
            <a:gdLst>
              <a:gd name="connsiteX0" fmla="*/ 0 w 3355810"/>
              <a:gd name="connsiteY0" fmla="*/ 360530 h 360530"/>
              <a:gd name="connsiteX1" fmla="*/ 1235124 w 3355810"/>
              <a:gd name="connsiteY1" fmla="*/ 11003 h 360530"/>
              <a:gd name="connsiteX2" fmla="*/ 3355810 w 3355810"/>
              <a:gd name="connsiteY2" fmla="*/ 80908 h 360530"/>
              <a:gd name="connsiteX0" fmla="*/ 126034 w 3481844"/>
              <a:gd name="connsiteY0" fmla="*/ 361226 h 395522"/>
              <a:gd name="connsiteX1" fmla="*/ 79425 w 3481844"/>
              <a:gd name="connsiteY1" fmla="*/ 373167 h 395522"/>
              <a:gd name="connsiteX2" fmla="*/ 1361158 w 3481844"/>
              <a:gd name="connsiteY2" fmla="*/ 11699 h 395522"/>
              <a:gd name="connsiteX3" fmla="*/ 3481844 w 3481844"/>
              <a:gd name="connsiteY3" fmla="*/ 81604 h 395522"/>
              <a:gd name="connsiteX0" fmla="*/ 126034 w 3481844"/>
              <a:gd name="connsiteY0" fmla="*/ 361226 h 395522"/>
              <a:gd name="connsiteX1" fmla="*/ 79425 w 3481844"/>
              <a:gd name="connsiteY1" fmla="*/ 373167 h 395522"/>
              <a:gd name="connsiteX2" fmla="*/ 1361158 w 3481844"/>
              <a:gd name="connsiteY2" fmla="*/ 11699 h 395522"/>
              <a:gd name="connsiteX3" fmla="*/ 3481844 w 3481844"/>
              <a:gd name="connsiteY3" fmla="*/ 81604 h 395522"/>
              <a:gd name="connsiteX0" fmla="*/ 259695 w 3615505"/>
              <a:gd name="connsiteY0" fmla="*/ 361226 h 373167"/>
              <a:gd name="connsiteX1" fmla="*/ 213086 w 3615505"/>
              <a:gd name="connsiteY1" fmla="*/ 373167 h 373167"/>
              <a:gd name="connsiteX2" fmla="*/ 1494819 w 3615505"/>
              <a:gd name="connsiteY2" fmla="*/ 11699 h 373167"/>
              <a:gd name="connsiteX3" fmla="*/ 3615505 w 3615505"/>
              <a:gd name="connsiteY3" fmla="*/ 81604 h 373167"/>
              <a:gd name="connsiteX0" fmla="*/ 259695 w 3615505"/>
              <a:gd name="connsiteY0" fmla="*/ 361226 h 373167"/>
              <a:gd name="connsiteX1" fmla="*/ 213086 w 3615505"/>
              <a:gd name="connsiteY1" fmla="*/ 373167 h 373167"/>
              <a:gd name="connsiteX2" fmla="*/ 1494819 w 3615505"/>
              <a:gd name="connsiteY2" fmla="*/ 11699 h 373167"/>
              <a:gd name="connsiteX3" fmla="*/ 3615505 w 3615505"/>
              <a:gd name="connsiteY3" fmla="*/ 81604 h 373167"/>
              <a:gd name="connsiteX0" fmla="*/ 259695 w 3615505"/>
              <a:gd name="connsiteY0" fmla="*/ 293406 h 305347"/>
              <a:gd name="connsiteX1" fmla="*/ 213086 w 3615505"/>
              <a:gd name="connsiteY1" fmla="*/ 305347 h 305347"/>
              <a:gd name="connsiteX2" fmla="*/ 1506471 w 3615505"/>
              <a:gd name="connsiteY2" fmla="*/ 24916 h 305347"/>
              <a:gd name="connsiteX3" fmla="*/ 3615505 w 3615505"/>
              <a:gd name="connsiteY3" fmla="*/ 13784 h 305347"/>
              <a:gd name="connsiteX0" fmla="*/ 259695 w 3615505"/>
              <a:gd name="connsiteY0" fmla="*/ 282152 h 294093"/>
              <a:gd name="connsiteX1" fmla="*/ 213086 w 3615505"/>
              <a:gd name="connsiteY1" fmla="*/ 294093 h 294093"/>
              <a:gd name="connsiteX2" fmla="*/ 1506471 w 3615505"/>
              <a:gd name="connsiteY2" fmla="*/ 13662 h 294093"/>
              <a:gd name="connsiteX3" fmla="*/ 3615505 w 3615505"/>
              <a:gd name="connsiteY3" fmla="*/ 2530 h 294093"/>
              <a:gd name="connsiteX0" fmla="*/ 0 w 3355810"/>
              <a:gd name="connsiteY0" fmla="*/ 282152 h 282152"/>
              <a:gd name="connsiteX1" fmla="*/ 1246776 w 3355810"/>
              <a:gd name="connsiteY1" fmla="*/ 13662 h 282152"/>
              <a:gd name="connsiteX2" fmla="*/ 3355810 w 3355810"/>
              <a:gd name="connsiteY2" fmla="*/ 2530 h 282152"/>
              <a:gd name="connsiteX0" fmla="*/ 0 w 3775287"/>
              <a:gd name="connsiteY0" fmla="*/ 362077 h 362077"/>
              <a:gd name="connsiteX1" fmla="*/ 1666253 w 3775287"/>
              <a:gd name="connsiteY1" fmla="*/ 28758 h 362077"/>
              <a:gd name="connsiteX2" fmla="*/ 3775287 w 3775287"/>
              <a:gd name="connsiteY2" fmla="*/ 17626 h 362077"/>
              <a:gd name="connsiteX0" fmla="*/ 0 w 3775287"/>
              <a:gd name="connsiteY0" fmla="*/ 362077 h 362077"/>
              <a:gd name="connsiteX1" fmla="*/ 1666253 w 3775287"/>
              <a:gd name="connsiteY1" fmla="*/ 28758 h 362077"/>
              <a:gd name="connsiteX2" fmla="*/ 3775287 w 3775287"/>
              <a:gd name="connsiteY2" fmla="*/ 17626 h 362077"/>
              <a:gd name="connsiteX0" fmla="*/ 0 w 3775287"/>
              <a:gd name="connsiteY0" fmla="*/ 344451 h 344451"/>
              <a:gd name="connsiteX1" fmla="*/ 1270081 w 3775287"/>
              <a:gd name="connsiteY1" fmla="*/ 70559 h 344451"/>
              <a:gd name="connsiteX2" fmla="*/ 3775287 w 3775287"/>
              <a:gd name="connsiteY2" fmla="*/ 0 h 344451"/>
              <a:gd name="connsiteX0" fmla="*/ 0 w 3763635"/>
              <a:gd name="connsiteY0" fmla="*/ 294290 h 294290"/>
              <a:gd name="connsiteX1" fmla="*/ 1270081 w 3763635"/>
              <a:gd name="connsiteY1" fmla="*/ 20398 h 294290"/>
              <a:gd name="connsiteX2" fmla="*/ 3763635 w 3763635"/>
              <a:gd name="connsiteY2" fmla="*/ 20071 h 294290"/>
              <a:gd name="connsiteX0" fmla="*/ 0 w 3763635"/>
              <a:gd name="connsiteY0" fmla="*/ 313712 h 313712"/>
              <a:gd name="connsiteX1" fmla="*/ 1270081 w 3763635"/>
              <a:gd name="connsiteY1" fmla="*/ 39820 h 313712"/>
              <a:gd name="connsiteX2" fmla="*/ 3763635 w 3763635"/>
              <a:gd name="connsiteY2" fmla="*/ 1676 h 313712"/>
              <a:gd name="connsiteX0" fmla="*/ 0 w 3798592"/>
              <a:gd name="connsiteY0" fmla="*/ 322954 h 322954"/>
              <a:gd name="connsiteX1" fmla="*/ 1270081 w 3798592"/>
              <a:gd name="connsiteY1" fmla="*/ 49062 h 322954"/>
              <a:gd name="connsiteX2" fmla="*/ 3798592 w 3798592"/>
              <a:gd name="connsiteY2" fmla="*/ 113 h 322954"/>
              <a:gd name="connsiteX0" fmla="*/ 0 w 3798592"/>
              <a:gd name="connsiteY0" fmla="*/ 485369 h 485369"/>
              <a:gd name="connsiteX1" fmla="*/ 1270081 w 3798592"/>
              <a:gd name="connsiteY1" fmla="*/ 211477 h 485369"/>
              <a:gd name="connsiteX2" fmla="*/ 3483984 w 3798592"/>
              <a:gd name="connsiteY2" fmla="*/ 283 h 485369"/>
              <a:gd name="connsiteX3" fmla="*/ 3798592 w 3798592"/>
              <a:gd name="connsiteY3" fmla="*/ 162528 h 485369"/>
              <a:gd name="connsiteX0" fmla="*/ 0 w 3798592"/>
              <a:gd name="connsiteY0" fmla="*/ 322841 h 322841"/>
              <a:gd name="connsiteX1" fmla="*/ 1270081 w 3798592"/>
              <a:gd name="connsiteY1" fmla="*/ 48949 h 322841"/>
              <a:gd name="connsiteX2" fmla="*/ 3798592 w 3798592"/>
              <a:gd name="connsiteY2" fmla="*/ 0 h 322841"/>
              <a:gd name="connsiteX0" fmla="*/ 0 w 3798592"/>
              <a:gd name="connsiteY0" fmla="*/ 297714 h 297714"/>
              <a:gd name="connsiteX1" fmla="*/ 1270081 w 3798592"/>
              <a:gd name="connsiteY1" fmla="*/ 23822 h 297714"/>
              <a:gd name="connsiteX2" fmla="*/ 3798592 w 3798592"/>
              <a:gd name="connsiteY2" fmla="*/ 7288 h 297714"/>
              <a:gd name="connsiteX0" fmla="*/ 0 w 3798592"/>
              <a:gd name="connsiteY0" fmla="*/ 300915 h 300915"/>
              <a:gd name="connsiteX1" fmla="*/ 1270081 w 3798592"/>
              <a:gd name="connsiteY1" fmla="*/ 27023 h 300915"/>
              <a:gd name="connsiteX2" fmla="*/ 3798592 w 3798592"/>
              <a:gd name="connsiteY2" fmla="*/ 10489 h 300915"/>
              <a:gd name="connsiteX0" fmla="*/ 0 w 3798592"/>
              <a:gd name="connsiteY0" fmla="*/ 290781 h 290781"/>
              <a:gd name="connsiteX1" fmla="*/ 1200168 w 3798592"/>
              <a:gd name="connsiteY1" fmla="*/ 43901 h 290781"/>
              <a:gd name="connsiteX2" fmla="*/ 3798592 w 3798592"/>
              <a:gd name="connsiteY2" fmla="*/ 355 h 290781"/>
              <a:gd name="connsiteX0" fmla="*/ 0 w 3798592"/>
              <a:gd name="connsiteY0" fmla="*/ 290436 h 290436"/>
              <a:gd name="connsiteX1" fmla="*/ 1200168 w 3798592"/>
              <a:gd name="connsiteY1" fmla="*/ 43556 h 290436"/>
              <a:gd name="connsiteX2" fmla="*/ 3798592 w 3798592"/>
              <a:gd name="connsiteY2" fmla="*/ 10 h 290436"/>
              <a:gd name="connsiteX0" fmla="*/ 0 w 3798592"/>
              <a:gd name="connsiteY0" fmla="*/ 291471 h 291471"/>
              <a:gd name="connsiteX1" fmla="*/ 1200168 w 3798592"/>
              <a:gd name="connsiteY1" fmla="*/ 44591 h 291471"/>
              <a:gd name="connsiteX2" fmla="*/ 3798592 w 3798592"/>
              <a:gd name="connsiteY2" fmla="*/ 1045 h 291471"/>
              <a:gd name="connsiteX0" fmla="*/ 0 w 3798592"/>
              <a:gd name="connsiteY0" fmla="*/ 290438 h 290438"/>
              <a:gd name="connsiteX1" fmla="*/ 1153559 w 3798592"/>
              <a:gd name="connsiteY1" fmla="*/ 75973 h 290438"/>
              <a:gd name="connsiteX2" fmla="*/ 3798592 w 3798592"/>
              <a:gd name="connsiteY2" fmla="*/ 12 h 290438"/>
              <a:gd name="connsiteX0" fmla="*/ 0 w 3798592"/>
              <a:gd name="connsiteY0" fmla="*/ 290430 h 290430"/>
              <a:gd name="connsiteX1" fmla="*/ 1106950 w 3798592"/>
              <a:gd name="connsiteY1" fmla="*/ 135392 h 290430"/>
              <a:gd name="connsiteX2" fmla="*/ 3798592 w 3798592"/>
              <a:gd name="connsiteY2" fmla="*/ 4 h 290430"/>
              <a:gd name="connsiteX0" fmla="*/ 0 w 3798592"/>
              <a:gd name="connsiteY0" fmla="*/ 290430 h 290430"/>
              <a:gd name="connsiteX1" fmla="*/ 1106950 w 3798592"/>
              <a:gd name="connsiteY1" fmla="*/ 135392 h 290430"/>
              <a:gd name="connsiteX2" fmla="*/ 3798592 w 3798592"/>
              <a:gd name="connsiteY2" fmla="*/ 4 h 290430"/>
            </a:gdLst>
            <a:ahLst/>
            <a:cxnLst>
              <a:cxn ang="0">
                <a:pos x="connsiteX0" y="connsiteY0"/>
              </a:cxn>
              <a:cxn ang="0">
                <a:pos x="connsiteX1" y="connsiteY1"/>
              </a:cxn>
              <a:cxn ang="0">
                <a:pos x="connsiteX2" y="connsiteY2"/>
              </a:cxn>
            </a:cxnLst>
            <a:rect l="l" t="t" r="r" b="b"/>
            <a:pathLst>
              <a:path w="3798592" h="290430">
                <a:moveTo>
                  <a:pt x="0" y="290430"/>
                </a:moveTo>
                <a:cubicBezTo>
                  <a:pt x="854003" y="288520"/>
                  <a:pt x="846719" y="210808"/>
                  <a:pt x="1106950" y="135392"/>
                </a:cubicBezTo>
                <a:cubicBezTo>
                  <a:pt x="1367181" y="59976"/>
                  <a:pt x="1768696" y="-603"/>
                  <a:pt x="3798592" y="4"/>
                </a:cubicBezTo>
              </a:path>
            </a:pathLst>
          </a:custGeom>
          <a:ln w="19050" cmpd="sng">
            <a:solidFill>
              <a:schemeClr val="tx1"/>
            </a:solidFill>
            <a:prstDash val="dashDot"/>
            <a:headEnd type="triangle"/>
            <a:tailEnd type="triangle"/>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59" name="Freeform 58"/>
          <p:cNvSpPr/>
          <p:nvPr/>
        </p:nvSpPr>
        <p:spPr>
          <a:xfrm>
            <a:off x="5966976" y="2286000"/>
            <a:ext cx="1260000" cy="609600"/>
          </a:xfrm>
          <a:custGeom>
            <a:avLst/>
            <a:gdLst>
              <a:gd name="connsiteX0" fmla="*/ 0 w 3355810"/>
              <a:gd name="connsiteY0" fmla="*/ 360530 h 360530"/>
              <a:gd name="connsiteX1" fmla="*/ 1235124 w 3355810"/>
              <a:gd name="connsiteY1" fmla="*/ 11003 h 360530"/>
              <a:gd name="connsiteX2" fmla="*/ 3355810 w 3355810"/>
              <a:gd name="connsiteY2" fmla="*/ 80908 h 360530"/>
              <a:gd name="connsiteX0" fmla="*/ 126034 w 3481844"/>
              <a:gd name="connsiteY0" fmla="*/ 361226 h 395522"/>
              <a:gd name="connsiteX1" fmla="*/ 79425 w 3481844"/>
              <a:gd name="connsiteY1" fmla="*/ 373167 h 395522"/>
              <a:gd name="connsiteX2" fmla="*/ 1361158 w 3481844"/>
              <a:gd name="connsiteY2" fmla="*/ 11699 h 395522"/>
              <a:gd name="connsiteX3" fmla="*/ 3481844 w 3481844"/>
              <a:gd name="connsiteY3" fmla="*/ 81604 h 395522"/>
              <a:gd name="connsiteX0" fmla="*/ 126034 w 3481844"/>
              <a:gd name="connsiteY0" fmla="*/ 361226 h 395522"/>
              <a:gd name="connsiteX1" fmla="*/ 79425 w 3481844"/>
              <a:gd name="connsiteY1" fmla="*/ 373167 h 395522"/>
              <a:gd name="connsiteX2" fmla="*/ 1361158 w 3481844"/>
              <a:gd name="connsiteY2" fmla="*/ 11699 h 395522"/>
              <a:gd name="connsiteX3" fmla="*/ 3481844 w 3481844"/>
              <a:gd name="connsiteY3" fmla="*/ 81604 h 395522"/>
              <a:gd name="connsiteX0" fmla="*/ 259695 w 3615505"/>
              <a:gd name="connsiteY0" fmla="*/ 361226 h 373167"/>
              <a:gd name="connsiteX1" fmla="*/ 213086 w 3615505"/>
              <a:gd name="connsiteY1" fmla="*/ 373167 h 373167"/>
              <a:gd name="connsiteX2" fmla="*/ 1494819 w 3615505"/>
              <a:gd name="connsiteY2" fmla="*/ 11699 h 373167"/>
              <a:gd name="connsiteX3" fmla="*/ 3615505 w 3615505"/>
              <a:gd name="connsiteY3" fmla="*/ 81604 h 373167"/>
              <a:gd name="connsiteX0" fmla="*/ 259695 w 3615505"/>
              <a:gd name="connsiteY0" fmla="*/ 361226 h 373167"/>
              <a:gd name="connsiteX1" fmla="*/ 213086 w 3615505"/>
              <a:gd name="connsiteY1" fmla="*/ 373167 h 373167"/>
              <a:gd name="connsiteX2" fmla="*/ 1494819 w 3615505"/>
              <a:gd name="connsiteY2" fmla="*/ 11699 h 373167"/>
              <a:gd name="connsiteX3" fmla="*/ 3615505 w 3615505"/>
              <a:gd name="connsiteY3" fmla="*/ 81604 h 373167"/>
              <a:gd name="connsiteX0" fmla="*/ 259695 w 3615505"/>
              <a:gd name="connsiteY0" fmla="*/ 293406 h 305347"/>
              <a:gd name="connsiteX1" fmla="*/ 213086 w 3615505"/>
              <a:gd name="connsiteY1" fmla="*/ 305347 h 305347"/>
              <a:gd name="connsiteX2" fmla="*/ 1506471 w 3615505"/>
              <a:gd name="connsiteY2" fmla="*/ 24916 h 305347"/>
              <a:gd name="connsiteX3" fmla="*/ 3615505 w 3615505"/>
              <a:gd name="connsiteY3" fmla="*/ 13784 h 305347"/>
              <a:gd name="connsiteX0" fmla="*/ 259695 w 3615505"/>
              <a:gd name="connsiteY0" fmla="*/ 282152 h 294093"/>
              <a:gd name="connsiteX1" fmla="*/ 213086 w 3615505"/>
              <a:gd name="connsiteY1" fmla="*/ 294093 h 294093"/>
              <a:gd name="connsiteX2" fmla="*/ 1506471 w 3615505"/>
              <a:gd name="connsiteY2" fmla="*/ 13662 h 294093"/>
              <a:gd name="connsiteX3" fmla="*/ 3615505 w 3615505"/>
              <a:gd name="connsiteY3" fmla="*/ 2530 h 294093"/>
              <a:gd name="connsiteX0" fmla="*/ 0 w 3355810"/>
              <a:gd name="connsiteY0" fmla="*/ 282152 h 282152"/>
              <a:gd name="connsiteX1" fmla="*/ 1246776 w 3355810"/>
              <a:gd name="connsiteY1" fmla="*/ 13662 h 282152"/>
              <a:gd name="connsiteX2" fmla="*/ 3355810 w 3355810"/>
              <a:gd name="connsiteY2" fmla="*/ 2530 h 282152"/>
              <a:gd name="connsiteX0" fmla="*/ 0 w 3775287"/>
              <a:gd name="connsiteY0" fmla="*/ 362077 h 362077"/>
              <a:gd name="connsiteX1" fmla="*/ 1666253 w 3775287"/>
              <a:gd name="connsiteY1" fmla="*/ 28758 h 362077"/>
              <a:gd name="connsiteX2" fmla="*/ 3775287 w 3775287"/>
              <a:gd name="connsiteY2" fmla="*/ 17626 h 362077"/>
              <a:gd name="connsiteX0" fmla="*/ 0 w 3775287"/>
              <a:gd name="connsiteY0" fmla="*/ 362077 h 362077"/>
              <a:gd name="connsiteX1" fmla="*/ 1666253 w 3775287"/>
              <a:gd name="connsiteY1" fmla="*/ 28758 h 362077"/>
              <a:gd name="connsiteX2" fmla="*/ 3775287 w 3775287"/>
              <a:gd name="connsiteY2" fmla="*/ 17626 h 362077"/>
              <a:gd name="connsiteX0" fmla="*/ 0 w 3775287"/>
              <a:gd name="connsiteY0" fmla="*/ 344451 h 344451"/>
              <a:gd name="connsiteX1" fmla="*/ 1270081 w 3775287"/>
              <a:gd name="connsiteY1" fmla="*/ 70559 h 344451"/>
              <a:gd name="connsiteX2" fmla="*/ 3775287 w 3775287"/>
              <a:gd name="connsiteY2" fmla="*/ 0 h 344451"/>
              <a:gd name="connsiteX0" fmla="*/ 0 w 3763635"/>
              <a:gd name="connsiteY0" fmla="*/ 294290 h 294290"/>
              <a:gd name="connsiteX1" fmla="*/ 1270081 w 3763635"/>
              <a:gd name="connsiteY1" fmla="*/ 20398 h 294290"/>
              <a:gd name="connsiteX2" fmla="*/ 3763635 w 3763635"/>
              <a:gd name="connsiteY2" fmla="*/ 20071 h 294290"/>
              <a:gd name="connsiteX0" fmla="*/ 0 w 3763635"/>
              <a:gd name="connsiteY0" fmla="*/ 313712 h 313712"/>
              <a:gd name="connsiteX1" fmla="*/ 1270081 w 3763635"/>
              <a:gd name="connsiteY1" fmla="*/ 39820 h 313712"/>
              <a:gd name="connsiteX2" fmla="*/ 3763635 w 3763635"/>
              <a:gd name="connsiteY2" fmla="*/ 1676 h 313712"/>
              <a:gd name="connsiteX0" fmla="*/ 0 w 3798592"/>
              <a:gd name="connsiteY0" fmla="*/ 322954 h 322954"/>
              <a:gd name="connsiteX1" fmla="*/ 1270081 w 3798592"/>
              <a:gd name="connsiteY1" fmla="*/ 49062 h 322954"/>
              <a:gd name="connsiteX2" fmla="*/ 3798592 w 3798592"/>
              <a:gd name="connsiteY2" fmla="*/ 113 h 322954"/>
              <a:gd name="connsiteX0" fmla="*/ 0 w 3798592"/>
              <a:gd name="connsiteY0" fmla="*/ 485369 h 485369"/>
              <a:gd name="connsiteX1" fmla="*/ 1270081 w 3798592"/>
              <a:gd name="connsiteY1" fmla="*/ 211477 h 485369"/>
              <a:gd name="connsiteX2" fmla="*/ 3483984 w 3798592"/>
              <a:gd name="connsiteY2" fmla="*/ 283 h 485369"/>
              <a:gd name="connsiteX3" fmla="*/ 3798592 w 3798592"/>
              <a:gd name="connsiteY3" fmla="*/ 162528 h 485369"/>
              <a:gd name="connsiteX0" fmla="*/ 0 w 3798592"/>
              <a:gd name="connsiteY0" fmla="*/ 322841 h 322841"/>
              <a:gd name="connsiteX1" fmla="*/ 1270081 w 3798592"/>
              <a:gd name="connsiteY1" fmla="*/ 48949 h 322841"/>
              <a:gd name="connsiteX2" fmla="*/ 3798592 w 3798592"/>
              <a:gd name="connsiteY2" fmla="*/ 0 h 322841"/>
              <a:gd name="connsiteX0" fmla="*/ 0 w 3798592"/>
              <a:gd name="connsiteY0" fmla="*/ 297714 h 297714"/>
              <a:gd name="connsiteX1" fmla="*/ 1270081 w 3798592"/>
              <a:gd name="connsiteY1" fmla="*/ 23822 h 297714"/>
              <a:gd name="connsiteX2" fmla="*/ 3798592 w 3798592"/>
              <a:gd name="connsiteY2" fmla="*/ 7288 h 297714"/>
              <a:gd name="connsiteX0" fmla="*/ 0 w 3798592"/>
              <a:gd name="connsiteY0" fmla="*/ 300915 h 300915"/>
              <a:gd name="connsiteX1" fmla="*/ 1270081 w 3798592"/>
              <a:gd name="connsiteY1" fmla="*/ 27023 h 300915"/>
              <a:gd name="connsiteX2" fmla="*/ 3798592 w 3798592"/>
              <a:gd name="connsiteY2" fmla="*/ 10489 h 300915"/>
              <a:gd name="connsiteX0" fmla="*/ 0 w 3798592"/>
              <a:gd name="connsiteY0" fmla="*/ 290781 h 290781"/>
              <a:gd name="connsiteX1" fmla="*/ 1200168 w 3798592"/>
              <a:gd name="connsiteY1" fmla="*/ 43901 h 290781"/>
              <a:gd name="connsiteX2" fmla="*/ 3798592 w 3798592"/>
              <a:gd name="connsiteY2" fmla="*/ 355 h 290781"/>
              <a:gd name="connsiteX0" fmla="*/ 0 w 3798592"/>
              <a:gd name="connsiteY0" fmla="*/ 290436 h 290436"/>
              <a:gd name="connsiteX1" fmla="*/ 1200168 w 3798592"/>
              <a:gd name="connsiteY1" fmla="*/ 43556 h 290436"/>
              <a:gd name="connsiteX2" fmla="*/ 3798592 w 3798592"/>
              <a:gd name="connsiteY2" fmla="*/ 10 h 290436"/>
              <a:gd name="connsiteX0" fmla="*/ 0 w 3798592"/>
              <a:gd name="connsiteY0" fmla="*/ 291471 h 291471"/>
              <a:gd name="connsiteX1" fmla="*/ 1200168 w 3798592"/>
              <a:gd name="connsiteY1" fmla="*/ 44591 h 291471"/>
              <a:gd name="connsiteX2" fmla="*/ 3798592 w 3798592"/>
              <a:gd name="connsiteY2" fmla="*/ 1045 h 291471"/>
              <a:gd name="connsiteX0" fmla="*/ 0 w 3798592"/>
              <a:gd name="connsiteY0" fmla="*/ 290438 h 290438"/>
              <a:gd name="connsiteX1" fmla="*/ 1153559 w 3798592"/>
              <a:gd name="connsiteY1" fmla="*/ 75973 h 290438"/>
              <a:gd name="connsiteX2" fmla="*/ 3798592 w 3798592"/>
              <a:gd name="connsiteY2" fmla="*/ 12 h 290438"/>
              <a:gd name="connsiteX0" fmla="*/ 0 w 3798592"/>
              <a:gd name="connsiteY0" fmla="*/ 290430 h 290430"/>
              <a:gd name="connsiteX1" fmla="*/ 1106950 w 3798592"/>
              <a:gd name="connsiteY1" fmla="*/ 135392 h 290430"/>
              <a:gd name="connsiteX2" fmla="*/ 3798592 w 3798592"/>
              <a:gd name="connsiteY2" fmla="*/ 4 h 290430"/>
              <a:gd name="connsiteX0" fmla="*/ 0 w 3798592"/>
              <a:gd name="connsiteY0" fmla="*/ 290430 h 290430"/>
              <a:gd name="connsiteX1" fmla="*/ 1106950 w 3798592"/>
              <a:gd name="connsiteY1" fmla="*/ 135392 h 290430"/>
              <a:gd name="connsiteX2" fmla="*/ 3798592 w 3798592"/>
              <a:gd name="connsiteY2" fmla="*/ 4 h 290430"/>
            </a:gdLst>
            <a:ahLst/>
            <a:cxnLst>
              <a:cxn ang="0">
                <a:pos x="connsiteX0" y="connsiteY0"/>
              </a:cxn>
              <a:cxn ang="0">
                <a:pos x="connsiteX1" y="connsiteY1"/>
              </a:cxn>
              <a:cxn ang="0">
                <a:pos x="connsiteX2" y="connsiteY2"/>
              </a:cxn>
            </a:cxnLst>
            <a:rect l="l" t="t" r="r" b="b"/>
            <a:pathLst>
              <a:path w="3798592" h="290430">
                <a:moveTo>
                  <a:pt x="0" y="290430"/>
                </a:moveTo>
                <a:cubicBezTo>
                  <a:pt x="854003" y="288520"/>
                  <a:pt x="846719" y="210808"/>
                  <a:pt x="1106950" y="135392"/>
                </a:cubicBezTo>
                <a:cubicBezTo>
                  <a:pt x="1367181" y="59976"/>
                  <a:pt x="1768696" y="-603"/>
                  <a:pt x="3798592" y="4"/>
                </a:cubicBezTo>
              </a:path>
            </a:pathLst>
          </a:custGeom>
          <a:ln w="19050" cmpd="sng">
            <a:solidFill>
              <a:schemeClr val="tx1"/>
            </a:solidFill>
            <a:prstDash val="dashDot"/>
            <a:headEnd type="triangle"/>
            <a:tailEnd type="triangle"/>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10" name="Oval 9"/>
          <p:cNvSpPr/>
          <p:nvPr/>
        </p:nvSpPr>
        <p:spPr bwMode="auto">
          <a:xfrm>
            <a:off x="7610444" y="3023956"/>
            <a:ext cx="90010" cy="90010"/>
          </a:xfrm>
          <a:prstGeom prst="ellipse">
            <a:avLst/>
          </a:prstGeom>
          <a:solidFill>
            <a:srgbClr val="FF0000"/>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1" name="TextBox 10"/>
          <p:cNvSpPr txBox="1"/>
          <p:nvPr/>
        </p:nvSpPr>
        <p:spPr>
          <a:xfrm>
            <a:off x="701570" y="1583795"/>
            <a:ext cx="766180" cy="276999"/>
          </a:xfrm>
          <a:prstGeom prst="rect">
            <a:avLst/>
          </a:prstGeom>
          <a:noFill/>
        </p:spPr>
        <p:txBody>
          <a:bodyPr wrap="none" rtlCol="0">
            <a:spAutoFit/>
          </a:bodyPr>
          <a:lstStyle/>
          <a:p>
            <a:r>
              <a:rPr lang="en-US" dirty="0">
                <a:latin typeface="+mn-lt"/>
              </a:rPr>
              <a:t>Terminal</a:t>
            </a:r>
            <a:endParaRPr lang="en-US" dirty="0" smtClean="0">
              <a:latin typeface="+mn-lt"/>
            </a:endParaRPr>
          </a:p>
        </p:txBody>
      </p:sp>
      <p:sp>
        <p:nvSpPr>
          <p:cNvPr id="60" name="TextBox 59"/>
          <p:cNvSpPr txBox="1"/>
          <p:nvPr/>
        </p:nvSpPr>
        <p:spPr>
          <a:xfrm>
            <a:off x="8053422" y="2605603"/>
            <a:ext cx="749048" cy="541687"/>
          </a:xfrm>
          <a:prstGeom prst="rect">
            <a:avLst/>
          </a:prstGeom>
          <a:noFill/>
        </p:spPr>
        <p:txBody>
          <a:bodyPr wrap="none" rtlCol="0">
            <a:spAutoFit/>
          </a:bodyPr>
          <a:lstStyle/>
          <a:p>
            <a:pPr>
              <a:lnSpc>
                <a:spcPct val="80000"/>
              </a:lnSpc>
            </a:pPr>
            <a:r>
              <a:rPr lang="en-US" dirty="0">
                <a:latin typeface="+mn-lt"/>
              </a:rPr>
              <a:t>Core</a:t>
            </a:r>
            <a:br>
              <a:rPr lang="en-US" dirty="0">
                <a:latin typeface="+mn-lt"/>
              </a:rPr>
            </a:br>
            <a:r>
              <a:rPr lang="en-US" dirty="0">
                <a:latin typeface="+mn-lt"/>
              </a:rPr>
              <a:t>Network</a:t>
            </a:r>
            <a:br>
              <a:rPr lang="en-US" dirty="0">
                <a:latin typeface="+mn-lt"/>
              </a:rPr>
            </a:br>
            <a:r>
              <a:rPr lang="en-US" dirty="0">
                <a:latin typeface="+mn-lt"/>
              </a:rPr>
              <a:t>Service</a:t>
            </a:r>
            <a:endParaRPr lang="en-US" dirty="0" smtClean="0">
              <a:latin typeface="+mn-lt"/>
            </a:endParaRPr>
          </a:p>
        </p:txBody>
      </p:sp>
      <p:sp>
        <p:nvSpPr>
          <p:cNvPr id="57" name="TextBox 56"/>
          <p:cNvSpPr txBox="1"/>
          <p:nvPr/>
        </p:nvSpPr>
        <p:spPr>
          <a:xfrm>
            <a:off x="8082390" y="2049113"/>
            <a:ext cx="1031502" cy="541687"/>
          </a:xfrm>
          <a:prstGeom prst="rect">
            <a:avLst/>
          </a:prstGeom>
          <a:noFill/>
        </p:spPr>
        <p:txBody>
          <a:bodyPr wrap="none" rtlCol="0">
            <a:spAutoFit/>
          </a:bodyPr>
          <a:lstStyle/>
          <a:p>
            <a:pPr>
              <a:lnSpc>
                <a:spcPct val="80000"/>
              </a:lnSpc>
            </a:pPr>
            <a:r>
              <a:rPr lang="en-US" dirty="0">
                <a:latin typeface="+mn-lt"/>
              </a:rPr>
              <a:t>Subscription</a:t>
            </a:r>
            <a:br>
              <a:rPr lang="en-US" dirty="0">
                <a:latin typeface="+mn-lt"/>
              </a:rPr>
            </a:br>
            <a:r>
              <a:rPr lang="en-US" dirty="0">
                <a:latin typeface="+mn-lt"/>
              </a:rPr>
              <a:t>Service</a:t>
            </a:r>
          </a:p>
          <a:p>
            <a:pPr>
              <a:lnSpc>
                <a:spcPct val="80000"/>
              </a:lnSpc>
            </a:pPr>
            <a:r>
              <a:rPr lang="en-US" dirty="0">
                <a:latin typeface="+mn-lt"/>
              </a:rPr>
              <a:t>Provider</a:t>
            </a:r>
            <a:endParaRPr lang="en-US" dirty="0" smtClean="0">
              <a:latin typeface="+mn-lt"/>
            </a:endParaRPr>
          </a:p>
        </p:txBody>
      </p:sp>
      <p:sp>
        <p:nvSpPr>
          <p:cNvPr id="62" name="Rectangle 61"/>
          <p:cNvSpPr/>
          <p:nvPr/>
        </p:nvSpPr>
        <p:spPr bwMode="auto">
          <a:xfrm>
            <a:off x="7239000" y="1524000"/>
            <a:ext cx="855094" cy="42002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45720" rIns="0" bIns="45720" numCol="1" rtlCol="0" anchor="t"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mn-lt"/>
            </a:endParaRPr>
          </a:p>
        </p:txBody>
      </p:sp>
      <p:grpSp>
        <p:nvGrpSpPr>
          <p:cNvPr id="64" name="Group 122"/>
          <p:cNvGrpSpPr>
            <a:grpSpLocks/>
          </p:cNvGrpSpPr>
          <p:nvPr/>
        </p:nvGrpSpPr>
        <p:grpSpPr bwMode="auto">
          <a:xfrm>
            <a:off x="7779060" y="1576645"/>
            <a:ext cx="190728" cy="325360"/>
            <a:chOff x="4120" y="2308"/>
            <a:chExt cx="305" cy="415"/>
          </a:xfrm>
        </p:grpSpPr>
        <p:sp>
          <p:nvSpPr>
            <p:cNvPr id="65"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dirty="0"/>
            </a:p>
          </p:txBody>
        </p:sp>
        <p:sp>
          <p:nvSpPr>
            <p:cNvPr id="66"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dirty="0"/>
            </a:p>
          </p:txBody>
        </p:sp>
        <p:sp>
          <p:nvSpPr>
            <p:cNvPr id="67"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dirty="0"/>
            </a:p>
          </p:txBody>
        </p:sp>
        <p:grpSp>
          <p:nvGrpSpPr>
            <p:cNvPr id="70" name="Group 126"/>
            <p:cNvGrpSpPr>
              <a:grpSpLocks/>
            </p:cNvGrpSpPr>
            <p:nvPr/>
          </p:nvGrpSpPr>
          <p:grpSpPr bwMode="auto">
            <a:xfrm flipH="1">
              <a:off x="4164" y="2500"/>
              <a:ext cx="152" cy="109"/>
              <a:chOff x="3216" y="2784"/>
              <a:chExt cx="192" cy="144"/>
            </a:xfrm>
          </p:grpSpPr>
          <p:sp>
            <p:nvSpPr>
              <p:cNvPr id="85"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dirty="0"/>
              </a:p>
            </p:txBody>
          </p:sp>
          <p:sp>
            <p:nvSpPr>
              <p:cNvPr id="86"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dirty="0"/>
              </a:p>
            </p:txBody>
          </p:sp>
          <p:sp>
            <p:nvSpPr>
              <p:cNvPr id="87"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dirty="0"/>
              </a:p>
            </p:txBody>
          </p:sp>
          <p:sp>
            <p:nvSpPr>
              <p:cNvPr id="88"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dirty="0"/>
              </a:p>
            </p:txBody>
          </p:sp>
        </p:grpSp>
        <p:sp>
          <p:nvSpPr>
            <p:cNvPr id="74"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dirty="0"/>
            </a:p>
          </p:txBody>
        </p:sp>
        <p:sp>
          <p:nvSpPr>
            <p:cNvPr id="83"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dirty="0"/>
            </a:p>
          </p:txBody>
        </p:sp>
        <p:sp>
          <p:nvSpPr>
            <p:cNvPr id="84"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dirty="0"/>
            </a:p>
          </p:txBody>
        </p:sp>
      </p:grpSp>
      <p:sp>
        <p:nvSpPr>
          <p:cNvPr id="89" name="AutoShape 22"/>
          <p:cNvSpPr>
            <a:spLocks noChangeArrowheads="1"/>
          </p:cNvSpPr>
          <p:nvPr/>
        </p:nvSpPr>
        <p:spPr bwMode="auto">
          <a:xfrm>
            <a:off x="7329010" y="1576645"/>
            <a:ext cx="360362" cy="327025"/>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dirty="0">
              <a:ea typeface="ＭＳ Ｐゴシック" pitchFamily="34" charset="-128"/>
            </a:endParaRPr>
          </a:p>
        </p:txBody>
      </p:sp>
      <p:sp>
        <p:nvSpPr>
          <p:cNvPr id="90" name="TextBox 89"/>
          <p:cNvSpPr txBox="1"/>
          <p:nvPr/>
        </p:nvSpPr>
        <p:spPr>
          <a:xfrm>
            <a:off x="8094095" y="1470890"/>
            <a:ext cx="1057276" cy="541687"/>
          </a:xfrm>
          <a:prstGeom prst="rect">
            <a:avLst/>
          </a:prstGeom>
          <a:noFill/>
        </p:spPr>
        <p:txBody>
          <a:bodyPr wrap="none" rtlCol="0">
            <a:spAutoFit/>
          </a:bodyPr>
          <a:lstStyle/>
          <a:p>
            <a:pPr>
              <a:lnSpc>
                <a:spcPct val="80000"/>
              </a:lnSpc>
            </a:pPr>
            <a:r>
              <a:rPr lang="en-US" dirty="0">
                <a:latin typeface="+mn-lt"/>
              </a:rPr>
              <a:t>Coordination</a:t>
            </a:r>
            <a:br>
              <a:rPr lang="en-US" dirty="0">
                <a:latin typeface="+mn-lt"/>
              </a:rPr>
            </a:br>
            <a:r>
              <a:rPr lang="en-US" dirty="0">
                <a:latin typeface="+mn-lt"/>
              </a:rPr>
              <a:t>Service</a:t>
            </a:r>
          </a:p>
          <a:p>
            <a:pPr>
              <a:lnSpc>
                <a:spcPct val="80000"/>
              </a:lnSpc>
            </a:pPr>
            <a:r>
              <a:rPr lang="en-US" dirty="0">
                <a:latin typeface="+mn-lt"/>
              </a:rPr>
              <a:t>Provider</a:t>
            </a:r>
            <a:endParaRPr lang="en-US" dirty="0" smtClean="0">
              <a:latin typeface="+mn-lt"/>
            </a:endParaRPr>
          </a:p>
        </p:txBody>
      </p:sp>
      <p:sp>
        <p:nvSpPr>
          <p:cNvPr id="91" name="Freeform 90"/>
          <p:cNvSpPr/>
          <p:nvPr/>
        </p:nvSpPr>
        <p:spPr>
          <a:xfrm>
            <a:off x="5943600" y="1828800"/>
            <a:ext cx="1295400" cy="990600"/>
          </a:xfrm>
          <a:custGeom>
            <a:avLst/>
            <a:gdLst>
              <a:gd name="connsiteX0" fmla="*/ 0 w 3355810"/>
              <a:gd name="connsiteY0" fmla="*/ 360530 h 360530"/>
              <a:gd name="connsiteX1" fmla="*/ 1235124 w 3355810"/>
              <a:gd name="connsiteY1" fmla="*/ 11003 h 360530"/>
              <a:gd name="connsiteX2" fmla="*/ 3355810 w 3355810"/>
              <a:gd name="connsiteY2" fmla="*/ 80908 h 360530"/>
              <a:gd name="connsiteX0" fmla="*/ 126034 w 3481844"/>
              <a:gd name="connsiteY0" fmla="*/ 361226 h 395522"/>
              <a:gd name="connsiteX1" fmla="*/ 79425 w 3481844"/>
              <a:gd name="connsiteY1" fmla="*/ 373167 h 395522"/>
              <a:gd name="connsiteX2" fmla="*/ 1361158 w 3481844"/>
              <a:gd name="connsiteY2" fmla="*/ 11699 h 395522"/>
              <a:gd name="connsiteX3" fmla="*/ 3481844 w 3481844"/>
              <a:gd name="connsiteY3" fmla="*/ 81604 h 395522"/>
              <a:gd name="connsiteX0" fmla="*/ 126034 w 3481844"/>
              <a:gd name="connsiteY0" fmla="*/ 361226 h 395522"/>
              <a:gd name="connsiteX1" fmla="*/ 79425 w 3481844"/>
              <a:gd name="connsiteY1" fmla="*/ 373167 h 395522"/>
              <a:gd name="connsiteX2" fmla="*/ 1361158 w 3481844"/>
              <a:gd name="connsiteY2" fmla="*/ 11699 h 395522"/>
              <a:gd name="connsiteX3" fmla="*/ 3481844 w 3481844"/>
              <a:gd name="connsiteY3" fmla="*/ 81604 h 395522"/>
              <a:gd name="connsiteX0" fmla="*/ 259695 w 3615505"/>
              <a:gd name="connsiteY0" fmla="*/ 361226 h 373167"/>
              <a:gd name="connsiteX1" fmla="*/ 213086 w 3615505"/>
              <a:gd name="connsiteY1" fmla="*/ 373167 h 373167"/>
              <a:gd name="connsiteX2" fmla="*/ 1494819 w 3615505"/>
              <a:gd name="connsiteY2" fmla="*/ 11699 h 373167"/>
              <a:gd name="connsiteX3" fmla="*/ 3615505 w 3615505"/>
              <a:gd name="connsiteY3" fmla="*/ 81604 h 373167"/>
              <a:gd name="connsiteX0" fmla="*/ 259695 w 3615505"/>
              <a:gd name="connsiteY0" fmla="*/ 361226 h 373167"/>
              <a:gd name="connsiteX1" fmla="*/ 213086 w 3615505"/>
              <a:gd name="connsiteY1" fmla="*/ 373167 h 373167"/>
              <a:gd name="connsiteX2" fmla="*/ 1494819 w 3615505"/>
              <a:gd name="connsiteY2" fmla="*/ 11699 h 373167"/>
              <a:gd name="connsiteX3" fmla="*/ 3615505 w 3615505"/>
              <a:gd name="connsiteY3" fmla="*/ 81604 h 373167"/>
              <a:gd name="connsiteX0" fmla="*/ 259695 w 3615505"/>
              <a:gd name="connsiteY0" fmla="*/ 293406 h 305347"/>
              <a:gd name="connsiteX1" fmla="*/ 213086 w 3615505"/>
              <a:gd name="connsiteY1" fmla="*/ 305347 h 305347"/>
              <a:gd name="connsiteX2" fmla="*/ 1506471 w 3615505"/>
              <a:gd name="connsiteY2" fmla="*/ 24916 h 305347"/>
              <a:gd name="connsiteX3" fmla="*/ 3615505 w 3615505"/>
              <a:gd name="connsiteY3" fmla="*/ 13784 h 305347"/>
              <a:gd name="connsiteX0" fmla="*/ 259695 w 3615505"/>
              <a:gd name="connsiteY0" fmla="*/ 282152 h 294093"/>
              <a:gd name="connsiteX1" fmla="*/ 213086 w 3615505"/>
              <a:gd name="connsiteY1" fmla="*/ 294093 h 294093"/>
              <a:gd name="connsiteX2" fmla="*/ 1506471 w 3615505"/>
              <a:gd name="connsiteY2" fmla="*/ 13662 h 294093"/>
              <a:gd name="connsiteX3" fmla="*/ 3615505 w 3615505"/>
              <a:gd name="connsiteY3" fmla="*/ 2530 h 294093"/>
              <a:gd name="connsiteX0" fmla="*/ 0 w 3355810"/>
              <a:gd name="connsiteY0" fmla="*/ 282152 h 282152"/>
              <a:gd name="connsiteX1" fmla="*/ 1246776 w 3355810"/>
              <a:gd name="connsiteY1" fmla="*/ 13662 h 282152"/>
              <a:gd name="connsiteX2" fmla="*/ 3355810 w 3355810"/>
              <a:gd name="connsiteY2" fmla="*/ 2530 h 282152"/>
              <a:gd name="connsiteX0" fmla="*/ 0 w 3775287"/>
              <a:gd name="connsiteY0" fmla="*/ 362077 h 362077"/>
              <a:gd name="connsiteX1" fmla="*/ 1666253 w 3775287"/>
              <a:gd name="connsiteY1" fmla="*/ 28758 h 362077"/>
              <a:gd name="connsiteX2" fmla="*/ 3775287 w 3775287"/>
              <a:gd name="connsiteY2" fmla="*/ 17626 h 362077"/>
              <a:gd name="connsiteX0" fmla="*/ 0 w 3775287"/>
              <a:gd name="connsiteY0" fmla="*/ 362077 h 362077"/>
              <a:gd name="connsiteX1" fmla="*/ 1666253 w 3775287"/>
              <a:gd name="connsiteY1" fmla="*/ 28758 h 362077"/>
              <a:gd name="connsiteX2" fmla="*/ 3775287 w 3775287"/>
              <a:gd name="connsiteY2" fmla="*/ 17626 h 362077"/>
              <a:gd name="connsiteX0" fmla="*/ 0 w 3775287"/>
              <a:gd name="connsiteY0" fmla="*/ 344451 h 344451"/>
              <a:gd name="connsiteX1" fmla="*/ 1270081 w 3775287"/>
              <a:gd name="connsiteY1" fmla="*/ 70559 h 344451"/>
              <a:gd name="connsiteX2" fmla="*/ 3775287 w 3775287"/>
              <a:gd name="connsiteY2" fmla="*/ 0 h 344451"/>
              <a:gd name="connsiteX0" fmla="*/ 0 w 3763635"/>
              <a:gd name="connsiteY0" fmla="*/ 294290 h 294290"/>
              <a:gd name="connsiteX1" fmla="*/ 1270081 w 3763635"/>
              <a:gd name="connsiteY1" fmla="*/ 20398 h 294290"/>
              <a:gd name="connsiteX2" fmla="*/ 3763635 w 3763635"/>
              <a:gd name="connsiteY2" fmla="*/ 20071 h 294290"/>
              <a:gd name="connsiteX0" fmla="*/ 0 w 3763635"/>
              <a:gd name="connsiteY0" fmla="*/ 313712 h 313712"/>
              <a:gd name="connsiteX1" fmla="*/ 1270081 w 3763635"/>
              <a:gd name="connsiteY1" fmla="*/ 39820 h 313712"/>
              <a:gd name="connsiteX2" fmla="*/ 3763635 w 3763635"/>
              <a:gd name="connsiteY2" fmla="*/ 1676 h 313712"/>
              <a:gd name="connsiteX0" fmla="*/ 0 w 3798592"/>
              <a:gd name="connsiteY0" fmla="*/ 322954 h 322954"/>
              <a:gd name="connsiteX1" fmla="*/ 1270081 w 3798592"/>
              <a:gd name="connsiteY1" fmla="*/ 49062 h 322954"/>
              <a:gd name="connsiteX2" fmla="*/ 3798592 w 3798592"/>
              <a:gd name="connsiteY2" fmla="*/ 113 h 322954"/>
              <a:gd name="connsiteX0" fmla="*/ 0 w 3798592"/>
              <a:gd name="connsiteY0" fmla="*/ 485369 h 485369"/>
              <a:gd name="connsiteX1" fmla="*/ 1270081 w 3798592"/>
              <a:gd name="connsiteY1" fmla="*/ 211477 h 485369"/>
              <a:gd name="connsiteX2" fmla="*/ 3483984 w 3798592"/>
              <a:gd name="connsiteY2" fmla="*/ 283 h 485369"/>
              <a:gd name="connsiteX3" fmla="*/ 3798592 w 3798592"/>
              <a:gd name="connsiteY3" fmla="*/ 162528 h 485369"/>
              <a:gd name="connsiteX0" fmla="*/ 0 w 3798592"/>
              <a:gd name="connsiteY0" fmla="*/ 322841 h 322841"/>
              <a:gd name="connsiteX1" fmla="*/ 1270081 w 3798592"/>
              <a:gd name="connsiteY1" fmla="*/ 48949 h 322841"/>
              <a:gd name="connsiteX2" fmla="*/ 3798592 w 3798592"/>
              <a:gd name="connsiteY2" fmla="*/ 0 h 322841"/>
              <a:gd name="connsiteX0" fmla="*/ 0 w 3798592"/>
              <a:gd name="connsiteY0" fmla="*/ 297714 h 297714"/>
              <a:gd name="connsiteX1" fmla="*/ 1270081 w 3798592"/>
              <a:gd name="connsiteY1" fmla="*/ 23822 h 297714"/>
              <a:gd name="connsiteX2" fmla="*/ 3798592 w 3798592"/>
              <a:gd name="connsiteY2" fmla="*/ 7288 h 297714"/>
              <a:gd name="connsiteX0" fmla="*/ 0 w 3798592"/>
              <a:gd name="connsiteY0" fmla="*/ 300915 h 300915"/>
              <a:gd name="connsiteX1" fmla="*/ 1270081 w 3798592"/>
              <a:gd name="connsiteY1" fmla="*/ 27023 h 300915"/>
              <a:gd name="connsiteX2" fmla="*/ 3798592 w 3798592"/>
              <a:gd name="connsiteY2" fmla="*/ 10489 h 300915"/>
              <a:gd name="connsiteX0" fmla="*/ 0 w 3798592"/>
              <a:gd name="connsiteY0" fmla="*/ 290781 h 290781"/>
              <a:gd name="connsiteX1" fmla="*/ 1200168 w 3798592"/>
              <a:gd name="connsiteY1" fmla="*/ 43901 h 290781"/>
              <a:gd name="connsiteX2" fmla="*/ 3798592 w 3798592"/>
              <a:gd name="connsiteY2" fmla="*/ 355 h 290781"/>
              <a:gd name="connsiteX0" fmla="*/ 0 w 3798592"/>
              <a:gd name="connsiteY0" fmla="*/ 290436 h 290436"/>
              <a:gd name="connsiteX1" fmla="*/ 1200168 w 3798592"/>
              <a:gd name="connsiteY1" fmla="*/ 43556 h 290436"/>
              <a:gd name="connsiteX2" fmla="*/ 3798592 w 3798592"/>
              <a:gd name="connsiteY2" fmla="*/ 10 h 290436"/>
              <a:gd name="connsiteX0" fmla="*/ 0 w 3798592"/>
              <a:gd name="connsiteY0" fmla="*/ 291471 h 291471"/>
              <a:gd name="connsiteX1" fmla="*/ 1200168 w 3798592"/>
              <a:gd name="connsiteY1" fmla="*/ 44591 h 291471"/>
              <a:gd name="connsiteX2" fmla="*/ 3798592 w 3798592"/>
              <a:gd name="connsiteY2" fmla="*/ 1045 h 291471"/>
              <a:gd name="connsiteX0" fmla="*/ 0 w 3798592"/>
              <a:gd name="connsiteY0" fmla="*/ 290438 h 290438"/>
              <a:gd name="connsiteX1" fmla="*/ 1153559 w 3798592"/>
              <a:gd name="connsiteY1" fmla="*/ 75973 h 290438"/>
              <a:gd name="connsiteX2" fmla="*/ 3798592 w 3798592"/>
              <a:gd name="connsiteY2" fmla="*/ 12 h 290438"/>
              <a:gd name="connsiteX0" fmla="*/ 0 w 3798592"/>
              <a:gd name="connsiteY0" fmla="*/ 290430 h 290430"/>
              <a:gd name="connsiteX1" fmla="*/ 1106950 w 3798592"/>
              <a:gd name="connsiteY1" fmla="*/ 135392 h 290430"/>
              <a:gd name="connsiteX2" fmla="*/ 3798592 w 3798592"/>
              <a:gd name="connsiteY2" fmla="*/ 4 h 290430"/>
              <a:gd name="connsiteX0" fmla="*/ 0 w 3798592"/>
              <a:gd name="connsiteY0" fmla="*/ 290430 h 290430"/>
              <a:gd name="connsiteX1" fmla="*/ 1106950 w 3798592"/>
              <a:gd name="connsiteY1" fmla="*/ 135392 h 290430"/>
              <a:gd name="connsiteX2" fmla="*/ 3798592 w 3798592"/>
              <a:gd name="connsiteY2" fmla="*/ 4 h 290430"/>
            </a:gdLst>
            <a:ahLst/>
            <a:cxnLst>
              <a:cxn ang="0">
                <a:pos x="connsiteX0" y="connsiteY0"/>
              </a:cxn>
              <a:cxn ang="0">
                <a:pos x="connsiteX1" y="connsiteY1"/>
              </a:cxn>
              <a:cxn ang="0">
                <a:pos x="connsiteX2" y="connsiteY2"/>
              </a:cxn>
            </a:cxnLst>
            <a:rect l="l" t="t" r="r" b="b"/>
            <a:pathLst>
              <a:path w="3798592" h="290430">
                <a:moveTo>
                  <a:pt x="0" y="290430"/>
                </a:moveTo>
                <a:cubicBezTo>
                  <a:pt x="854003" y="288520"/>
                  <a:pt x="846719" y="210808"/>
                  <a:pt x="1106950" y="135392"/>
                </a:cubicBezTo>
                <a:cubicBezTo>
                  <a:pt x="1367181" y="59976"/>
                  <a:pt x="1768696" y="-603"/>
                  <a:pt x="3798592" y="4"/>
                </a:cubicBezTo>
              </a:path>
            </a:pathLst>
          </a:custGeom>
          <a:ln w="19050" cmpd="sng">
            <a:solidFill>
              <a:schemeClr val="accent2"/>
            </a:solidFill>
            <a:prstDash val="dashDot"/>
            <a:headEnd type="triangle"/>
            <a:tailEnd type="triangle"/>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92" name="Freeform 91"/>
          <p:cNvSpPr/>
          <p:nvPr/>
        </p:nvSpPr>
        <p:spPr>
          <a:xfrm>
            <a:off x="3429000" y="1752600"/>
            <a:ext cx="3798592" cy="1066800"/>
          </a:xfrm>
          <a:custGeom>
            <a:avLst/>
            <a:gdLst>
              <a:gd name="connsiteX0" fmla="*/ 0 w 3355810"/>
              <a:gd name="connsiteY0" fmla="*/ 360530 h 360530"/>
              <a:gd name="connsiteX1" fmla="*/ 1235124 w 3355810"/>
              <a:gd name="connsiteY1" fmla="*/ 11003 h 360530"/>
              <a:gd name="connsiteX2" fmla="*/ 3355810 w 3355810"/>
              <a:gd name="connsiteY2" fmla="*/ 80908 h 360530"/>
              <a:gd name="connsiteX0" fmla="*/ 126034 w 3481844"/>
              <a:gd name="connsiteY0" fmla="*/ 361226 h 395522"/>
              <a:gd name="connsiteX1" fmla="*/ 79425 w 3481844"/>
              <a:gd name="connsiteY1" fmla="*/ 373167 h 395522"/>
              <a:gd name="connsiteX2" fmla="*/ 1361158 w 3481844"/>
              <a:gd name="connsiteY2" fmla="*/ 11699 h 395522"/>
              <a:gd name="connsiteX3" fmla="*/ 3481844 w 3481844"/>
              <a:gd name="connsiteY3" fmla="*/ 81604 h 395522"/>
              <a:gd name="connsiteX0" fmla="*/ 126034 w 3481844"/>
              <a:gd name="connsiteY0" fmla="*/ 361226 h 395522"/>
              <a:gd name="connsiteX1" fmla="*/ 79425 w 3481844"/>
              <a:gd name="connsiteY1" fmla="*/ 373167 h 395522"/>
              <a:gd name="connsiteX2" fmla="*/ 1361158 w 3481844"/>
              <a:gd name="connsiteY2" fmla="*/ 11699 h 395522"/>
              <a:gd name="connsiteX3" fmla="*/ 3481844 w 3481844"/>
              <a:gd name="connsiteY3" fmla="*/ 81604 h 395522"/>
              <a:gd name="connsiteX0" fmla="*/ 259695 w 3615505"/>
              <a:gd name="connsiteY0" fmla="*/ 361226 h 373167"/>
              <a:gd name="connsiteX1" fmla="*/ 213086 w 3615505"/>
              <a:gd name="connsiteY1" fmla="*/ 373167 h 373167"/>
              <a:gd name="connsiteX2" fmla="*/ 1494819 w 3615505"/>
              <a:gd name="connsiteY2" fmla="*/ 11699 h 373167"/>
              <a:gd name="connsiteX3" fmla="*/ 3615505 w 3615505"/>
              <a:gd name="connsiteY3" fmla="*/ 81604 h 373167"/>
              <a:gd name="connsiteX0" fmla="*/ 259695 w 3615505"/>
              <a:gd name="connsiteY0" fmla="*/ 361226 h 373167"/>
              <a:gd name="connsiteX1" fmla="*/ 213086 w 3615505"/>
              <a:gd name="connsiteY1" fmla="*/ 373167 h 373167"/>
              <a:gd name="connsiteX2" fmla="*/ 1494819 w 3615505"/>
              <a:gd name="connsiteY2" fmla="*/ 11699 h 373167"/>
              <a:gd name="connsiteX3" fmla="*/ 3615505 w 3615505"/>
              <a:gd name="connsiteY3" fmla="*/ 81604 h 373167"/>
              <a:gd name="connsiteX0" fmla="*/ 259695 w 3615505"/>
              <a:gd name="connsiteY0" fmla="*/ 293406 h 305347"/>
              <a:gd name="connsiteX1" fmla="*/ 213086 w 3615505"/>
              <a:gd name="connsiteY1" fmla="*/ 305347 h 305347"/>
              <a:gd name="connsiteX2" fmla="*/ 1506471 w 3615505"/>
              <a:gd name="connsiteY2" fmla="*/ 24916 h 305347"/>
              <a:gd name="connsiteX3" fmla="*/ 3615505 w 3615505"/>
              <a:gd name="connsiteY3" fmla="*/ 13784 h 305347"/>
              <a:gd name="connsiteX0" fmla="*/ 259695 w 3615505"/>
              <a:gd name="connsiteY0" fmla="*/ 282152 h 294093"/>
              <a:gd name="connsiteX1" fmla="*/ 213086 w 3615505"/>
              <a:gd name="connsiteY1" fmla="*/ 294093 h 294093"/>
              <a:gd name="connsiteX2" fmla="*/ 1506471 w 3615505"/>
              <a:gd name="connsiteY2" fmla="*/ 13662 h 294093"/>
              <a:gd name="connsiteX3" fmla="*/ 3615505 w 3615505"/>
              <a:gd name="connsiteY3" fmla="*/ 2530 h 294093"/>
              <a:gd name="connsiteX0" fmla="*/ 0 w 3355810"/>
              <a:gd name="connsiteY0" fmla="*/ 282152 h 282152"/>
              <a:gd name="connsiteX1" fmla="*/ 1246776 w 3355810"/>
              <a:gd name="connsiteY1" fmla="*/ 13662 h 282152"/>
              <a:gd name="connsiteX2" fmla="*/ 3355810 w 3355810"/>
              <a:gd name="connsiteY2" fmla="*/ 2530 h 282152"/>
              <a:gd name="connsiteX0" fmla="*/ 0 w 3775287"/>
              <a:gd name="connsiteY0" fmla="*/ 362077 h 362077"/>
              <a:gd name="connsiteX1" fmla="*/ 1666253 w 3775287"/>
              <a:gd name="connsiteY1" fmla="*/ 28758 h 362077"/>
              <a:gd name="connsiteX2" fmla="*/ 3775287 w 3775287"/>
              <a:gd name="connsiteY2" fmla="*/ 17626 h 362077"/>
              <a:gd name="connsiteX0" fmla="*/ 0 w 3775287"/>
              <a:gd name="connsiteY0" fmla="*/ 362077 h 362077"/>
              <a:gd name="connsiteX1" fmla="*/ 1666253 w 3775287"/>
              <a:gd name="connsiteY1" fmla="*/ 28758 h 362077"/>
              <a:gd name="connsiteX2" fmla="*/ 3775287 w 3775287"/>
              <a:gd name="connsiteY2" fmla="*/ 17626 h 362077"/>
              <a:gd name="connsiteX0" fmla="*/ 0 w 3775287"/>
              <a:gd name="connsiteY0" fmla="*/ 344451 h 344451"/>
              <a:gd name="connsiteX1" fmla="*/ 1270081 w 3775287"/>
              <a:gd name="connsiteY1" fmla="*/ 70559 h 344451"/>
              <a:gd name="connsiteX2" fmla="*/ 3775287 w 3775287"/>
              <a:gd name="connsiteY2" fmla="*/ 0 h 344451"/>
              <a:gd name="connsiteX0" fmla="*/ 0 w 3763635"/>
              <a:gd name="connsiteY0" fmla="*/ 294290 h 294290"/>
              <a:gd name="connsiteX1" fmla="*/ 1270081 w 3763635"/>
              <a:gd name="connsiteY1" fmla="*/ 20398 h 294290"/>
              <a:gd name="connsiteX2" fmla="*/ 3763635 w 3763635"/>
              <a:gd name="connsiteY2" fmla="*/ 20071 h 294290"/>
              <a:gd name="connsiteX0" fmla="*/ 0 w 3763635"/>
              <a:gd name="connsiteY0" fmla="*/ 313712 h 313712"/>
              <a:gd name="connsiteX1" fmla="*/ 1270081 w 3763635"/>
              <a:gd name="connsiteY1" fmla="*/ 39820 h 313712"/>
              <a:gd name="connsiteX2" fmla="*/ 3763635 w 3763635"/>
              <a:gd name="connsiteY2" fmla="*/ 1676 h 313712"/>
              <a:gd name="connsiteX0" fmla="*/ 0 w 3798592"/>
              <a:gd name="connsiteY0" fmla="*/ 322954 h 322954"/>
              <a:gd name="connsiteX1" fmla="*/ 1270081 w 3798592"/>
              <a:gd name="connsiteY1" fmla="*/ 49062 h 322954"/>
              <a:gd name="connsiteX2" fmla="*/ 3798592 w 3798592"/>
              <a:gd name="connsiteY2" fmla="*/ 113 h 322954"/>
              <a:gd name="connsiteX0" fmla="*/ 0 w 3798592"/>
              <a:gd name="connsiteY0" fmla="*/ 485369 h 485369"/>
              <a:gd name="connsiteX1" fmla="*/ 1270081 w 3798592"/>
              <a:gd name="connsiteY1" fmla="*/ 211477 h 485369"/>
              <a:gd name="connsiteX2" fmla="*/ 3483984 w 3798592"/>
              <a:gd name="connsiteY2" fmla="*/ 283 h 485369"/>
              <a:gd name="connsiteX3" fmla="*/ 3798592 w 3798592"/>
              <a:gd name="connsiteY3" fmla="*/ 162528 h 485369"/>
              <a:gd name="connsiteX0" fmla="*/ 0 w 3798592"/>
              <a:gd name="connsiteY0" fmla="*/ 322841 h 322841"/>
              <a:gd name="connsiteX1" fmla="*/ 1270081 w 3798592"/>
              <a:gd name="connsiteY1" fmla="*/ 48949 h 322841"/>
              <a:gd name="connsiteX2" fmla="*/ 3798592 w 3798592"/>
              <a:gd name="connsiteY2" fmla="*/ 0 h 322841"/>
              <a:gd name="connsiteX0" fmla="*/ 0 w 3798592"/>
              <a:gd name="connsiteY0" fmla="*/ 297714 h 297714"/>
              <a:gd name="connsiteX1" fmla="*/ 1270081 w 3798592"/>
              <a:gd name="connsiteY1" fmla="*/ 23822 h 297714"/>
              <a:gd name="connsiteX2" fmla="*/ 3798592 w 3798592"/>
              <a:gd name="connsiteY2" fmla="*/ 7288 h 297714"/>
              <a:gd name="connsiteX0" fmla="*/ 0 w 3798592"/>
              <a:gd name="connsiteY0" fmla="*/ 300915 h 300915"/>
              <a:gd name="connsiteX1" fmla="*/ 1270081 w 3798592"/>
              <a:gd name="connsiteY1" fmla="*/ 27023 h 300915"/>
              <a:gd name="connsiteX2" fmla="*/ 3798592 w 3798592"/>
              <a:gd name="connsiteY2" fmla="*/ 10489 h 300915"/>
              <a:gd name="connsiteX0" fmla="*/ 0 w 3798592"/>
              <a:gd name="connsiteY0" fmla="*/ 290781 h 290781"/>
              <a:gd name="connsiteX1" fmla="*/ 1200168 w 3798592"/>
              <a:gd name="connsiteY1" fmla="*/ 43901 h 290781"/>
              <a:gd name="connsiteX2" fmla="*/ 3798592 w 3798592"/>
              <a:gd name="connsiteY2" fmla="*/ 355 h 290781"/>
              <a:gd name="connsiteX0" fmla="*/ 0 w 3798592"/>
              <a:gd name="connsiteY0" fmla="*/ 290436 h 290436"/>
              <a:gd name="connsiteX1" fmla="*/ 1200168 w 3798592"/>
              <a:gd name="connsiteY1" fmla="*/ 43556 h 290436"/>
              <a:gd name="connsiteX2" fmla="*/ 3798592 w 3798592"/>
              <a:gd name="connsiteY2" fmla="*/ 10 h 290436"/>
              <a:gd name="connsiteX0" fmla="*/ 0 w 3798592"/>
              <a:gd name="connsiteY0" fmla="*/ 291471 h 291471"/>
              <a:gd name="connsiteX1" fmla="*/ 1200168 w 3798592"/>
              <a:gd name="connsiteY1" fmla="*/ 44591 h 291471"/>
              <a:gd name="connsiteX2" fmla="*/ 3798592 w 3798592"/>
              <a:gd name="connsiteY2" fmla="*/ 1045 h 291471"/>
              <a:gd name="connsiteX0" fmla="*/ 0 w 3798592"/>
              <a:gd name="connsiteY0" fmla="*/ 290438 h 290438"/>
              <a:gd name="connsiteX1" fmla="*/ 1153559 w 3798592"/>
              <a:gd name="connsiteY1" fmla="*/ 75973 h 290438"/>
              <a:gd name="connsiteX2" fmla="*/ 3798592 w 3798592"/>
              <a:gd name="connsiteY2" fmla="*/ 12 h 290438"/>
              <a:gd name="connsiteX0" fmla="*/ 0 w 3798592"/>
              <a:gd name="connsiteY0" fmla="*/ 290430 h 290430"/>
              <a:gd name="connsiteX1" fmla="*/ 1106950 w 3798592"/>
              <a:gd name="connsiteY1" fmla="*/ 135392 h 290430"/>
              <a:gd name="connsiteX2" fmla="*/ 3798592 w 3798592"/>
              <a:gd name="connsiteY2" fmla="*/ 4 h 290430"/>
              <a:gd name="connsiteX0" fmla="*/ 0 w 3798592"/>
              <a:gd name="connsiteY0" fmla="*/ 290430 h 290430"/>
              <a:gd name="connsiteX1" fmla="*/ 1106950 w 3798592"/>
              <a:gd name="connsiteY1" fmla="*/ 135392 h 290430"/>
              <a:gd name="connsiteX2" fmla="*/ 3798592 w 3798592"/>
              <a:gd name="connsiteY2" fmla="*/ 4 h 290430"/>
            </a:gdLst>
            <a:ahLst/>
            <a:cxnLst>
              <a:cxn ang="0">
                <a:pos x="connsiteX0" y="connsiteY0"/>
              </a:cxn>
              <a:cxn ang="0">
                <a:pos x="connsiteX1" y="connsiteY1"/>
              </a:cxn>
              <a:cxn ang="0">
                <a:pos x="connsiteX2" y="connsiteY2"/>
              </a:cxn>
            </a:cxnLst>
            <a:rect l="l" t="t" r="r" b="b"/>
            <a:pathLst>
              <a:path w="3798592" h="290430">
                <a:moveTo>
                  <a:pt x="0" y="290430"/>
                </a:moveTo>
                <a:cubicBezTo>
                  <a:pt x="854003" y="288520"/>
                  <a:pt x="846719" y="210808"/>
                  <a:pt x="1106950" y="135392"/>
                </a:cubicBezTo>
                <a:cubicBezTo>
                  <a:pt x="1367181" y="59976"/>
                  <a:pt x="1768696" y="-603"/>
                  <a:pt x="3798592" y="4"/>
                </a:cubicBezTo>
              </a:path>
            </a:pathLst>
          </a:custGeom>
          <a:ln w="19050" cmpd="sng">
            <a:solidFill>
              <a:srgbClr val="C0504D"/>
            </a:solidFill>
            <a:prstDash val="dashDot"/>
            <a:headEnd type="triangle"/>
            <a:tailEnd type="triangle"/>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Tree>
    <p:extLst>
      <p:ext uri="{BB962C8B-B14F-4D97-AF65-F5344CB8AC3E}">
        <p14:creationId xmlns:p14="http://schemas.microsoft.com/office/powerpoint/2010/main" val="231026556"/>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 name="Rounded Rectangle 320"/>
          <p:cNvSpPr/>
          <p:nvPr/>
        </p:nvSpPr>
        <p:spPr bwMode="auto">
          <a:xfrm>
            <a:off x="3810000" y="4876800"/>
            <a:ext cx="1295400" cy="990600"/>
          </a:xfrm>
          <a:prstGeom prst="roundRect">
            <a:avLst/>
          </a:prstGeom>
          <a:solidFill>
            <a:schemeClr val="tx2">
              <a:lumMod val="40000"/>
              <a:lumOff val="60000"/>
            </a:schemeClr>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a:latin typeface="+mn-lt"/>
              </a:rPr>
              <a:t>Access</a:t>
            </a:r>
            <a:br>
              <a:rPr lang="en-US" sz="1800">
                <a:latin typeface="+mn-lt"/>
              </a:rPr>
            </a:br>
            <a:r>
              <a:rPr lang="en-US" sz="1800">
                <a:latin typeface="+mn-lt"/>
              </a:rPr>
              <a:t>Network</a:t>
            </a:r>
            <a:endParaRPr kumimoji="0" lang="en-US" sz="1800" b="0" i="0" u="none" strike="noStrike" cap="none" normalizeH="0">
              <a:ln>
                <a:noFill/>
              </a:ln>
              <a:solidFill>
                <a:schemeClr val="tx1"/>
              </a:solidFill>
              <a:effectLst/>
              <a:latin typeface="+mn-lt"/>
            </a:endParaRPr>
          </a:p>
        </p:txBody>
      </p:sp>
      <p:sp>
        <p:nvSpPr>
          <p:cNvPr id="2" name="Title 1"/>
          <p:cNvSpPr>
            <a:spLocks noGrp="1"/>
          </p:cNvSpPr>
          <p:nvPr>
            <p:ph type="title"/>
          </p:nvPr>
        </p:nvSpPr>
        <p:spPr/>
        <p:txBody>
          <a:bodyPr/>
          <a:lstStyle/>
          <a:p>
            <a:r>
              <a:rPr lang="en-US" dirty="0"/>
              <a:t>For Further Discussion</a:t>
            </a:r>
          </a:p>
        </p:txBody>
      </p:sp>
      <p:cxnSp>
        <p:nvCxnSpPr>
          <p:cNvPr id="136" name="Straight Connector 135"/>
          <p:cNvCxnSpPr/>
          <p:nvPr/>
        </p:nvCxnSpPr>
        <p:spPr bwMode="auto">
          <a:xfrm>
            <a:off x="2362200" y="5414425"/>
            <a:ext cx="1447800" cy="0"/>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180" name="Rounded Rectangle 179"/>
          <p:cNvSpPr/>
          <p:nvPr/>
        </p:nvSpPr>
        <p:spPr bwMode="auto">
          <a:xfrm>
            <a:off x="1066800" y="4876800"/>
            <a:ext cx="1295400" cy="990600"/>
          </a:xfrm>
          <a:prstGeom prst="roundRect">
            <a:avLst/>
          </a:prstGeom>
          <a:solidFill>
            <a:srgbClr val="8EB4E3"/>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a:latin typeface="+mn-lt"/>
              </a:rPr>
              <a:t>Terminal</a:t>
            </a:r>
            <a:endParaRPr kumimoji="0" lang="en-US" sz="1800" b="0" i="0" u="none" strike="noStrike" cap="none" normalizeH="0">
              <a:ln>
                <a:noFill/>
              </a:ln>
              <a:solidFill>
                <a:schemeClr val="tx1"/>
              </a:solidFill>
              <a:effectLst/>
              <a:latin typeface="+mn-lt"/>
            </a:endParaRPr>
          </a:p>
        </p:txBody>
      </p:sp>
      <p:grpSp>
        <p:nvGrpSpPr>
          <p:cNvPr id="7" name="Group 6"/>
          <p:cNvGrpSpPr/>
          <p:nvPr/>
        </p:nvGrpSpPr>
        <p:grpSpPr>
          <a:xfrm>
            <a:off x="2860357" y="5334000"/>
            <a:ext cx="479744" cy="461425"/>
            <a:chOff x="2707957" y="5063075"/>
            <a:chExt cx="479744" cy="461425"/>
          </a:xfrm>
        </p:grpSpPr>
        <p:sp>
          <p:nvSpPr>
            <p:cNvPr id="138" name="TextBox 137"/>
            <p:cNvSpPr txBox="1"/>
            <p:nvPr/>
          </p:nvSpPr>
          <p:spPr>
            <a:xfrm>
              <a:off x="2707957" y="5155168"/>
              <a:ext cx="479744" cy="369332"/>
            </a:xfrm>
            <a:prstGeom prst="rect">
              <a:avLst/>
            </a:prstGeom>
            <a:noFill/>
          </p:spPr>
          <p:txBody>
            <a:bodyPr wrap="none" rtlCol="0">
              <a:spAutoFit/>
            </a:bodyPr>
            <a:lstStyle/>
            <a:p>
              <a:r>
                <a:rPr lang="en-US" sz="1800" b="1" dirty="0" smtClean="0">
                  <a:latin typeface="Arial" pitchFamily="34" charset="0"/>
                  <a:cs typeface="Arial" pitchFamily="34" charset="0"/>
                </a:rPr>
                <a:t>R1</a:t>
              </a:r>
              <a:endParaRPr lang="en-US" sz="1800" b="1" dirty="0">
                <a:latin typeface="Arial" pitchFamily="34" charset="0"/>
                <a:cs typeface="Arial" pitchFamily="34" charset="0"/>
              </a:endParaRPr>
            </a:p>
          </p:txBody>
        </p:sp>
        <p:sp>
          <p:nvSpPr>
            <p:cNvPr id="137" name="Oval 136"/>
            <p:cNvSpPr/>
            <p:nvPr/>
          </p:nvSpPr>
          <p:spPr bwMode="auto">
            <a:xfrm>
              <a:off x="2860357" y="50630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grpSp>
      <p:sp>
        <p:nvSpPr>
          <p:cNvPr id="37" name="Rounded Rectangle 36"/>
          <p:cNvSpPr/>
          <p:nvPr/>
        </p:nvSpPr>
        <p:spPr bwMode="auto">
          <a:xfrm>
            <a:off x="6553200" y="2438400"/>
            <a:ext cx="1295400" cy="990600"/>
          </a:xfrm>
          <a:prstGeom prst="roundRect">
            <a:avLst/>
          </a:prstGeom>
          <a:solidFill>
            <a:schemeClr val="tx2">
              <a:lumMod val="40000"/>
              <a:lumOff val="60000"/>
            </a:schemeClr>
          </a:solidFill>
          <a:ln w="12700"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a:latin typeface="+mn-lt"/>
              </a:rPr>
              <a:t>Subscription</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a:ln>
                  <a:noFill/>
                </a:ln>
                <a:solidFill>
                  <a:schemeClr val="tx1"/>
                </a:solidFill>
                <a:effectLst/>
                <a:latin typeface="+mn-lt"/>
              </a:rPr>
              <a:t>Service</a:t>
            </a:r>
            <a:br>
              <a:rPr kumimoji="0" lang="en-US" sz="1600" b="0" i="0" u="none" strike="noStrike" cap="none" normalizeH="0">
                <a:ln>
                  <a:noFill/>
                </a:ln>
                <a:solidFill>
                  <a:schemeClr val="tx1"/>
                </a:solidFill>
                <a:effectLst/>
                <a:latin typeface="+mn-lt"/>
              </a:rPr>
            </a:br>
            <a:r>
              <a:rPr kumimoji="0" lang="en-US" sz="1600" b="0" i="0" u="none" strike="noStrike" cap="none" normalizeH="0">
                <a:ln>
                  <a:noFill/>
                </a:ln>
                <a:solidFill>
                  <a:schemeClr val="tx1"/>
                </a:solidFill>
                <a:effectLst/>
                <a:latin typeface="+mn-lt"/>
              </a:rPr>
              <a:t>Provider</a:t>
            </a:r>
          </a:p>
        </p:txBody>
      </p:sp>
      <p:sp>
        <p:nvSpPr>
          <p:cNvPr id="38" name="Rounded Rectangle 37"/>
          <p:cNvSpPr/>
          <p:nvPr/>
        </p:nvSpPr>
        <p:spPr bwMode="auto">
          <a:xfrm>
            <a:off x="6553200" y="4876800"/>
            <a:ext cx="1295400" cy="990600"/>
          </a:xfrm>
          <a:prstGeom prst="roundRect">
            <a:avLst/>
          </a:prstGeom>
          <a:solidFill>
            <a:schemeClr val="tx2">
              <a:lumMod val="40000"/>
              <a:lumOff val="60000"/>
            </a:schemeClr>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a:latin typeface="+mn-lt"/>
              </a:rPr>
              <a:t>Core</a:t>
            </a:r>
            <a:br>
              <a:rPr lang="en-US" sz="1600">
                <a:latin typeface="+mn-lt"/>
              </a:rPr>
            </a:br>
            <a:r>
              <a:rPr lang="en-US" sz="1600">
                <a:latin typeface="+mn-lt"/>
              </a:rPr>
              <a:t>Network</a:t>
            </a:r>
            <a:br>
              <a:rPr lang="en-US" sz="1600">
                <a:latin typeface="+mn-lt"/>
              </a:rPr>
            </a:br>
            <a:r>
              <a:rPr lang="en-US" sz="1600">
                <a:latin typeface="+mn-lt"/>
              </a:rPr>
              <a:t>Service</a:t>
            </a:r>
            <a:endParaRPr kumimoji="0" lang="en-US" sz="1600" b="0" i="0" u="none" strike="noStrike" cap="none" normalizeH="0">
              <a:ln>
                <a:noFill/>
              </a:ln>
              <a:solidFill>
                <a:schemeClr val="tx1"/>
              </a:solidFill>
              <a:effectLst/>
              <a:latin typeface="+mn-lt"/>
            </a:endParaRPr>
          </a:p>
        </p:txBody>
      </p:sp>
      <p:cxnSp>
        <p:nvCxnSpPr>
          <p:cNvPr id="40" name="Straight Connector 39"/>
          <p:cNvCxnSpPr/>
          <p:nvPr/>
        </p:nvCxnSpPr>
        <p:spPr bwMode="auto">
          <a:xfrm>
            <a:off x="5105400" y="5406735"/>
            <a:ext cx="1447800" cy="0"/>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44" name="Rounded Rectangle 43"/>
          <p:cNvSpPr/>
          <p:nvPr/>
        </p:nvSpPr>
        <p:spPr bwMode="auto">
          <a:xfrm>
            <a:off x="3810000" y="1676400"/>
            <a:ext cx="1295400" cy="914400"/>
          </a:xfrm>
          <a:prstGeom prst="roundRect">
            <a:avLst/>
          </a:prstGeom>
          <a:solidFill>
            <a:schemeClr val="tx2">
              <a:lumMod val="40000"/>
              <a:lumOff val="60000"/>
            </a:schemeClr>
          </a:solidFill>
          <a:ln w="12700"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a:latin typeface="+mn-lt"/>
              </a:rPr>
              <a:t>EnvironmentCoordination</a:t>
            </a:r>
            <a:br>
              <a:rPr lang="en-US" sz="1600">
                <a:latin typeface="+mn-lt"/>
              </a:rPr>
            </a:br>
            <a:r>
              <a:rPr lang="en-US" sz="1600">
                <a:latin typeface="+mn-lt"/>
              </a:rPr>
              <a:t>Service</a:t>
            </a:r>
          </a:p>
        </p:txBody>
      </p:sp>
      <p:grpSp>
        <p:nvGrpSpPr>
          <p:cNvPr id="46" name="Group 45"/>
          <p:cNvGrpSpPr/>
          <p:nvPr/>
        </p:nvGrpSpPr>
        <p:grpSpPr>
          <a:xfrm>
            <a:off x="5616256" y="5329775"/>
            <a:ext cx="620745" cy="461425"/>
            <a:chOff x="2707957" y="5063075"/>
            <a:chExt cx="620745" cy="461425"/>
          </a:xfrm>
        </p:grpSpPr>
        <p:sp>
          <p:nvSpPr>
            <p:cNvPr id="47" name="TextBox 46"/>
            <p:cNvSpPr txBox="1"/>
            <p:nvPr/>
          </p:nvSpPr>
          <p:spPr>
            <a:xfrm>
              <a:off x="2707957" y="5155168"/>
              <a:ext cx="620745" cy="369332"/>
            </a:xfrm>
            <a:prstGeom prst="rect">
              <a:avLst/>
            </a:prstGeom>
            <a:noFill/>
          </p:spPr>
          <p:txBody>
            <a:bodyPr wrap="none" rtlCol="0">
              <a:spAutoFit/>
            </a:bodyPr>
            <a:lstStyle/>
            <a:p>
              <a:r>
                <a:rPr lang="en-US" sz="1800" b="1" dirty="0" smtClean="0">
                  <a:latin typeface="Arial" pitchFamily="34" charset="0"/>
                  <a:cs typeface="Arial" pitchFamily="34" charset="0"/>
                </a:rPr>
                <a:t>R3d</a:t>
              </a:r>
              <a:endParaRPr lang="en-US" sz="1800" b="1" dirty="0">
                <a:latin typeface="Arial" pitchFamily="34" charset="0"/>
                <a:cs typeface="Arial" pitchFamily="34" charset="0"/>
              </a:endParaRPr>
            </a:p>
          </p:txBody>
        </p:sp>
        <p:sp>
          <p:nvSpPr>
            <p:cNvPr id="48" name="Oval 47"/>
            <p:cNvSpPr/>
            <p:nvPr/>
          </p:nvSpPr>
          <p:spPr bwMode="auto">
            <a:xfrm>
              <a:off x="2860357" y="50630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grpSp>
      <p:cxnSp>
        <p:nvCxnSpPr>
          <p:cNvPr id="12" name="Elbow Connector 11"/>
          <p:cNvCxnSpPr/>
          <p:nvPr/>
        </p:nvCxnSpPr>
        <p:spPr bwMode="auto">
          <a:xfrm flipV="1">
            <a:off x="2362200" y="2819400"/>
            <a:ext cx="4191000" cy="1676400"/>
          </a:xfrm>
          <a:prstGeom prst="bentConnector3">
            <a:avLst>
              <a:gd name="adj1" fmla="val 17769"/>
            </a:avLst>
          </a:prstGeom>
          <a:solidFill>
            <a:schemeClr val="accent1"/>
          </a:solidFill>
          <a:ln w="12700" cap="flat" cmpd="sng" algn="ctr">
            <a:solidFill>
              <a:schemeClr val="tx1"/>
            </a:solidFill>
            <a:prstDash val="solid"/>
            <a:round/>
            <a:headEnd type="none" w="sm" len="sm"/>
            <a:tailEnd type="none" w="sm" len="sm"/>
          </a:ln>
          <a:effectLst/>
        </p:spPr>
      </p:cxnSp>
      <p:grpSp>
        <p:nvGrpSpPr>
          <p:cNvPr id="60" name="Group 59"/>
          <p:cNvGrpSpPr/>
          <p:nvPr/>
        </p:nvGrpSpPr>
        <p:grpSpPr>
          <a:xfrm>
            <a:off x="5749635" y="3440668"/>
            <a:ext cx="714342" cy="369332"/>
            <a:chOff x="2860357" y="4933765"/>
            <a:chExt cx="714342" cy="369332"/>
          </a:xfrm>
        </p:grpSpPr>
        <p:sp>
          <p:nvSpPr>
            <p:cNvPr id="61" name="TextBox 60"/>
            <p:cNvSpPr txBox="1"/>
            <p:nvPr/>
          </p:nvSpPr>
          <p:spPr>
            <a:xfrm>
              <a:off x="2966577" y="4933765"/>
              <a:ext cx="608122" cy="369332"/>
            </a:xfrm>
            <a:prstGeom prst="rect">
              <a:avLst/>
            </a:prstGeom>
            <a:noFill/>
          </p:spPr>
          <p:txBody>
            <a:bodyPr wrap="none" rtlCol="0">
              <a:spAutoFit/>
            </a:bodyPr>
            <a:lstStyle/>
            <a:p>
              <a:r>
                <a:rPr lang="en-US" sz="1800" b="1" dirty="0" smtClean="0">
                  <a:latin typeface="Arial" pitchFamily="34" charset="0"/>
                  <a:cs typeface="Arial" pitchFamily="34" charset="0"/>
                </a:rPr>
                <a:t>R3c</a:t>
              </a:r>
              <a:endParaRPr lang="en-US" sz="1800" b="1" dirty="0">
                <a:latin typeface="Arial" pitchFamily="34" charset="0"/>
                <a:cs typeface="Arial" pitchFamily="34" charset="0"/>
              </a:endParaRPr>
            </a:p>
          </p:txBody>
        </p:sp>
        <p:sp>
          <p:nvSpPr>
            <p:cNvPr id="62" name="Oval 61"/>
            <p:cNvSpPr/>
            <p:nvPr/>
          </p:nvSpPr>
          <p:spPr bwMode="auto">
            <a:xfrm>
              <a:off x="2860357" y="50630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grpSp>
      <p:grpSp>
        <p:nvGrpSpPr>
          <p:cNvPr id="63" name="Group 62"/>
          <p:cNvGrpSpPr/>
          <p:nvPr/>
        </p:nvGrpSpPr>
        <p:grpSpPr>
          <a:xfrm>
            <a:off x="3024910" y="3417578"/>
            <a:ext cx="609054" cy="369332"/>
            <a:chOff x="2837267" y="4933765"/>
            <a:chExt cx="609054" cy="369332"/>
          </a:xfrm>
        </p:grpSpPr>
        <p:sp>
          <p:nvSpPr>
            <p:cNvPr id="64" name="TextBox 63"/>
            <p:cNvSpPr txBox="1"/>
            <p:nvPr/>
          </p:nvSpPr>
          <p:spPr>
            <a:xfrm>
              <a:off x="2966577" y="4933765"/>
              <a:ext cx="479744" cy="369332"/>
            </a:xfrm>
            <a:prstGeom prst="rect">
              <a:avLst/>
            </a:prstGeom>
            <a:noFill/>
          </p:spPr>
          <p:txBody>
            <a:bodyPr wrap="none" rtlCol="0">
              <a:spAutoFit/>
            </a:bodyPr>
            <a:lstStyle/>
            <a:p>
              <a:r>
                <a:rPr lang="en-US" sz="1800" b="1" dirty="0" smtClean="0">
                  <a:latin typeface="Arial" pitchFamily="34" charset="0"/>
                  <a:cs typeface="Arial" pitchFamily="34" charset="0"/>
                </a:rPr>
                <a:t>R2</a:t>
              </a:r>
              <a:endParaRPr lang="en-US" sz="1800" b="1" dirty="0">
                <a:latin typeface="Arial" pitchFamily="34" charset="0"/>
                <a:cs typeface="Arial" pitchFamily="34" charset="0"/>
              </a:endParaRPr>
            </a:p>
          </p:txBody>
        </p:sp>
        <p:sp>
          <p:nvSpPr>
            <p:cNvPr id="65" name="Oval 64"/>
            <p:cNvSpPr/>
            <p:nvPr/>
          </p:nvSpPr>
          <p:spPr bwMode="auto">
            <a:xfrm>
              <a:off x="2837267" y="50630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grpSp>
      <p:grpSp>
        <p:nvGrpSpPr>
          <p:cNvPr id="66" name="Group 65"/>
          <p:cNvGrpSpPr/>
          <p:nvPr/>
        </p:nvGrpSpPr>
        <p:grpSpPr>
          <a:xfrm>
            <a:off x="4373966" y="3417578"/>
            <a:ext cx="609054" cy="369332"/>
            <a:chOff x="2837267" y="4933765"/>
            <a:chExt cx="609054" cy="369332"/>
          </a:xfrm>
        </p:grpSpPr>
        <p:sp>
          <p:nvSpPr>
            <p:cNvPr id="67" name="TextBox 66"/>
            <p:cNvSpPr txBox="1"/>
            <p:nvPr/>
          </p:nvSpPr>
          <p:spPr>
            <a:xfrm>
              <a:off x="2966577" y="4933765"/>
              <a:ext cx="479744" cy="369332"/>
            </a:xfrm>
            <a:prstGeom prst="rect">
              <a:avLst/>
            </a:prstGeom>
            <a:noFill/>
          </p:spPr>
          <p:txBody>
            <a:bodyPr wrap="none" rtlCol="0">
              <a:spAutoFit/>
            </a:bodyPr>
            <a:lstStyle/>
            <a:p>
              <a:r>
                <a:rPr lang="en-US" sz="1800" b="1" dirty="0" smtClean="0">
                  <a:latin typeface="Arial" pitchFamily="34" charset="0"/>
                  <a:cs typeface="Arial" pitchFamily="34" charset="0"/>
                </a:rPr>
                <a:t>R9</a:t>
              </a:r>
              <a:endParaRPr lang="en-US" sz="1800" b="1" dirty="0">
                <a:latin typeface="Arial" pitchFamily="34" charset="0"/>
                <a:cs typeface="Arial" pitchFamily="34" charset="0"/>
              </a:endParaRPr>
            </a:p>
          </p:txBody>
        </p:sp>
        <p:sp>
          <p:nvSpPr>
            <p:cNvPr id="68" name="Oval 67"/>
            <p:cNvSpPr/>
            <p:nvPr/>
          </p:nvSpPr>
          <p:spPr bwMode="auto">
            <a:xfrm>
              <a:off x="2837267" y="50630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grpSp>
      <p:cxnSp>
        <p:nvCxnSpPr>
          <p:cNvPr id="71" name="Straight Connector 70"/>
          <p:cNvCxnSpPr/>
          <p:nvPr/>
        </p:nvCxnSpPr>
        <p:spPr bwMode="auto">
          <a:xfrm>
            <a:off x="2362200" y="4648200"/>
            <a:ext cx="1447800"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72" name="Group 71"/>
          <p:cNvGrpSpPr/>
          <p:nvPr/>
        </p:nvGrpSpPr>
        <p:grpSpPr>
          <a:xfrm>
            <a:off x="2873056" y="4567775"/>
            <a:ext cx="479744" cy="461425"/>
            <a:chOff x="2707957" y="5063075"/>
            <a:chExt cx="479744" cy="461425"/>
          </a:xfrm>
        </p:grpSpPr>
        <p:sp>
          <p:nvSpPr>
            <p:cNvPr id="73" name="TextBox 72"/>
            <p:cNvSpPr txBox="1"/>
            <p:nvPr/>
          </p:nvSpPr>
          <p:spPr>
            <a:xfrm>
              <a:off x="2707957" y="5155168"/>
              <a:ext cx="479744" cy="369332"/>
            </a:xfrm>
            <a:prstGeom prst="rect">
              <a:avLst/>
            </a:prstGeom>
            <a:noFill/>
          </p:spPr>
          <p:txBody>
            <a:bodyPr wrap="none" rtlCol="0">
              <a:spAutoFit/>
            </a:bodyPr>
            <a:lstStyle/>
            <a:p>
              <a:r>
                <a:rPr lang="en-US" sz="1800" b="1" dirty="0" smtClean="0">
                  <a:latin typeface="Arial" pitchFamily="34" charset="0"/>
                  <a:cs typeface="Arial" pitchFamily="34" charset="0"/>
                </a:rPr>
                <a:t>R8</a:t>
              </a:r>
              <a:endParaRPr lang="en-US" sz="1800" b="1" dirty="0">
                <a:latin typeface="Arial" pitchFamily="34" charset="0"/>
                <a:cs typeface="Arial" pitchFamily="34" charset="0"/>
              </a:endParaRPr>
            </a:p>
          </p:txBody>
        </p:sp>
        <p:sp>
          <p:nvSpPr>
            <p:cNvPr id="74" name="Oval 73"/>
            <p:cNvSpPr/>
            <p:nvPr/>
          </p:nvSpPr>
          <p:spPr bwMode="auto">
            <a:xfrm>
              <a:off x="2860357" y="50630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grpSp>
      <p:cxnSp>
        <p:nvCxnSpPr>
          <p:cNvPr id="26" name="Straight Connector 25"/>
          <p:cNvCxnSpPr>
            <a:stCxn id="44" idx="2"/>
            <a:endCxn id="321" idx="0"/>
          </p:cNvCxnSpPr>
          <p:nvPr/>
        </p:nvCxnSpPr>
        <p:spPr bwMode="auto">
          <a:xfrm>
            <a:off x="4457700" y="2590800"/>
            <a:ext cx="0" cy="22860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4" name="Rounded Rectangle 33"/>
          <p:cNvSpPr/>
          <p:nvPr/>
        </p:nvSpPr>
        <p:spPr bwMode="auto">
          <a:xfrm>
            <a:off x="6553200" y="4343400"/>
            <a:ext cx="1295400" cy="533400"/>
          </a:xfrm>
          <a:prstGeom prst="roundRect">
            <a:avLst>
              <a:gd name="adj" fmla="val 27490"/>
            </a:avLst>
          </a:prstGeom>
          <a:solidFill>
            <a:schemeClr val="tx2">
              <a:lumMod val="40000"/>
              <a:lumOff val="60000"/>
            </a:schemeClr>
          </a:solidFill>
          <a:ln w="12700"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a:latin typeface="+mn-lt"/>
              </a:rPr>
              <a:t>CNS Ctrl</a:t>
            </a:r>
          </a:p>
        </p:txBody>
      </p:sp>
      <p:sp>
        <p:nvSpPr>
          <p:cNvPr id="36" name="Rounded Rectangle 35"/>
          <p:cNvSpPr/>
          <p:nvPr/>
        </p:nvSpPr>
        <p:spPr bwMode="auto">
          <a:xfrm>
            <a:off x="3810000" y="4343400"/>
            <a:ext cx="1295400" cy="533400"/>
          </a:xfrm>
          <a:prstGeom prst="roundRect">
            <a:avLst>
              <a:gd name="adj" fmla="val 27490"/>
            </a:avLst>
          </a:prstGeom>
          <a:solidFill>
            <a:schemeClr val="tx2">
              <a:lumMod val="40000"/>
              <a:lumOff val="60000"/>
            </a:schemeClr>
          </a:solidFill>
          <a:ln w="12700"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a:latin typeface="+mn-lt"/>
              </a:rPr>
              <a:t>AN Ctrl</a:t>
            </a:r>
          </a:p>
        </p:txBody>
      </p:sp>
      <p:sp>
        <p:nvSpPr>
          <p:cNvPr id="39" name="Rounded Rectangle 38"/>
          <p:cNvSpPr/>
          <p:nvPr/>
        </p:nvSpPr>
        <p:spPr bwMode="auto">
          <a:xfrm>
            <a:off x="1066800" y="4343400"/>
            <a:ext cx="1295400" cy="533400"/>
          </a:xfrm>
          <a:prstGeom prst="roundRect">
            <a:avLst>
              <a:gd name="adj" fmla="val 27490"/>
            </a:avLst>
          </a:prstGeom>
          <a:solidFill>
            <a:schemeClr val="tx2">
              <a:lumMod val="40000"/>
              <a:lumOff val="60000"/>
            </a:schemeClr>
          </a:solidFill>
          <a:ln w="12700"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a:latin typeface="+mn-lt"/>
              </a:rPr>
              <a:t>TE Ctrl</a:t>
            </a:r>
          </a:p>
        </p:txBody>
      </p:sp>
      <p:cxnSp>
        <p:nvCxnSpPr>
          <p:cNvPr id="18" name="Elbow Connector 17"/>
          <p:cNvCxnSpPr>
            <a:endCxn id="36" idx="3"/>
          </p:cNvCxnSpPr>
          <p:nvPr/>
        </p:nvCxnSpPr>
        <p:spPr bwMode="auto">
          <a:xfrm rot="10800000" flipV="1">
            <a:off x="5105400" y="3200400"/>
            <a:ext cx="1447800" cy="1409700"/>
          </a:xfrm>
          <a:prstGeom prst="bentConnector3">
            <a:avLst/>
          </a:prstGeom>
          <a:solidFill>
            <a:schemeClr val="accent1"/>
          </a:solidFill>
          <a:ln w="12700" cap="flat" cmpd="sng" algn="ctr">
            <a:solidFill>
              <a:schemeClr val="tx1"/>
            </a:solidFill>
            <a:prstDash val="solid"/>
            <a:round/>
            <a:headEnd type="none" w="sm" len="sm"/>
            <a:tailEnd type="none" w="sm" len="sm"/>
          </a:ln>
          <a:effectLst/>
        </p:spPr>
      </p:cxnSp>
    </p:spTree>
    <p:extLst>
      <p:ext uri="{BB962C8B-B14F-4D97-AF65-F5344CB8AC3E}">
        <p14:creationId xmlns:p14="http://schemas.microsoft.com/office/powerpoint/2010/main" val="3474857313"/>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260</TotalTime>
  <Words>543</Words>
  <Application>Microsoft Macintosh PowerPoint</Application>
  <PresentationFormat>On-screen Show (4:3)</PresentationFormat>
  <Paragraphs>158</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Template</vt:lpstr>
      <vt:lpstr>IEEE 802.1 OmniRAN TG Athens NRM Conclusions</vt:lpstr>
      <vt:lpstr>P802.1CF Project Authorization Request</vt:lpstr>
      <vt:lpstr> P802.1CF Draft ToC </vt:lpstr>
      <vt:lpstr>Reference Point Definition</vt:lpstr>
      <vt:lpstr>Terminology</vt:lpstr>
      <vt:lpstr>Basic Network Reference Model </vt:lpstr>
      <vt:lpstr>Scope of OmniRAN P802.1CF mapped to the IEEE 802 Reference Model</vt:lpstr>
      <vt:lpstr>Scope of OmniRAN P802.1CF mapped to the IEEE 802 Reference Model</vt:lpstr>
      <vt:lpstr>For Further Discussion</vt:lpstr>
    </vt:vector>
  </TitlesOfParts>
  <Company>NIST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Max Riegel</cp:lastModifiedBy>
  <cp:revision>179</cp:revision>
  <cp:lastPrinted>1998-02-10T13:28:06Z</cp:lastPrinted>
  <dcterms:created xsi:type="dcterms:W3CDTF">2011-12-30T17:06:23Z</dcterms:created>
  <dcterms:modified xsi:type="dcterms:W3CDTF">2014-09-18T10:38:37Z</dcterms:modified>
</cp:coreProperties>
</file>