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92" r:id="rId3"/>
    <p:sldId id="275" r:id="rId4"/>
    <p:sldId id="276" r:id="rId5"/>
    <p:sldId id="277" r:id="rId6"/>
    <p:sldId id="278" r:id="rId7"/>
    <p:sldId id="271" r:id="rId8"/>
    <p:sldId id="300" r:id="rId9"/>
    <p:sldId id="301" r:id="rId10"/>
    <p:sldId id="295" r:id="rId11"/>
    <p:sldId id="296" r:id="rId12"/>
    <p:sldId id="297" r:id="rId13"/>
    <p:sldId id="298" r:id="rId14"/>
    <p:sldId id="299" r:id="rId15"/>
    <p:sldId id="302" r:id="rId16"/>
    <p:sldId id="30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9" autoAdjust="0"/>
    <p:restoredTop sz="99233" autoAdjust="0"/>
  </p:normalViewPr>
  <p:slideViewPr>
    <p:cSldViewPr>
      <p:cViewPr varScale="1">
        <p:scale>
          <a:sx n="95" d="100"/>
          <a:sy n="95" d="100"/>
        </p:scale>
        <p:origin x="-6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omniran-14-0074-02-00TG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privecsg/dcn/14/privecsg-14-0017-00-ecsg-update-to-802-ec-at-nov-open-plenary-meeting.pptx" TargetMode="External"/><Relationship Id="rId4" Type="http://schemas.openxmlformats.org/officeDocument/2006/relationships/hyperlink" Target="https://mentor.ieee.org/omniran/dcn/14/omniran-14-0076-00-CF00-key-concepts-of-data-path-establishment-relocation-and-teardown.docx" TargetMode="External"/><Relationship Id="rId5" Type="http://schemas.openxmlformats.org/officeDocument/2006/relationships/hyperlink" Target="https://mentor.ieee.org/omniran/dcn/14/omniran-14-0078-00-CF00-updated-text-for-an-setup.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73-00-00TG-oct-21st-meeting-minu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4/omniran-14-0081-00-CF00-nrm-backhaul-considerations.pptx" TargetMode="External"/><Relationship Id="rId4" Type="http://schemas.openxmlformats.org/officeDocument/2006/relationships/hyperlink" Target="https://mentor.ieee.org/omniran/dcn/14/omniran-14-0083-00-00TG-p802-1cf-network-reference-model.docx" TargetMode="External"/><Relationship Id="rId5" Type="http://schemas.openxmlformats.org/officeDocument/2006/relationships/hyperlink" Target="https://mentor.ieee.org/omniran/dcn/14/omniran-14-0082-00-CF00-network-discovery-and-select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80-00-CF00-l2-openflow-onf-update.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84-00-00TG-nov-2014-status-report-to-802-wgs.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November 2014 F2F Meeting</a:t>
            </a:r>
            <a:endParaRPr lang="en-US" dirty="0"/>
          </a:p>
        </p:txBody>
      </p:sp>
      <p:sp>
        <p:nvSpPr>
          <p:cNvPr id="3" name="Subtitle 2"/>
          <p:cNvSpPr>
            <a:spLocks noGrp="1"/>
          </p:cNvSpPr>
          <p:nvPr>
            <p:ph type="subTitle" idx="1"/>
          </p:nvPr>
        </p:nvSpPr>
        <p:spPr/>
        <p:txBody>
          <a:bodyPr/>
          <a:lstStyle/>
          <a:p>
            <a:r>
              <a:rPr lang="en-US" dirty="0" smtClean="0"/>
              <a:t>2014-11-06</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62500" lnSpcReduction="20000"/>
          </a:bodyPr>
          <a:lstStyle/>
          <a:p>
            <a:r>
              <a:rPr lang="en-GB" dirty="0" smtClean="0"/>
              <a:t>Call Meeting to Order</a:t>
            </a:r>
          </a:p>
          <a:p>
            <a:pPr lvl="1"/>
            <a:r>
              <a:rPr lang="en-GB" dirty="0" smtClean="0"/>
              <a:t>Meeting called to order by chair at 14:05</a:t>
            </a:r>
          </a:p>
          <a:p>
            <a:r>
              <a:rPr lang="en-GB" dirty="0" smtClean="0"/>
              <a:t>Minutes taker:</a:t>
            </a:r>
          </a:p>
          <a:p>
            <a:pPr lvl="1"/>
            <a:r>
              <a:rPr lang="en-GB" dirty="0" smtClean="0"/>
              <a:t> Juan Carlos volunteers taking notes</a:t>
            </a:r>
          </a:p>
          <a:p>
            <a:r>
              <a:rPr lang="en-US" dirty="0" err="1" smtClean="0"/>
              <a:t>Attendence</a:t>
            </a:r>
            <a:r>
              <a:rPr lang="en-US" dirty="0" smtClean="0"/>
              <a:t> recording</a:t>
            </a:r>
          </a:p>
          <a:p>
            <a:pPr lvl="1"/>
            <a:r>
              <a:rPr lang="en-US" dirty="0" smtClean="0"/>
              <a:t>Please sign in IMAT</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25578635"/>
              </p:ext>
            </p:extLst>
          </p:nvPr>
        </p:nvGraphicFramePr>
        <p:xfrm>
          <a:off x="914400" y="36576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Hesham </a:t>
                      </a:r>
                      <a:r>
                        <a:rPr lang="de-DE" sz="1400" dirty="0" err="1" smtClean="0">
                          <a:solidFill>
                            <a:schemeClr val="tx1"/>
                          </a:solidFill>
                        </a:rPr>
                        <a:t>ElBakoury</a:t>
                      </a:r>
                      <a:endParaRPr lang="en-US" sz="1400" dirty="0" smtClean="0">
                        <a:solidFill>
                          <a:schemeClr val="tx1"/>
                        </a:solidFill>
                      </a:endParaRPr>
                    </a:p>
                  </a:txBody>
                  <a:tcPr/>
                </a:tc>
                <a:tc>
                  <a:txBody>
                    <a:bodyPr/>
                    <a:lstStyle/>
                    <a:p>
                      <a:r>
                        <a:rPr lang="de-DE" sz="1400" dirty="0" err="1" smtClean="0">
                          <a:solidFill>
                            <a:schemeClr val="tx1"/>
                          </a:solidFill>
                        </a:rPr>
                        <a:t>Huawei</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de-DE" sz="1400" dirty="0" err="1" smtClean="0">
                          <a:solidFill>
                            <a:schemeClr val="tx1"/>
                          </a:solidFill>
                        </a:rPr>
                        <a:t>Yonggang</a:t>
                      </a:r>
                      <a:r>
                        <a:rPr lang="de-DE" sz="1400" dirty="0" smtClean="0">
                          <a:solidFill>
                            <a:schemeClr val="tx1"/>
                          </a:solidFill>
                        </a:rPr>
                        <a:t> Fang</a:t>
                      </a:r>
                      <a:endParaRPr lang="en-US" sz="1400" dirty="0">
                        <a:solidFill>
                          <a:schemeClr val="tx1"/>
                        </a:solidFill>
                      </a:endParaRPr>
                    </a:p>
                  </a:txBody>
                  <a:tcPr/>
                </a:tc>
                <a:tc>
                  <a:txBody>
                    <a:bodyPr/>
                    <a:lstStyle/>
                    <a:p>
                      <a:r>
                        <a:rPr lang="de-DE" sz="1400" dirty="0" smtClean="0">
                          <a:solidFill>
                            <a:schemeClr val="tx1"/>
                          </a:solidFill>
                        </a:rPr>
                        <a:t>ZTE</a:t>
                      </a:r>
                      <a:endParaRPr lang="en-US" sz="1400" dirty="0">
                        <a:solidFill>
                          <a:schemeClr val="tx1"/>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Jim Welch</a:t>
                      </a:r>
                    </a:p>
                  </a:txBody>
                  <a:tcPr/>
                </a:tc>
                <a:tc>
                  <a:txBody>
                    <a:bodyPr/>
                    <a:lstStyle/>
                    <a:p>
                      <a:r>
                        <a:rPr lang="en-US" sz="1400" dirty="0">
                          <a:solidFill>
                            <a:schemeClr val="tx1"/>
                          </a:solidFill>
                        </a:rPr>
                        <a:t>IneoQuest</a:t>
                      </a:r>
                    </a:p>
                  </a:txBody>
                  <a:tcPr/>
                </a:tc>
              </a:tr>
              <a:tr h="292100">
                <a:tc>
                  <a:txBody>
                    <a:bodyPr/>
                    <a:lstStyle/>
                    <a:p>
                      <a:r>
                        <a:rPr lang="en-US" sz="1400" dirty="0" smtClean="0">
                          <a:solidFill>
                            <a:schemeClr val="tx1"/>
                          </a:solidFill>
                        </a:rPr>
                        <a:t>Y.K.</a:t>
                      </a:r>
                      <a:r>
                        <a:rPr lang="en-US" sz="1400" baseline="0" dirty="0" smtClean="0">
                          <a:solidFill>
                            <a:schemeClr val="tx1"/>
                          </a:solidFill>
                        </a:rPr>
                        <a:t> Kim</a:t>
                      </a:r>
                      <a:endParaRPr lang="en-US" sz="1400" dirty="0" smtClean="0">
                        <a:solidFill>
                          <a:schemeClr val="tx1"/>
                        </a:solidFill>
                      </a:endParaRPr>
                    </a:p>
                  </a:txBody>
                  <a:tcPr/>
                </a:tc>
                <a:tc>
                  <a:txBody>
                    <a:bodyPr/>
                    <a:lstStyle/>
                    <a:p>
                      <a:r>
                        <a:rPr lang="en-US" sz="1400" dirty="0">
                          <a:solidFill>
                            <a:schemeClr val="tx1"/>
                          </a:solidFill>
                        </a:rPr>
                        <a:t>Catholic University</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Ching-Tanng Hsieh</a:t>
                      </a:r>
                    </a:p>
                  </a:txBody>
                  <a:tcPr/>
                </a:tc>
                <a:tc>
                  <a:txBody>
                    <a:bodyPr/>
                    <a:lstStyle/>
                    <a:p>
                      <a:r>
                        <a:rPr lang="en-US" sz="1400" dirty="0">
                          <a:solidFill>
                            <a:schemeClr val="tx1"/>
                          </a:solidFill>
                        </a:rPr>
                        <a:t>ITRI</a:t>
                      </a:r>
                    </a:p>
                  </a:txBody>
                  <a:tcPr/>
                </a:tc>
              </a:tr>
              <a:tr h="292100">
                <a:tc>
                  <a:txBody>
                    <a:bodyPr/>
                    <a:lstStyle/>
                    <a:p>
                      <a:r>
                        <a:rPr lang="en-US" sz="1400" dirty="0">
                          <a:solidFill>
                            <a:schemeClr val="tx1"/>
                          </a:solidFill>
                        </a:rPr>
                        <a:t>Weiying Cheng</a:t>
                      </a:r>
                    </a:p>
                  </a:txBody>
                  <a:tcPr/>
                </a:tc>
                <a:tc>
                  <a:txBody>
                    <a:bodyPr/>
                    <a:lstStyle/>
                    <a:p>
                      <a:r>
                        <a:rPr lang="en-US" sz="1400" dirty="0">
                          <a:solidFill>
                            <a:schemeClr val="tx1"/>
                          </a:solidFill>
                        </a:rPr>
                        <a:t>Coriant</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Harry Bims</a:t>
                      </a:r>
                    </a:p>
                  </a:txBody>
                  <a:tcPr/>
                </a:tc>
                <a:tc>
                  <a:txBody>
                    <a:bodyPr/>
                    <a:lstStyle/>
                    <a:p>
                      <a:r>
                        <a:rPr lang="en-US" sz="1400" dirty="0">
                          <a:solidFill>
                            <a:schemeClr val="tx1"/>
                          </a:solidFill>
                        </a:rPr>
                        <a:t>Bims Labs</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Bottorff</a:t>
                      </a:r>
                    </a:p>
                  </a:txBody>
                  <a:tcPr/>
                </a:tc>
                <a:tc>
                  <a:txBody>
                    <a:bodyPr/>
                    <a:lstStyle/>
                    <a:p>
                      <a:r>
                        <a:rPr lang="en-US" sz="1400" dirty="0">
                          <a:solidFill>
                            <a:schemeClr val="tx1"/>
                          </a:solidFill>
                        </a:rPr>
                        <a:t>HP</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Roger Marks</a:t>
                      </a:r>
                      <a:endParaRPr lang="en-US" sz="1400" dirty="0" smtClean="0">
                        <a:solidFill>
                          <a:schemeClr val="tx1"/>
                        </a:solidFill>
                      </a:endParaRPr>
                    </a:p>
                  </a:txBody>
                  <a:tcPr/>
                </a:tc>
                <a:tc>
                  <a:txBody>
                    <a:bodyPr/>
                    <a:lstStyle/>
                    <a:p>
                      <a:r>
                        <a:rPr lang="de-DE" sz="1400" dirty="0" err="1" smtClean="0">
                          <a:solidFill>
                            <a:schemeClr val="tx1"/>
                          </a:solidFill>
                        </a:rPr>
                        <a:t>EthAirNet</a:t>
                      </a:r>
                      <a:r>
                        <a:rPr lang="de-DE" sz="1400" dirty="0" smtClean="0">
                          <a:solidFill>
                            <a:schemeClr val="tx1"/>
                          </a:solidFill>
                        </a:rPr>
                        <a:t> Ass.; 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Kathryn Bennett</a:t>
                      </a:r>
                    </a:p>
                  </a:txBody>
                  <a:tcPr/>
                </a:tc>
                <a:tc>
                  <a:txBody>
                    <a:bodyPr/>
                    <a:lstStyle/>
                    <a:p>
                      <a:r>
                        <a:rPr lang="en-US" sz="1400" dirty="0">
                          <a:solidFill>
                            <a:schemeClr val="tx1"/>
                          </a:solidFill>
                        </a:rPr>
                        <a:t>IEEE SA</a:t>
                      </a: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Considerations</a:t>
            </a:r>
          </a:p>
          <a:p>
            <a:pPr lvl="1"/>
            <a:r>
              <a:rPr lang="en-US" dirty="0" smtClean="0"/>
              <a:t>P802.1CF contributions</a:t>
            </a:r>
          </a:p>
          <a:p>
            <a:pPr lvl="2"/>
            <a:r>
              <a:rPr lang="en-US" dirty="0" smtClean="0"/>
              <a:t>Network reference model</a:t>
            </a:r>
          </a:p>
          <a:p>
            <a:pPr lvl="2"/>
            <a:r>
              <a:rPr lang="en-US" dirty="0" smtClean="0"/>
              <a:t>Functional design and decomposition</a:t>
            </a:r>
          </a:p>
          <a:p>
            <a:pPr lvl="2"/>
            <a:r>
              <a:rPr lang="en-US" dirty="0" smtClean="0"/>
              <a:t>SDN Abstraction</a:t>
            </a:r>
          </a:p>
          <a:p>
            <a:pPr lvl="1"/>
            <a:r>
              <a:rPr lang="en-US" dirty="0" smtClean="0"/>
              <a:t>Project planning</a:t>
            </a:r>
          </a:p>
          <a:p>
            <a:pPr lvl="1"/>
            <a:r>
              <a:rPr lang="en-US" dirty="0" smtClean="0"/>
              <a:t>Status report to IEEE 802 WGs</a:t>
            </a:r>
          </a:p>
          <a:p>
            <a:pPr lvl="1"/>
            <a:r>
              <a:rPr lang="en-US" dirty="0" smtClean="0"/>
              <a:t>AOB</a:t>
            </a:r>
          </a:p>
          <a:p>
            <a:pPr lvl="2"/>
            <a:r>
              <a:rPr lang="en-US" dirty="0"/>
              <a:t>No request for amendments</a:t>
            </a:r>
          </a:p>
          <a:p>
            <a:pPr lvl="2"/>
            <a:r>
              <a:rPr lang="en-US" dirty="0" smtClean="0"/>
              <a:t>Agreed by TG for the F2F meeting</a:t>
            </a:r>
          </a:p>
          <a:p>
            <a:pPr lvl="1"/>
            <a:endParaRPr lang="en-US" dirty="0" smtClean="0"/>
          </a:p>
          <a:p>
            <a:r>
              <a:rPr lang="en-US" dirty="0" smtClean="0"/>
              <a:t>Schedules of topics and </a:t>
            </a:r>
            <a:r>
              <a:rPr lang="en-US" dirty="0" err="1" smtClean="0"/>
              <a:t>presentaions</a:t>
            </a:r>
            <a:endParaRPr lang="en-US" dirty="0" smtClean="0"/>
          </a:p>
          <a:p>
            <a:pPr lvl="1"/>
            <a:r>
              <a:rPr lang="en-US" dirty="0" smtClean="0"/>
              <a:t>SDN &amp; NFV Considerations</a:t>
            </a:r>
          </a:p>
          <a:p>
            <a:pPr lvl="2"/>
            <a:r>
              <a:rPr lang="en-US" dirty="0"/>
              <a:t>Tue 4-6pm (Hesham)</a:t>
            </a:r>
            <a:endParaRPr lang="en-US" dirty="0" smtClean="0"/>
          </a:p>
          <a:p>
            <a:pPr lvl="1"/>
            <a:r>
              <a:rPr lang="en-US" dirty="0" smtClean="0"/>
              <a:t>Network reference model</a:t>
            </a:r>
          </a:p>
          <a:p>
            <a:pPr lvl="2"/>
            <a:r>
              <a:rPr lang="en-US" dirty="0"/>
              <a:t>Wed PM1 &amp; PM2</a:t>
            </a:r>
            <a:endParaRPr lang="en-US" dirty="0" smtClean="0"/>
          </a:p>
          <a:p>
            <a:pPr lvl="1"/>
            <a:r>
              <a:rPr lang="en-US" dirty="0" smtClean="0"/>
              <a:t>Functional design and decomposition</a:t>
            </a:r>
          </a:p>
          <a:p>
            <a:pPr lvl="2"/>
            <a:r>
              <a:rPr lang="en-US" dirty="0"/>
              <a:t>Mo PM2 (Behcet, Yonggang)</a:t>
            </a:r>
          </a:p>
          <a:p>
            <a:pPr lvl="2"/>
            <a:r>
              <a:rPr lang="en-US" dirty="0" smtClean="0"/>
              <a:t>Thu AM1 (Max)</a:t>
            </a:r>
          </a:p>
          <a:p>
            <a:pPr lvl="1"/>
            <a:r>
              <a:rPr lang="en-US" dirty="0" smtClean="0"/>
              <a:t>SDN Abstraction</a:t>
            </a:r>
          </a:p>
          <a:p>
            <a:pPr lvl="2"/>
            <a:r>
              <a:rPr lang="en-US" dirty="0"/>
              <a:t>-</a:t>
            </a:r>
            <a:endParaRPr lang="en-US" dirty="0" smtClean="0"/>
          </a:p>
          <a:p>
            <a:endParaRPr lang="en-US" dirty="0" smtClean="0"/>
          </a:p>
          <a:p>
            <a:pPr lvl="1">
              <a:buNone/>
            </a:pPr>
            <a:endParaRPr lang="en-US" dirty="0" smtClean="0"/>
          </a:p>
        </p:txBody>
      </p:sp>
    </p:spTree>
    <p:extLst>
      <p:ext uri="{BB962C8B-B14F-4D97-AF65-F5344CB8AC3E}">
        <p14:creationId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Review of minutes</a:t>
            </a:r>
          </a:p>
          <a:p>
            <a:pPr lvl="1"/>
            <a:r>
              <a:rPr lang="en-US" dirty="0">
                <a:hlinkClick r:id="rId2"/>
              </a:rPr>
              <a:t>https://mentor.ieee.org/omniran/dcn/14/omniran-14-0073-00-00TG-oct-21st-meeting-minutes.docx</a:t>
            </a:r>
            <a:endParaRPr lang="en-US" dirty="0"/>
          </a:p>
          <a:p>
            <a:pPr lvl="1"/>
            <a:r>
              <a:rPr lang="en-US" dirty="0"/>
              <a:t>No comments brought up</a:t>
            </a:r>
          </a:p>
          <a:p>
            <a:r>
              <a:rPr lang="en-US" dirty="0" smtClean="0"/>
              <a:t>Reports</a:t>
            </a:r>
          </a:p>
          <a:p>
            <a:pPr lvl="1"/>
            <a:r>
              <a:rPr lang="en-US" dirty="0"/>
              <a:t>Juan Carlos reported about status of Privacy SG</a:t>
            </a:r>
          </a:p>
          <a:p>
            <a:pPr lvl="2"/>
            <a:r>
              <a:rPr lang="en-US" dirty="0">
                <a:hlinkClick r:id="rId3"/>
              </a:rPr>
              <a:t>https://mentor.ieee.org/privecsg/dcn/14/privecsg-14-0017-00-ecsg-update-to-802-ec-at-nov-open-plenary-meeting.pptx</a:t>
            </a:r>
            <a:endParaRPr lang="en-US" dirty="0"/>
          </a:p>
          <a:p>
            <a:pPr lvl="2"/>
            <a:r>
              <a:rPr lang="en-US" dirty="0"/>
              <a:t>No Wireless SDN BoF session this week</a:t>
            </a:r>
          </a:p>
          <a:p>
            <a:pPr lvl="3"/>
            <a:r>
              <a:rPr lang="en-US" dirty="0"/>
              <a:t>However usual timeslot (Tue PM2) is used for SDN related discussions in OmniRAN</a:t>
            </a:r>
          </a:p>
          <a:p>
            <a:pPr lvl="3"/>
            <a:r>
              <a:rPr lang="en-US" dirty="0"/>
              <a:t>Announcement to be send to the SDN mailing list</a:t>
            </a:r>
          </a:p>
          <a:p>
            <a:pPr lvl="2"/>
            <a:r>
              <a:rPr lang="en-US" dirty="0"/>
              <a:t>No pending business on liaisons</a:t>
            </a:r>
          </a:p>
          <a:p>
            <a:r>
              <a:rPr lang="en-US" dirty="0"/>
              <a:t>P802.1CF contributions</a:t>
            </a:r>
          </a:p>
          <a:p>
            <a:pPr lvl="1"/>
            <a:r>
              <a:rPr lang="en-US" dirty="0"/>
              <a:t>Functional design and decomposition</a:t>
            </a:r>
          </a:p>
          <a:p>
            <a:pPr lvl="2"/>
            <a:r>
              <a:rPr lang="en-US" dirty="0">
                <a:hlinkClick r:id="rId4"/>
              </a:rPr>
              <a:t>https://mentor.ieee.org/omniran/dcn/14/omniran-14-0076-00-CF00-key-concepts-of-data-path-establishment-relocation-and-teardown.docx</a:t>
            </a:r>
            <a:endParaRPr lang="en-US" dirty="0"/>
          </a:p>
          <a:p>
            <a:pPr lvl="3"/>
            <a:r>
              <a:rPr lang="en-US" dirty="0"/>
              <a:t>Next revision should mainly focus on more detailed structure</a:t>
            </a:r>
          </a:p>
          <a:p>
            <a:pPr lvl="3"/>
            <a:r>
              <a:rPr lang="en-US" dirty="0"/>
              <a:t>More detailed content to be added later</a:t>
            </a:r>
          </a:p>
          <a:p>
            <a:pPr lvl="2"/>
            <a:r>
              <a:rPr lang="en-US" dirty="0">
                <a:hlinkClick r:id="rId5"/>
              </a:rPr>
              <a:t>https://mentor.ieee.org/omniran/dcn/14/omniran-14-0078-00-CF00-updated-text-for-an-setup.docx</a:t>
            </a:r>
            <a:endParaRPr lang="en-US" dirty="0"/>
          </a:p>
          <a:p>
            <a:pPr lvl="3"/>
            <a:r>
              <a:rPr lang="en-US" dirty="0"/>
              <a:t>802.1CF is limited to IEEE 802 technologies</a:t>
            </a:r>
          </a:p>
          <a:p>
            <a:pPr lvl="4"/>
            <a:r>
              <a:rPr lang="en-US" dirty="0"/>
              <a:t>Models may not fit well with 3GPP approaches</a:t>
            </a:r>
          </a:p>
        </p:txBody>
      </p:sp>
    </p:spTree>
    <p:extLst>
      <p:ext uri="{BB962C8B-B14F-4D97-AF65-F5344CB8AC3E}">
        <p14:creationId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a:t>SDN &amp; NFV Considerations</a:t>
            </a:r>
          </a:p>
          <a:p>
            <a:pPr lvl="1"/>
            <a:r>
              <a:rPr lang="en-US" dirty="0">
                <a:hlinkClick r:id="rId2"/>
              </a:rPr>
              <a:t>https://mentor.ieee.org/omniran/dcn/14/omniran-14-0079-00-CF00-sdn-nfv.pptx</a:t>
            </a:r>
          </a:p>
          <a:p>
            <a:pPr lvl="1"/>
            <a:r>
              <a:rPr lang="en-US" dirty="0">
                <a:hlinkClick r:id="rId2"/>
              </a:rPr>
              <a:t>https://mentor.ieee.org/omniran/dcn/14/omniran-14-0080-00-CF00-l2-openflow-onf-update.pptx</a:t>
            </a:r>
            <a:endParaRPr lang="en-US" dirty="0" smtClean="0"/>
          </a:p>
          <a:p>
            <a:r>
              <a:rPr lang="en-US" dirty="0" smtClean="0"/>
              <a:t>P802.1CF contributions</a:t>
            </a:r>
          </a:p>
          <a:p>
            <a:pPr lvl="1"/>
            <a:r>
              <a:rPr lang="en-US" dirty="0" smtClean="0"/>
              <a:t>Network reference model</a:t>
            </a:r>
          </a:p>
          <a:p>
            <a:pPr lvl="2"/>
            <a:r>
              <a:rPr lang="en-US" dirty="0">
                <a:hlinkClick r:id="rId3"/>
              </a:rPr>
              <a:t>https://mentor.ieee.org/omniran/dcn/14/omniran-14-0068-02-CF00-generic-ieee-802-network-reference-model.docx</a:t>
            </a:r>
          </a:p>
          <a:p>
            <a:pPr lvl="2"/>
            <a:r>
              <a:rPr lang="en-US" dirty="0">
                <a:hlinkClick r:id="rId3"/>
              </a:rPr>
              <a:t>https://mentor.ieee.org/omniran/dcn/14/omniran-14-0075-00-CF00-nrm-refinement-for-hybrid-access.pptx</a:t>
            </a:r>
          </a:p>
          <a:p>
            <a:pPr lvl="2"/>
            <a:r>
              <a:rPr lang="en-US" dirty="0">
                <a:hlinkClick r:id="rId3"/>
              </a:rPr>
              <a:t>https://mentor.ieee.org/omniran/dcn/14/omniran-14-0077-00-CF00-updated-omniran-network-reference-model-with-backhaul.pdf</a:t>
            </a:r>
          </a:p>
          <a:p>
            <a:pPr lvl="2"/>
            <a:r>
              <a:rPr lang="en-US" dirty="0">
                <a:hlinkClick r:id="rId3"/>
              </a:rPr>
              <a:t>https://mentor.ieee.org/omniran/dcn/14/omniran-14-0081-00-CF00-nrm-backhaul-considerations.pptx</a:t>
            </a:r>
            <a:endParaRPr lang="en-US" dirty="0"/>
          </a:p>
          <a:p>
            <a:pPr lvl="2"/>
            <a:r>
              <a:rPr lang="en-US" dirty="0"/>
              <a:t>Conclusion of the discussion</a:t>
            </a:r>
          </a:p>
          <a:p>
            <a:pPr lvl="3"/>
            <a:r>
              <a:rPr lang="en-US" dirty="0">
                <a:hlinkClick r:id="rId4"/>
              </a:rPr>
              <a:t>https://mentor.ieee.org/omniran/dcn/14/omniran-14-0083-00-00TG-p802-1cf-network-reference-model.docx</a:t>
            </a:r>
            <a:endParaRPr lang="en-US" dirty="0"/>
          </a:p>
          <a:p>
            <a:pPr lvl="1"/>
            <a:r>
              <a:rPr lang="en-US" dirty="0" smtClean="0"/>
              <a:t>Functional design and decomposition</a:t>
            </a:r>
          </a:p>
          <a:p>
            <a:pPr lvl="2"/>
            <a:r>
              <a:rPr lang="en-US" dirty="0">
                <a:hlinkClick r:id="rId5"/>
              </a:rPr>
              <a:t>https://mentor.ieee.org/omniran/dcn/14/omniran-14-0082-00-CF00-network-discovery-and-selection.docx</a:t>
            </a:r>
            <a:endParaRPr lang="en-US" dirty="0"/>
          </a:p>
          <a:p>
            <a:pPr lvl="3"/>
            <a:r>
              <a:rPr lang="en-US" dirty="0"/>
              <a:t>Move Roles and Identies out into global section</a:t>
            </a:r>
          </a:p>
          <a:p>
            <a:pPr lvl="3"/>
            <a:r>
              <a:rPr lang="en-US" dirty="0"/>
              <a:t>Map to individual 802 technologies in each of the sections</a:t>
            </a:r>
          </a:p>
          <a:p>
            <a:pPr lvl="1"/>
            <a:r>
              <a:rPr lang="en-US" dirty="0" smtClean="0"/>
              <a:t>SDN Abstraction</a:t>
            </a:r>
          </a:p>
          <a:p>
            <a:pPr lvl="2"/>
            <a:r>
              <a:rPr lang="en-US" dirty="0"/>
              <a:t>No new contributions available</a:t>
            </a:r>
            <a:endParaRPr lang="en-US" dirty="0" smtClean="0"/>
          </a:p>
        </p:txBody>
      </p:sp>
    </p:spTree>
    <p:extLst>
      <p:ext uri="{BB962C8B-B14F-4D97-AF65-F5344CB8AC3E}">
        <p14:creationId xmlns:p14="http://schemas.microsoft.com/office/powerpoint/2010/main"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dirty="0" smtClean="0"/>
              <a:t>Project planning</a:t>
            </a:r>
          </a:p>
          <a:p>
            <a:pPr lvl="1"/>
            <a:r>
              <a:rPr lang="en-US" dirty="0" smtClean="0"/>
              <a:t>Mature sections on NDS, datapath establishment and dynamic spectrum access until Mar 2015</a:t>
            </a:r>
          </a:p>
          <a:p>
            <a:pPr lvl="2"/>
            <a:r>
              <a:rPr lang="en-US" dirty="0"/>
              <a:t>ToC of datapath chapter to become topic of next confcall</a:t>
            </a:r>
            <a:endParaRPr lang="en-US" dirty="0" smtClean="0"/>
          </a:p>
          <a:p>
            <a:pPr lvl="1"/>
            <a:r>
              <a:rPr lang="en-US" dirty="0"/>
              <a:t>Create initial text on other sections</a:t>
            </a:r>
          </a:p>
          <a:p>
            <a:pPr lvl="2"/>
            <a:r>
              <a:rPr lang="en-US" dirty="0" smtClean="0"/>
              <a:t>Backhaul, entities and identifiers, authentication and SDN abstraction</a:t>
            </a:r>
          </a:p>
          <a:p>
            <a:pPr lvl="1"/>
            <a:r>
              <a:rPr lang="en-US" dirty="0"/>
              <a:t>Initiate discussion with 802.1 Security TG in Mar 2015 F2F for getting the security chapter matured</a:t>
            </a:r>
          </a:p>
          <a:p>
            <a:pPr lvl="1"/>
            <a:r>
              <a:rPr lang="en-US" dirty="0"/>
              <a:t>Create initial 802.1CF 0.1 draft after Mar 2015</a:t>
            </a:r>
          </a:p>
          <a:p>
            <a:pPr lvl="1"/>
            <a:r>
              <a:rPr lang="en-US" dirty="0"/>
              <a:t>Population of all sections of draft may take until about Mar 2016</a:t>
            </a:r>
          </a:p>
          <a:p>
            <a:pPr lvl="1"/>
            <a:r>
              <a:rPr lang="en-US" dirty="0"/>
              <a:t>Balloting for about a year</a:t>
            </a:r>
          </a:p>
          <a:p>
            <a:pPr lvl="1"/>
            <a:r>
              <a:rPr lang="en-US" dirty="0"/>
              <a:t>Going to sponsor ballot about Mar 2017</a:t>
            </a:r>
          </a:p>
          <a:p>
            <a:pPr lvl="1"/>
            <a:endParaRPr lang="en-US" dirty="0" smtClean="0"/>
          </a:p>
          <a:p>
            <a:r>
              <a:rPr lang="en-US" dirty="0" smtClean="0"/>
              <a:t>Status report to IEEE 802 WGs</a:t>
            </a:r>
          </a:p>
          <a:p>
            <a:pPr lvl="1"/>
            <a:r>
              <a:rPr lang="en-US" dirty="0">
                <a:hlinkClick r:id="rId2"/>
              </a:rPr>
              <a:t>https://mentor.ieee.org/omniran/dcn/14/omniran-14-0084-00-00TG-nov-2014-status-report-to-802-wgs.pptx</a:t>
            </a:r>
            <a:endParaRPr lang="en-US" dirty="0"/>
          </a:p>
        </p:txBody>
      </p:sp>
    </p:spTree>
    <p:extLst>
      <p:ext uri="{BB962C8B-B14F-4D97-AF65-F5344CB8AC3E}">
        <p14:creationId xmlns:p14="http://schemas.microsoft.com/office/powerpoint/2010/main" val="2721721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i="1" dirty="0"/>
              <a:t>Entities and Identifiers</a:t>
            </a:r>
          </a:p>
          <a:p>
            <a:pPr>
              <a:lnSpc>
                <a:spcPct val="110000"/>
              </a:lnSpc>
              <a:spcBef>
                <a:spcPts val="0"/>
              </a:spcBef>
            </a:pPr>
            <a:r>
              <a:rPr lang="en-US" dirty="0"/>
              <a:t>Network Reference Model</a:t>
            </a:r>
          </a:p>
          <a:p>
            <a:pPr lvl="1">
              <a:lnSpc>
                <a:spcPct val="110000"/>
              </a:lnSpc>
              <a:spcBef>
                <a:spcPts val="0"/>
              </a:spcBef>
            </a:pPr>
            <a:r>
              <a:rPr lang="en-US" dirty="0">
                <a:solidFill>
                  <a:schemeClr val="accent2"/>
                </a:solidFill>
              </a:rPr>
              <a:t>Reference Points</a:t>
            </a:r>
          </a:p>
          <a:p>
            <a:pPr lvl="1">
              <a:lnSpc>
                <a:spcPct val="110000"/>
              </a:lnSpc>
              <a:spcBef>
                <a:spcPts val="0"/>
              </a:spcBef>
            </a:pPr>
            <a:r>
              <a:rPr lang="en-US" dirty="0">
                <a:solidFill>
                  <a:schemeClr val="accent2"/>
                </a:solidFill>
              </a:rPr>
              <a:t>Reference Model with refinements</a:t>
            </a:r>
          </a:p>
          <a:p>
            <a:pPr lvl="1">
              <a:lnSpc>
                <a:spcPct val="110000"/>
              </a:lnSpc>
              <a:spcBef>
                <a:spcPts val="0"/>
              </a:spcBef>
            </a:pPr>
            <a:r>
              <a:rPr lang="en-US" dirty="0"/>
              <a:t>Backhaul represenation</a:t>
            </a:r>
          </a:p>
          <a:p>
            <a:pPr lvl="1">
              <a:lnSpc>
                <a:spcPct val="110000"/>
              </a:lnSpc>
              <a:spcBef>
                <a:spcPts val="0"/>
              </a:spcBef>
            </a:pPr>
            <a:r>
              <a:rPr lang="en-US" dirty="0"/>
              <a:t>D</a:t>
            </a:r>
            <a:r>
              <a:rPr lang="en-US" dirty="0"/>
              <a:t>eployment scenarios</a:t>
            </a:r>
          </a:p>
          <a:p>
            <a:pPr>
              <a:lnSpc>
                <a:spcPct val="110000"/>
              </a:lnSpc>
              <a:spcBef>
                <a:spcPts val="0"/>
              </a:spcBef>
            </a:pPr>
            <a:r>
              <a:rPr lang="en-US" dirty="0"/>
              <a:t>Functional Design and Decomposition</a:t>
            </a:r>
          </a:p>
          <a:p>
            <a:pPr lvl="1">
              <a:lnSpc>
                <a:spcPct val="110000"/>
              </a:lnSpc>
              <a:spcBef>
                <a:spcPts val="0"/>
              </a:spcBef>
            </a:pPr>
            <a:r>
              <a:rPr lang="en-US" dirty="0">
                <a:solidFill>
                  <a:srgbClr val="C0504D"/>
                </a:solidFill>
              </a:rPr>
              <a:t>Dynamic Spectrum Access </a:t>
            </a:r>
          </a:p>
          <a:p>
            <a:pPr lvl="1">
              <a:lnSpc>
                <a:spcPct val="110000"/>
              </a:lnSpc>
              <a:spcBef>
                <a:spcPts val="0"/>
              </a:spcBef>
            </a:pPr>
            <a:r>
              <a:rPr lang="en-US" dirty="0">
                <a:solidFill>
                  <a:srgbClr val="C0504D"/>
                </a:solidFill>
              </a:rPr>
              <a:t>Network Discovery and Selection</a:t>
            </a:r>
          </a:p>
          <a:p>
            <a:pPr lvl="1">
              <a:lnSpc>
                <a:spcPct val="110000"/>
              </a:lnSpc>
              <a:spcBef>
                <a:spcPts val="0"/>
              </a:spcBef>
            </a:pPr>
            <a:r>
              <a:rPr lang="en-US" dirty="0"/>
              <a:t>Association and Disassociation</a:t>
            </a:r>
          </a:p>
          <a:p>
            <a:pPr lvl="1">
              <a:lnSpc>
                <a:spcPct val="110000"/>
              </a:lnSpc>
              <a:spcBef>
                <a:spcPts val="0"/>
              </a:spcBef>
            </a:pPr>
            <a:r>
              <a:rPr lang="en-US" i="1" dirty="0"/>
              <a:t>Authentication and Trust Establishment</a:t>
            </a:r>
          </a:p>
          <a:p>
            <a:pPr lvl="1">
              <a:lnSpc>
                <a:spcPct val="110000"/>
              </a:lnSpc>
              <a:spcBef>
                <a:spcPts val="0"/>
              </a:spcBef>
            </a:pPr>
            <a:r>
              <a:rPr lang="en-US" dirty="0" err="1">
                <a:solidFill>
                  <a:srgbClr val="C0504D"/>
                </a:solidFill>
              </a:rPr>
              <a:t>Datapath</a:t>
            </a:r>
            <a:r>
              <a:rPr lang="en-US" dirty="0">
                <a:solidFill>
                  <a:srgbClr val="C0504D"/>
                </a:solidFill>
              </a:rPr>
              <a:t> establishment, </a:t>
            </a:r>
            <a:br>
              <a:rPr lang="en-US" dirty="0">
                <a:solidFill>
                  <a:srgbClr val="C0504D"/>
                </a:solidFill>
              </a:rPr>
            </a:br>
            <a:r>
              <a:rPr lang="en-US" dirty="0">
                <a:solidFill>
                  <a:srgbClr val="C0504D"/>
                </a:solidFill>
              </a:rPr>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Business#6</a:t>
            </a:r>
          </a:p>
        </p:txBody>
      </p:sp>
      <p:sp>
        <p:nvSpPr>
          <p:cNvPr id="3" name="Content Placeholder 2"/>
          <p:cNvSpPr>
            <a:spLocks noGrp="1"/>
          </p:cNvSpPr>
          <p:nvPr>
            <p:ph idx="1"/>
          </p:nvPr>
        </p:nvSpPr>
        <p:spPr/>
        <p:txBody>
          <a:bodyPr/>
          <a:lstStyle/>
          <a:p>
            <a:r>
              <a:rPr lang="en-US" dirty="0"/>
              <a:t>AOB</a:t>
            </a:r>
          </a:p>
          <a:p>
            <a:pPr lvl="1"/>
            <a:r>
              <a:rPr lang="en-US" dirty="0"/>
              <a:t>Conference calls until Mar 2015</a:t>
            </a:r>
          </a:p>
          <a:p>
            <a:pPr lvl="2"/>
            <a:r>
              <a:rPr lang="en-US"/>
              <a:t>December 16</a:t>
            </a:r>
            <a:r>
              <a:rPr lang="en-US" baseline="30000"/>
              <a:t>th</a:t>
            </a:r>
            <a:r>
              <a:rPr lang="en-US"/>
              <a:t>, 10:00 AM ET</a:t>
            </a:r>
          </a:p>
          <a:p>
            <a:pPr lvl="2"/>
            <a:r>
              <a:rPr lang="en-US"/>
              <a:t>February 10</a:t>
            </a:r>
            <a:r>
              <a:rPr lang="en-US" baseline="30000"/>
              <a:t>th</a:t>
            </a:r>
            <a:r>
              <a:rPr lang="en-US"/>
              <a:t>, 10:00 AM ET</a:t>
            </a:r>
            <a:endParaRPr lang="en-US" dirty="0"/>
          </a:p>
          <a:p>
            <a:pPr lvl="1"/>
            <a:r>
              <a:rPr lang="en-US" dirty="0"/>
              <a:t>Motions to the closing plenary</a:t>
            </a:r>
          </a:p>
          <a:p>
            <a:pPr lvl="2"/>
            <a:r>
              <a:rPr lang="en-US" dirty="0"/>
              <a:t>Approval of the conference calls until Mar 2015</a:t>
            </a:r>
          </a:p>
          <a:p>
            <a:pPr marL="857250" lvl="2" indent="0">
              <a:buNone/>
            </a:pPr>
            <a:endParaRPr lang="en-US" dirty="0"/>
          </a:p>
          <a:p>
            <a:r>
              <a:rPr lang="en-US" dirty="0"/>
              <a:t>Adjourned at 11:49 AM</a:t>
            </a:r>
          </a:p>
        </p:txBody>
      </p:sp>
    </p:spTree>
    <p:extLst>
      <p:ext uri="{BB962C8B-B14F-4D97-AF65-F5344CB8AC3E}">
        <p14:creationId xmlns:p14="http://schemas.microsoft.com/office/powerpoint/2010/main" val="2829331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2014 </a:t>
            </a:r>
            <a:r>
              <a:rPr lang="en-US" dirty="0"/>
              <a:t>F2F Meeting</a:t>
            </a:r>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b="1" dirty="0" smtClean="0"/>
              <a:t>Venue</a:t>
            </a:r>
            <a:endParaRPr lang="en-US" dirty="0" smtClean="0"/>
          </a:p>
          <a:p>
            <a:pPr lvl="1"/>
            <a:r>
              <a:rPr lang="en-US" dirty="0" smtClean="0"/>
              <a:t>Grand Hyatt San Antonio, </a:t>
            </a:r>
            <a:br>
              <a:rPr lang="en-US" dirty="0" smtClean="0"/>
            </a:br>
            <a:r>
              <a:rPr lang="en-US" dirty="0" smtClean="0"/>
              <a:t>600 East Market Street, San Antonio, TX USA</a:t>
            </a:r>
          </a:p>
          <a:p>
            <a:pPr>
              <a:buNone/>
            </a:pPr>
            <a:endParaRPr lang="de-DE" dirty="0" smtClean="0"/>
          </a:p>
          <a:p>
            <a:r>
              <a:rPr lang="de-DE" dirty="0" smtClean="0"/>
              <a:t>Sessions; </a:t>
            </a:r>
            <a:r>
              <a:rPr lang="de-DE" dirty="0" err="1" smtClean="0"/>
              <a:t>meeting</a:t>
            </a:r>
            <a:r>
              <a:rPr lang="de-DE" dirty="0" smtClean="0"/>
              <a:t> </a:t>
            </a:r>
            <a:r>
              <a:rPr lang="de-DE" dirty="0" err="1" smtClean="0"/>
              <a:t>room</a:t>
            </a:r>
            <a:r>
              <a:rPr lang="de-DE" dirty="0" smtClean="0"/>
              <a:t> (2</a:t>
            </a:r>
            <a:r>
              <a:rPr lang="de-DE" baseline="30000" dirty="0" smtClean="0"/>
              <a:t>nd</a:t>
            </a:r>
            <a:r>
              <a:rPr lang="de-DE" dirty="0" smtClean="0"/>
              <a:t> </a:t>
            </a:r>
            <a:r>
              <a:rPr lang="de-DE" dirty="0" err="1" smtClean="0"/>
              <a:t>level</a:t>
            </a:r>
            <a:r>
              <a:rPr lang="de-DE" dirty="0" smtClean="0"/>
              <a:t>)</a:t>
            </a:r>
          </a:p>
          <a:p>
            <a:pPr lvl="1"/>
            <a:r>
              <a:rPr lang="en-US" dirty="0" smtClean="0"/>
              <a:t>Mon,	Nov 3</a:t>
            </a:r>
            <a:r>
              <a:rPr lang="en-US" baseline="30000" dirty="0" smtClean="0"/>
              <a:t>rd</a:t>
            </a:r>
            <a:r>
              <a:rPr lang="en-US" dirty="0" smtClean="0"/>
              <a:t>, 14:00 - 18:00; Mission A</a:t>
            </a:r>
          </a:p>
          <a:p>
            <a:pPr lvl="1"/>
            <a:r>
              <a:rPr lang="en-US" dirty="0" smtClean="0"/>
              <a:t>Tue,	Nov 4</a:t>
            </a:r>
            <a:r>
              <a:rPr lang="en-US" baseline="30000" dirty="0" smtClean="0"/>
              <a:t>th</a:t>
            </a:r>
            <a:r>
              <a:rPr lang="en-US" dirty="0" smtClean="0"/>
              <a:t>, 13:30 - 18:00; Lone Star B</a:t>
            </a:r>
          </a:p>
          <a:p>
            <a:pPr lvl="1"/>
            <a:r>
              <a:rPr lang="en-US" dirty="0" smtClean="0"/>
              <a:t>Wed,	Nov 5</a:t>
            </a:r>
            <a:r>
              <a:rPr lang="en-US" baseline="30000" dirty="0" smtClean="0"/>
              <a:t>th</a:t>
            </a:r>
            <a:r>
              <a:rPr lang="en-US" dirty="0" smtClean="0"/>
              <a:t>, 13:30 - 18:00; Mission A</a:t>
            </a:r>
          </a:p>
          <a:p>
            <a:pPr lvl="1"/>
            <a:r>
              <a:rPr lang="en-US" dirty="0" smtClean="0"/>
              <a:t>Thu,	Nov 6</a:t>
            </a:r>
            <a:r>
              <a:rPr lang="en-US" baseline="30000" dirty="0" smtClean="0"/>
              <a:t>th</a:t>
            </a:r>
            <a:r>
              <a:rPr lang="en-US" dirty="0" smtClean="0"/>
              <a:t>, 09:00 - 12:30; Mission 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11/7</a:t>
                      </a:r>
                      <a:endParaRPr lang="en-US" sz="1800" dirty="0">
                        <a:solidFill>
                          <a:schemeClr val="tx2"/>
                        </a:solidFill>
                      </a:endParaRPr>
                    </a:p>
                  </a:txBody>
                  <a:tcPr marL="0" marR="0" marT="0" marB="0">
                    <a:solidFill>
                      <a:schemeClr val="bg1"/>
                    </a:solidFill>
                  </a:tcPr>
                </a:tc>
              </a:tr>
              <a:tr h="41836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4">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rowSpan="2">
                  <a:txBody>
                    <a:bodyPr/>
                    <a:lstStyle/>
                    <a:p>
                      <a:r>
                        <a:rPr lang="en-US" sz="1200" dirty="0" smtClean="0"/>
                        <a:t>802.11 WNG</a:t>
                      </a:r>
                      <a:endParaRPr lang="en-US" sz="12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5">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4629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Joint 802.1/802.15</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2014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SDN &amp; NFV Considerations</a:t>
            </a:r>
          </a:p>
          <a:p>
            <a:r>
              <a:rPr lang="en-US" dirty="0" smtClean="0"/>
              <a:t>P802.1CF contributions</a:t>
            </a:r>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600</TotalTime>
  <Words>1743</Words>
  <Application>Microsoft Macintosh PowerPoint</Application>
  <PresentationFormat>On-screen Show (4:3)</PresentationFormat>
  <Paragraphs>253</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IEEE 802.1 OmniRAN TG November 2014 F2F Meeting</vt:lpstr>
      <vt:lpstr>November 2014 F2F Meeting</vt:lpstr>
      <vt:lpstr>Participants, Patents, and Duty to Inform</vt:lpstr>
      <vt:lpstr>Patent Related Links</vt:lpstr>
      <vt:lpstr>Call for Potentially Essential Patents</vt:lpstr>
      <vt:lpstr>Other Guidelines for IEEE WG Meetings</vt:lpstr>
      <vt:lpstr>Resources – URLs</vt:lpstr>
      <vt:lpstr>Nov 2014 Agenda Graphics</vt:lpstr>
      <vt:lpstr>Agenda proposal for November 2014 F2F</vt:lpstr>
      <vt:lpstr>Business#1</vt:lpstr>
      <vt:lpstr>Business#2</vt:lpstr>
      <vt:lpstr>Business#3</vt:lpstr>
      <vt:lpstr>Business#4</vt:lpstr>
      <vt:lpstr>Business#5</vt:lpstr>
      <vt:lpstr> P802.1CF Draft ToC </vt:lpstr>
      <vt:lpstr>Business#6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194</cp:revision>
  <cp:lastPrinted>1998-02-10T13:28:06Z</cp:lastPrinted>
  <dcterms:created xsi:type="dcterms:W3CDTF">2011-12-30T17:06:23Z</dcterms:created>
  <dcterms:modified xsi:type="dcterms:W3CDTF">2014-11-06T17:57:34Z</dcterms:modified>
</cp:coreProperties>
</file>