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2" r:id="rId2"/>
    <p:sldId id="262" r:id="rId3"/>
    <p:sldId id="305" r:id="rId4"/>
    <p:sldId id="294" r:id="rId5"/>
    <p:sldId id="310" r:id="rId6"/>
    <p:sldId id="300" r:id="rId7"/>
    <p:sldId id="299" r:id="rId8"/>
    <p:sldId id="309" r:id="rId9"/>
    <p:sldId id="311" r:id="rId10"/>
    <p:sldId id="30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3" autoAdjust="0"/>
    <p:restoredTop sz="99233" autoAdjust="0"/>
  </p:normalViewPr>
  <p:slideViewPr>
    <p:cSldViewPr>
      <p:cViewPr>
        <p:scale>
          <a:sx n="125" d="100"/>
          <a:sy n="125" d="100"/>
        </p:scale>
        <p:origin x="-35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omniran-14-0081-00-CF00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image" Target="../media/image5.png"/><Relationship Id="rId7" Type="http://schemas.openxmlformats.org/officeDocument/2006/relationships/oleObject" Target="../embeddings/oleObject2.bin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37610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P802.1CF NRM Backhaul Considerations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2014-11-05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addresses the representation of backhaul within the P802.1CF NRM.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Exposing Backhaul in NRM creates much more complexity than just adding some reference points</a:t>
            </a:r>
          </a:p>
          <a:p>
            <a:pPr lvl="1"/>
            <a:r>
              <a:rPr lang="en-US"/>
              <a:t>Model for separation of user plane and transport network required</a:t>
            </a:r>
          </a:p>
          <a:p>
            <a:pPr lvl="1"/>
            <a:r>
              <a:rPr lang="en-US"/>
              <a:t>Transport model must support multiple operational domains and hierarchies</a:t>
            </a:r>
          </a:p>
          <a:p>
            <a:r>
              <a:rPr lang="en-US"/>
              <a:t>Further thoughts needed on modeling and representation of provider bridges and provider backbone bridges.</a:t>
            </a:r>
          </a:p>
        </p:txBody>
      </p:sp>
    </p:spTree>
    <p:extLst>
      <p:ext uri="{BB962C8B-B14F-4D97-AF65-F5344CB8AC3E}">
        <p14:creationId xmlns:p14="http://schemas.microsoft.com/office/powerpoint/2010/main" val="1855725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NRM</a:t>
            </a:r>
            <a:br>
              <a:rPr lang="en-US" dirty="0"/>
            </a:br>
            <a:r>
              <a:rPr lang="en-US" dirty="0"/>
              <a:t>Backhaul Considerations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AN		Access Network</a:t>
            </a:r>
          </a:p>
          <a:p>
            <a:r>
              <a:rPr lang="en-US" sz="2800"/>
              <a:t>PoA	Point of Attachment (e.g. AP)</a:t>
            </a:r>
          </a:p>
          <a:p>
            <a:r>
              <a:rPr lang="en-US" sz="2800"/>
              <a:t>SS		Subscription Service</a:t>
            </a:r>
          </a:p>
          <a:p>
            <a:r>
              <a:rPr lang="en-US" sz="2800"/>
              <a:t>CNS	Core Network Service</a:t>
            </a:r>
          </a:p>
          <a:p>
            <a:r>
              <a:rPr lang="en-US" sz="2800"/>
              <a:t>CIS	Coordination and Information Service</a:t>
            </a:r>
          </a:p>
          <a:p>
            <a:r>
              <a:rPr lang="en-US" sz="2800"/>
              <a:t>TE		Terminal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9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Rectangle 309"/>
          <p:cNvSpPr/>
          <p:nvPr/>
        </p:nvSpPr>
        <p:spPr bwMode="auto">
          <a:xfrm>
            <a:off x="251520" y="4644000"/>
            <a:ext cx="8640960" cy="18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12000" y="5582125"/>
            <a:ext cx="7964999" cy="854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5" name="Rounded Rectangle 224"/>
          <p:cNvSpPr/>
          <p:nvPr/>
        </p:nvSpPr>
        <p:spPr bwMode="auto">
          <a:xfrm>
            <a:off x="3356866" y="5544235"/>
            <a:ext cx="1935214" cy="810090"/>
          </a:xfrm>
          <a:prstGeom prst="roundRect">
            <a:avLst>
              <a:gd name="adj" fmla="val 10396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491880" y="1898831"/>
            <a:ext cx="1575175" cy="4500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1658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817000" y="6179974"/>
            <a:ext cx="989915" cy="843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29866" y="4691058"/>
            <a:ext cx="708533" cy="1481185"/>
            <a:chOff x="971599" y="3514117"/>
            <a:chExt cx="1080121" cy="1355043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87228" y="5577793"/>
            <a:ext cx="744612" cy="594450"/>
            <a:chOff x="2252213" y="5577793"/>
            <a:chExt cx="1086386" cy="59445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796517" y="5577793"/>
              <a:ext cx="542082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667161" y="4689000"/>
            <a:ext cx="708533" cy="1481185"/>
            <a:chOff x="971599" y="3514117"/>
            <a:chExt cx="1080121" cy="1355043"/>
          </a:xfrm>
        </p:grpSpPr>
        <p:sp>
          <p:nvSpPr>
            <p:cNvPr id="233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38" name="Rectangle 237"/>
          <p:cNvSpPr/>
          <p:nvPr/>
        </p:nvSpPr>
        <p:spPr bwMode="auto">
          <a:xfrm>
            <a:off x="6388104" y="52846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5850948" y="52846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5850948" y="52803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42030" y="6174305"/>
            <a:ext cx="1539056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1743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55699" y="55935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55699" y="58823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400003" y="55935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400000" y="58802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Backhaul is part of Access Network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OmniRAN provides a generic model of an access network based on IEEE 802 technologies</a:t>
            </a: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2" y="1846864"/>
            <a:ext cx="991338" cy="23198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0" y="2213865"/>
            <a:ext cx="586189" cy="12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890" y="1988840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151731" y="1584125"/>
            <a:ext cx="410369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102719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5540257" y="31416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5397382" y="2836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476664" y="3217800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3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4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265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6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0" name="Straight Connector 269"/>
          <p:cNvCxnSpPr>
            <a:stCxn id="256" idx="3"/>
            <a:endCxn id="257" idx="1"/>
          </p:cNvCxnSpPr>
          <p:nvPr/>
        </p:nvCxnSpPr>
        <p:spPr bwMode="auto">
          <a:xfrm>
            <a:off x="6687784" y="3354464"/>
            <a:ext cx="1041110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3" name="Group 95"/>
          <p:cNvGrpSpPr/>
          <p:nvPr/>
        </p:nvGrpSpPr>
        <p:grpSpPr>
          <a:xfrm>
            <a:off x="5382000" y="3361447"/>
            <a:ext cx="479618" cy="457200"/>
            <a:chOff x="1524000" y="2209800"/>
            <a:chExt cx="479618" cy="457200"/>
          </a:xfrm>
        </p:grpSpPr>
        <p:sp>
          <p:nvSpPr>
            <p:cNvPr id="274" name="Oval 273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24751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</a:t>
            </a:r>
            <a:r>
              <a:rPr lang="en-US" sz="1800" b="1" dirty="0" smtClean="0">
                <a:latin typeface="+mn-lt"/>
              </a:rPr>
              <a:t>Network Reference Model</a:t>
            </a:r>
            <a:endParaRPr lang="en-US" sz="1800" b="1" dirty="0">
              <a:latin typeface="+mn-lt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4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  <p:grpSp>
        <p:nvGrpSpPr>
          <p:cNvPr id="177" name="Group 176"/>
          <p:cNvGrpSpPr/>
          <p:nvPr/>
        </p:nvGrpSpPr>
        <p:grpSpPr>
          <a:xfrm>
            <a:off x="3446875" y="5579855"/>
            <a:ext cx="744612" cy="594450"/>
            <a:chOff x="2252213" y="5577793"/>
            <a:chExt cx="1086386" cy="594450"/>
          </a:xfrm>
        </p:grpSpPr>
        <p:sp>
          <p:nvSpPr>
            <p:cNvPr id="178" name="Rectangle 177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796517" y="5577793"/>
              <a:ext cx="542082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2" name="Isosceles Triangle 181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4436985" y="5579855"/>
            <a:ext cx="744612" cy="594450"/>
            <a:chOff x="2252213" y="5577793"/>
            <a:chExt cx="1086386" cy="594450"/>
          </a:xfrm>
        </p:grpSpPr>
        <p:sp>
          <p:nvSpPr>
            <p:cNvPr id="184" name="Rectangle 183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796517" y="5577793"/>
              <a:ext cx="542082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13" name="Isosceles Triangle 212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17" name="Rectangle 216"/>
          <p:cNvSpPr/>
          <p:nvPr/>
        </p:nvSpPr>
        <p:spPr bwMode="auto">
          <a:xfrm>
            <a:off x="3851921" y="6174305"/>
            <a:ext cx="945104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222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81990" y="2078850"/>
            <a:ext cx="503237" cy="252412"/>
          </a:xfrm>
          <a:prstGeom prst="rect">
            <a:avLst/>
          </a:prstGeom>
          <a:noFill/>
        </p:spPr>
      </p:pic>
      <p:sp>
        <p:nvSpPr>
          <p:cNvPr id="223" name="Line 19"/>
          <p:cNvSpPr>
            <a:spLocks noChangeShapeType="1"/>
          </p:cNvSpPr>
          <p:nvPr/>
        </p:nvSpPr>
        <p:spPr bwMode="auto">
          <a:xfrm flipH="1" flipV="1">
            <a:off x="4031939" y="2123855"/>
            <a:ext cx="450049" cy="9000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24" name="Text Box 82"/>
          <p:cNvSpPr txBox="1">
            <a:spLocks noChangeArrowheads="1"/>
          </p:cNvSpPr>
          <p:nvPr/>
        </p:nvSpPr>
        <p:spPr bwMode="auto">
          <a:xfrm>
            <a:off x="4166955" y="1888670"/>
            <a:ext cx="798270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Text Box 82"/>
          <p:cNvSpPr txBox="1">
            <a:spLocks noChangeArrowheads="1"/>
          </p:cNvSpPr>
          <p:nvPr/>
        </p:nvSpPr>
        <p:spPr bwMode="auto">
          <a:xfrm>
            <a:off x="3960487" y="5364215"/>
            <a:ext cx="671144" cy="176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i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1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Backhaul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Part of the Access Network</a:t>
            </a:r>
          </a:p>
          <a:p>
            <a:r>
              <a:rPr lang="en-US"/>
              <a:t>Transport of the user plane between PoA and CNS</a:t>
            </a:r>
          </a:p>
          <a:p>
            <a:r>
              <a:rPr lang="en-US"/>
              <a:t>Consists of bridges and links between bridges</a:t>
            </a:r>
          </a:p>
          <a:p>
            <a:r>
              <a:rPr lang="en-US"/>
              <a:t>Mix of wired or wireless medium possible within a backhaul</a:t>
            </a:r>
          </a:p>
          <a:p>
            <a:r>
              <a:rPr lang="en-US"/>
              <a:t>Isolation of user plane from transport network through VLANs</a:t>
            </a:r>
          </a:p>
          <a:p>
            <a:pPr lvl="1"/>
            <a:r>
              <a:rPr lang="en-US"/>
              <a:t>User plane is ‘tunneled’ through</a:t>
            </a:r>
          </a:p>
          <a:p>
            <a:pPr lvl="1"/>
            <a:r>
              <a:rPr lang="en-US"/>
              <a:t>Backhaul does not modify payload</a:t>
            </a:r>
          </a:p>
          <a:p>
            <a:r>
              <a:rPr lang="en-US"/>
              <a:t>Multiple operational domains possible within backhaul</a:t>
            </a:r>
          </a:p>
          <a:p>
            <a:pPr lvl="1"/>
            <a:r>
              <a:rPr lang="en-US"/>
              <a:t>Bridges and links may belong to multiple operators.</a:t>
            </a:r>
          </a:p>
          <a:p>
            <a:pPr lvl="1"/>
            <a:r>
              <a:rPr lang="en-US"/>
              <a:t>However a brigde device has a single owner?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0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802.1Q provides the functionality to enable multiple independent LANs (Broadcast Domains) within the same infrastructure</a:t>
            </a:r>
          </a:p>
          <a:p>
            <a:pPr lvl="1"/>
            <a:r>
              <a:rPr lang="en-US"/>
              <a:t>Making use of a VLAN Tag in each ETH frame to identify the membership to particular LANs</a:t>
            </a:r>
          </a:p>
          <a:p>
            <a:r>
              <a:rPr lang="en-US"/>
              <a:t>VLAN Tags can be stacked to allow for multiple operational domains</a:t>
            </a:r>
          </a:p>
          <a:p>
            <a:pPr lvl="1"/>
            <a:r>
              <a:rPr lang="en-US"/>
              <a:t>Customer VLAN</a:t>
            </a:r>
          </a:p>
          <a:p>
            <a:pPr lvl="1"/>
            <a:r>
              <a:rPr lang="en-US"/>
              <a:t>Service Provider VLAN</a:t>
            </a:r>
          </a:p>
          <a:p>
            <a:pPr lvl="1"/>
            <a:r>
              <a:rPr lang="en-US"/>
              <a:t>Backbone Provider VLAN</a:t>
            </a:r>
          </a:p>
          <a:p>
            <a:r>
              <a:rPr lang="en-US"/>
              <a:t>IEEE 802 based backhaul deploys stacked VLANs for distinction of operational domains</a:t>
            </a:r>
          </a:p>
        </p:txBody>
      </p:sp>
    </p:spTree>
    <p:extLst>
      <p:ext uri="{BB962C8B-B14F-4D97-AF65-F5344CB8AC3E}">
        <p14:creationId xmlns:p14="http://schemas.microsoft.com/office/powerpoint/2010/main" val="3285112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VLAN Deployment Example for</a:t>
            </a:r>
            <a:br>
              <a:rPr lang="en-US"/>
            </a:br>
            <a:r>
              <a:rPr lang="en-US"/>
              <a:t>Backhaul Realization </a:t>
            </a:r>
          </a:p>
        </p:txBody>
      </p:sp>
      <p:grpSp>
        <p:nvGrpSpPr>
          <p:cNvPr id="460" name="Group 459"/>
          <p:cNvGrpSpPr/>
          <p:nvPr/>
        </p:nvGrpSpPr>
        <p:grpSpPr>
          <a:xfrm>
            <a:off x="7002270" y="1947177"/>
            <a:ext cx="677178" cy="677178"/>
            <a:chOff x="7002270" y="1718810"/>
            <a:chExt cx="677178" cy="677178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002270" y="1718810"/>
              <a:ext cx="677178" cy="677178"/>
            </a:xfrm>
            <a:prstGeom prst="flowChartAlternateProcess">
              <a:avLst/>
            </a:prstGeom>
            <a:solidFill>
              <a:srgbClr val="B9CDE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219088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7" name="Rectangle 188"/>
            <p:cNvSpPr>
              <a:spLocks noChangeArrowheads="1"/>
            </p:cNvSpPr>
            <p:nvPr/>
          </p:nvSpPr>
          <p:spPr bwMode="auto">
            <a:xfrm>
              <a:off x="7042423" y="175136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Group 107"/>
            <p:cNvGrpSpPr/>
            <p:nvPr/>
          </p:nvGrpSpPr>
          <p:grpSpPr>
            <a:xfrm>
              <a:off x="7142894" y="1907694"/>
              <a:ext cx="363976" cy="260453"/>
              <a:chOff x="7481888" y="3079208"/>
              <a:chExt cx="595312" cy="425992"/>
            </a:xfrm>
          </p:grpSpPr>
          <p:sp>
            <p:nvSpPr>
              <p:cNvPr id="3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4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4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4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4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4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240" name="Group 239"/>
          <p:cNvGrpSpPr/>
          <p:nvPr/>
        </p:nvGrpSpPr>
        <p:grpSpPr>
          <a:xfrm>
            <a:off x="7939902" y="1947177"/>
            <a:ext cx="677179" cy="677178"/>
            <a:chOff x="7939902" y="1538790"/>
            <a:chExt cx="677179" cy="677178"/>
          </a:xfrm>
        </p:grpSpPr>
        <p:sp>
          <p:nvSpPr>
            <p:cNvPr id="54" name="Rounded Rectangle 53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55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5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9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9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9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0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9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10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10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5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8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8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8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9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6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7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7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7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7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6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6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6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6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6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56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9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06" name="Straight Connector 105"/>
          <p:cNvCxnSpPr>
            <a:stCxn id="116" idx="3"/>
            <a:endCxn id="4" idx="1"/>
          </p:cNvCxnSpPr>
          <p:nvPr/>
        </p:nvCxnSpPr>
        <p:spPr bwMode="auto">
          <a:xfrm>
            <a:off x="1058178" y="2282424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7" name="Group 95"/>
          <p:cNvGrpSpPr/>
          <p:nvPr/>
        </p:nvGrpSpPr>
        <p:grpSpPr>
          <a:xfrm>
            <a:off x="1095933" y="2235075"/>
            <a:ext cx="364991" cy="321677"/>
            <a:chOff x="1524000" y="2209800"/>
            <a:chExt cx="533922" cy="470560"/>
          </a:xfrm>
        </p:grpSpPr>
        <p:sp>
          <p:nvSpPr>
            <p:cNvPr id="108" name="Oval 1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4" name="Straight Connector 113"/>
          <p:cNvCxnSpPr>
            <a:stCxn id="35" idx="3"/>
            <a:endCxn id="54" idx="1"/>
          </p:cNvCxnSpPr>
          <p:nvPr/>
        </p:nvCxnSpPr>
        <p:spPr bwMode="auto">
          <a:xfrm>
            <a:off x="7679449" y="228576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5" name="Group 294"/>
          <p:cNvGrpSpPr/>
          <p:nvPr/>
        </p:nvGrpSpPr>
        <p:grpSpPr>
          <a:xfrm>
            <a:off x="381000" y="1943835"/>
            <a:ext cx="677178" cy="677178"/>
            <a:chOff x="381000" y="1962150"/>
            <a:chExt cx="990600" cy="990600"/>
          </a:xfrm>
          <a:pattFill prst="wdUpDiag">
            <a:fgClr>
              <a:schemeClr val="accent1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1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1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7" name="Picture 11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23" name="Group 122"/>
          <p:cNvGrpSpPr/>
          <p:nvPr/>
        </p:nvGrpSpPr>
        <p:grpSpPr>
          <a:xfrm>
            <a:off x="1466655" y="1943835"/>
            <a:ext cx="683690" cy="677178"/>
            <a:chOff x="1466655" y="1715468"/>
            <a:chExt cx="683690" cy="67717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Access</a:t>
              </a: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24" name="Straight Connector 123"/>
          <p:cNvCxnSpPr>
            <a:stCxn id="129" idx="3"/>
            <a:endCxn id="132" idx="1"/>
          </p:cNvCxnSpPr>
          <p:nvPr/>
        </p:nvCxnSpPr>
        <p:spPr bwMode="auto">
          <a:xfrm>
            <a:off x="1063713" y="3410891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25" name="Group 95"/>
          <p:cNvGrpSpPr/>
          <p:nvPr/>
        </p:nvGrpSpPr>
        <p:grpSpPr>
          <a:xfrm>
            <a:off x="1101468" y="3363542"/>
            <a:ext cx="364991" cy="321677"/>
            <a:chOff x="1524000" y="2209800"/>
            <a:chExt cx="533922" cy="470560"/>
          </a:xfrm>
        </p:grpSpPr>
        <p:sp>
          <p:nvSpPr>
            <p:cNvPr id="126" name="Oval 12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8" name="Group 294"/>
          <p:cNvGrpSpPr/>
          <p:nvPr/>
        </p:nvGrpSpPr>
        <p:grpSpPr>
          <a:xfrm>
            <a:off x="386535" y="3072302"/>
            <a:ext cx="677178" cy="677178"/>
            <a:chOff x="381000" y="1962150"/>
            <a:chExt cx="990600" cy="990600"/>
          </a:xfrm>
          <a:pattFill prst="wdUpDiag">
            <a:fgClr>
              <a:schemeClr val="accent2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29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0" name="Picture 129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31" name="Group 130"/>
          <p:cNvGrpSpPr/>
          <p:nvPr/>
        </p:nvGrpSpPr>
        <p:grpSpPr>
          <a:xfrm>
            <a:off x="1472190" y="3072302"/>
            <a:ext cx="683690" cy="677178"/>
            <a:chOff x="1466655" y="1715468"/>
            <a:chExt cx="683690" cy="67717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2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Access</a:t>
              </a:r>
            </a:p>
          </p:txBody>
        </p:sp>
        <p:grpSp>
          <p:nvGrpSpPr>
            <p:cNvPr id="133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134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38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46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154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5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0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47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8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9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0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1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2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3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3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41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2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3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4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5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0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5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7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61" name="Straight Connector 160"/>
          <p:cNvCxnSpPr>
            <a:stCxn id="166" idx="3"/>
            <a:endCxn id="169" idx="1"/>
          </p:cNvCxnSpPr>
          <p:nvPr/>
        </p:nvCxnSpPr>
        <p:spPr bwMode="auto">
          <a:xfrm>
            <a:off x="1063713" y="4446006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2" name="Group 95"/>
          <p:cNvGrpSpPr/>
          <p:nvPr/>
        </p:nvGrpSpPr>
        <p:grpSpPr>
          <a:xfrm>
            <a:off x="1101468" y="4398657"/>
            <a:ext cx="364991" cy="321677"/>
            <a:chOff x="1524000" y="2209800"/>
            <a:chExt cx="533922" cy="470560"/>
          </a:xfrm>
        </p:grpSpPr>
        <p:sp>
          <p:nvSpPr>
            <p:cNvPr id="163" name="Oval 162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5" name="Group 294"/>
          <p:cNvGrpSpPr/>
          <p:nvPr/>
        </p:nvGrpSpPr>
        <p:grpSpPr>
          <a:xfrm>
            <a:off x="386535" y="4107417"/>
            <a:ext cx="677178" cy="677178"/>
            <a:chOff x="381000" y="1962150"/>
            <a:chExt cx="990600" cy="990600"/>
          </a:xfrm>
          <a:pattFill prst="wdUpDiag">
            <a:fgClr>
              <a:schemeClr val="accent3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6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3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7" name="Picture 16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68" name="Group 167"/>
          <p:cNvGrpSpPr/>
          <p:nvPr/>
        </p:nvGrpSpPr>
        <p:grpSpPr>
          <a:xfrm>
            <a:off x="1472190" y="4107417"/>
            <a:ext cx="683690" cy="677178"/>
            <a:chOff x="1466655" y="1715468"/>
            <a:chExt cx="683690" cy="677178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69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Access</a:t>
              </a:r>
            </a:p>
          </p:txBody>
        </p:sp>
        <p:grpSp>
          <p:nvGrpSpPr>
            <p:cNvPr id="170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171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75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83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19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8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7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98" name="Straight Connector 197"/>
          <p:cNvCxnSpPr>
            <a:stCxn id="203" idx="3"/>
            <a:endCxn id="206" idx="1"/>
          </p:cNvCxnSpPr>
          <p:nvPr/>
        </p:nvCxnSpPr>
        <p:spPr bwMode="auto">
          <a:xfrm>
            <a:off x="1063713" y="5614033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99" name="Group 95"/>
          <p:cNvGrpSpPr/>
          <p:nvPr/>
        </p:nvGrpSpPr>
        <p:grpSpPr>
          <a:xfrm>
            <a:off x="1101468" y="5566684"/>
            <a:ext cx="364991" cy="321677"/>
            <a:chOff x="1524000" y="2209800"/>
            <a:chExt cx="533922" cy="470560"/>
          </a:xfrm>
        </p:grpSpPr>
        <p:sp>
          <p:nvSpPr>
            <p:cNvPr id="200" name="Oval 199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2" name="Group 294"/>
          <p:cNvGrpSpPr/>
          <p:nvPr/>
        </p:nvGrpSpPr>
        <p:grpSpPr>
          <a:xfrm>
            <a:off x="386535" y="5275444"/>
            <a:ext cx="677178" cy="677178"/>
            <a:chOff x="381000" y="1962150"/>
            <a:chExt cx="990600" cy="990600"/>
          </a:xfrm>
          <a:pattFill prst="wdUpDiag">
            <a:fgClr>
              <a:schemeClr val="accent4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203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4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4" name="Picture 203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205" name="Group 204"/>
          <p:cNvGrpSpPr/>
          <p:nvPr/>
        </p:nvGrpSpPr>
        <p:grpSpPr>
          <a:xfrm>
            <a:off x="1472190" y="5275444"/>
            <a:ext cx="683690" cy="677178"/>
            <a:chOff x="1466655" y="1715468"/>
            <a:chExt cx="683690" cy="67717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06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Access</a:t>
              </a:r>
            </a:p>
          </p:txBody>
        </p:sp>
        <p:grpSp>
          <p:nvGrpSpPr>
            <p:cNvPr id="207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20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21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22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22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2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1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21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1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61" name="Group 460"/>
          <p:cNvGrpSpPr/>
          <p:nvPr/>
        </p:nvGrpSpPr>
        <p:grpSpPr>
          <a:xfrm>
            <a:off x="7002270" y="3072302"/>
            <a:ext cx="677178" cy="677178"/>
            <a:chOff x="7002270" y="2843935"/>
            <a:chExt cx="677178" cy="677178"/>
          </a:xfrm>
        </p:grpSpPr>
        <p:sp>
          <p:nvSpPr>
            <p:cNvPr id="242" name="AutoShape 154"/>
            <p:cNvSpPr>
              <a:spLocks noChangeArrowheads="1"/>
            </p:cNvSpPr>
            <p:nvPr/>
          </p:nvSpPr>
          <p:spPr bwMode="auto">
            <a:xfrm>
              <a:off x="7002270" y="2843935"/>
              <a:ext cx="677178" cy="677178"/>
            </a:xfrm>
            <a:prstGeom prst="flowChartAlternateProcess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3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3316006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44" name="Rectangle 188"/>
            <p:cNvSpPr>
              <a:spLocks noChangeArrowheads="1"/>
            </p:cNvSpPr>
            <p:nvPr/>
          </p:nvSpPr>
          <p:spPr bwMode="auto">
            <a:xfrm>
              <a:off x="7042423" y="2876492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5" name="Group 107"/>
            <p:cNvGrpSpPr/>
            <p:nvPr/>
          </p:nvGrpSpPr>
          <p:grpSpPr>
            <a:xfrm>
              <a:off x="7142894" y="3032819"/>
              <a:ext cx="363976" cy="260453"/>
              <a:chOff x="7481888" y="3079208"/>
              <a:chExt cx="595312" cy="425992"/>
            </a:xfrm>
          </p:grpSpPr>
          <p:sp>
            <p:nvSpPr>
              <p:cNvPr id="246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247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248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49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0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1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25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56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7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8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9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253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4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255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260" name="Group 259"/>
          <p:cNvGrpSpPr/>
          <p:nvPr/>
        </p:nvGrpSpPr>
        <p:grpSpPr>
          <a:xfrm>
            <a:off x="7939902" y="3072302"/>
            <a:ext cx="677179" cy="677178"/>
            <a:chOff x="7939902" y="1538790"/>
            <a:chExt cx="677179" cy="677178"/>
          </a:xfrm>
        </p:grpSpPr>
        <p:sp>
          <p:nvSpPr>
            <p:cNvPr id="261" name="Rounded Rectangle 260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62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265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0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0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0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0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29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94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9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9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7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28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8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8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8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8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6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72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7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7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263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0" name="Clip" r:id="rId7" imgW="5757415" imgH="3221332" progId="">
                    <p:embed/>
                  </p:oleObj>
                </mc:Choice>
                <mc:Fallback>
                  <p:oleObj name="Clip" r:id="rId7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4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313" name="Straight Connector 312"/>
          <p:cNvCxnSpPr>
            <a:stCxn id="242" idx="3"/>
            <a:endCxn id="261" idx="1"/>
          </p:cNvCxnSpPr>
          <p:nvPr/>
        </p:nvCxnSpPr>
        <p:spPr bwMode="auto">
          <a:xfrm>
            <a:off x="7679449" y="3410891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2" name="Group 461"/>
          <p:cNvGrpSpPr/>
          <p:nvPr/>
        </p:nvGrpSpPr>
        <p:grpSpPr>
          <a:xfrm>
            <a:off x="7002270" y="4107417"/>
            <a:ext cx="677178" cy="677178"/>
            <a:chOff x="7002270" y="3879050"/>
            <a:chExt cx="677178" cy="677178"/>
          </a:xfrm>
        </p:grpSpPr>
        <p:sp>
          <p:nvSpPr>
            <p:cNvPr id="315" name="AutoShape 154"/>
            <p:cNvSpPr>
              <a:spLocks noChangeArrowheads="1"/>
            </p:cNvSpPr>
            <p:nvPr/>
          </p:nvSpPr>
          <p:spPr bwMode="auto">
            <a:xfrm>
              <a:off x="7002270" y="3879050"/>
              <a:ext cx="677178" cy="677178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435112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17" name="Rectangle 188"/>
            <p:cNvSpPr>
              <a:spLocks noChangeArrowheads="1"/>
            </p:cNvSpPr>
            <p:nvPr/>
          </p:nvSpPr>
          <p:spPr bwMode="auto">
            <a:xfrm>
              <a:off x="7042423" y="391160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8" name="Group 107"/>
            <p:cNvGrpSpPr/>
            <p:nvPr/>
          </p:nvGrpSpPr>
          <p:grpSpPr>
            <a:xfrm>
              <a:off x="7142894" y="4067934"/>
              <a:ext cx="363976" cy="260453"/>
              <a:chOff x="7481888" y="3079208"/>
              <a:chExt cx="595312" cy="425992"/>
            </a:xfrm>
          </p:grpSpPr>
          <p:sp>
            <p:nvSpPr>
              <p:cNvPr id="31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32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32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2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32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32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32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333" name="Group 332"/>
          <p:cNvGrpSpPr/>
          <p:nvPr/>
        </p:nvGrpSpPr>
        <p:grpSpPr>
          <a:xfrm>
            <a:off x="7939902" y="4107417"/>
            <a:ext cx="677179" cy="677178"/>
            <a:chOff x="7939902" y="1538790"/>
            <a:chExt cx="677179" cy="677178"/>
          </a:xfrm>
        </p:grpSpPr>
        <p:sp>
          <p:nvSpPr>
            <p:cNvPr id="334" name="Rounded Rectangle 333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335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33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7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7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7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7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8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7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8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8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3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6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6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6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7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4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5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5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6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5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5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4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34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4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4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4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4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336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1" name="Clip" r:id="rId8" imgW="5757415" imgH="3221332" progId="">
                    <p:embed/>
                  </p:oleObj>
                </mc:Choice>
                <mc:Fallback>
                  <p:oleObj name="Clip" r:id="rId8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7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386" name="Straight Connector 385"/>
          <p:cNvCxnSpPr>
            <a:stCxn id="315" idx="3"/>
            <a:endCxn id="334" idx="1"/>
          </p:cNvCxnSpPr>
          <p:nvPr/>
        </p:nvCxnSpPr>
        <p:spPr bwMode="auto">
          <a:xfrm>
            <a:off x="7679449" y="444600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3" name="Group 462"/>
          <p:cNvGrpSpPr/>
          <p:nvPr/>
        </p:nvGrpSpPr>
        <p:grpSpPr>
          <a:xfrm>
            <a:off x="7002270" y="5277547"/>
            <a:ext cx="677178" cy="677178"/>
            <a:chOff x="7002270" y="5049180"/>
            <a:chExt cx="677178" cy="677178"/>
          </a:xfrm>
        </p:grpSpPr>
        <p:sp>
          <p:nvSpPr>
            <p:cNvPr id="388" name="AutoShape 154"/>
            <p:cNvSpPr>
              <a:spLocks noChangeArrowheads="1"/>
            </p:cNvSpPr>
            <p:nvPr/>
          </p:nvSpPr>
          <p:spPr bwMode="auto">
            <a:xfrm>
              <a:off x="7002270" y="5049180"/>
              <a:ext cx="677178" cy="677178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89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552125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90" name="Rectangle 188"/>
            <p:cNvSpPr>
              <a:spLocks noChangeArrowheads="1"/>
            </p:cNvSpPr>
            <p:nvPr/>
          </p:nvSpPr>
          <p:spPr bwMode="auto">
            <a:xfrm>
              <a:off x="7042423" y="508173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91" name="Group 107"/>
            <p:cNvGrpSpPr/>
            <p:nvPr/>
          </p:nvGrpSpPr>
          <p:grpSpPr>
            <a:xfrm>
              <a:off x="7142894" y="5238064"/>
              <a:ext cx="363976" cy="260453"/>
              <a:chOff x="7481888" y="3079208"/>
              <a:chExt cx="595312" cy="425992"/>
            </a:xfrm>
          </p:grpSpPr>
          <p:sp>
            <p:nvSpPr>
              <p:cNvPr id="39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39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39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9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9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9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39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0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39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0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40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406" name="Group 405"/>
          <p:cNvGrpSpPr/>
          <p:nvPr/>
        </p:nvGrpSpPr>
        <p:grpSpPr>
          <a:xfrm>
            <a:off x="7939902" y="5277547"/>
            <a:ext cx="677179" cy="677178"/>
            <a:chOff x="7939902" y="1538790"/>
            <a:chExt cx="677179" cy="677178"/>
          </a:xfrm>
        </p:grpSpPr>
        <p:sp>
          <p:nvSpPr>
            <p:cNvPr id="407" name="Rounded Rectangle 406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08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411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448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49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50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51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55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52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53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54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2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437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8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9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4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4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6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7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41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42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43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426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7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8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2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3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30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1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32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15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16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17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18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22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3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4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5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19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0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21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409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2" name="Clip" r:id="rId9" imgW="5757415" imgH="3221332" progId="">
                    <p:embed/>
                  </p:oleObj>
                </mc:Choice>
                <mc:Fallback>
                  <p:oleObj name="Clip" r:id="rId9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459" name="Straight Connector 458"/>
          <p:cNvCxnSpPr>
            <a:stCxn id="388" idx="3"/>
            <a:endCxn id="407" idx="1"/>
          </p:cNvCxnSpPr>
          <p:nvPr/>
        </p:nvCxnSpPr>
        <p:spPr bwMode="auto">
          <a:xfrm>
            <a:off x="7679449" y="561613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4" name="Straight Connector 463"/>
          <p:cNvCxnSpPr>
            <a:endCxn id="35" idx="1"/>
          </p:cNvCxnSpPr>
          <p:nvPr/>
        </p:nvCxnSpPr>
        <p:spPr bwMode="auto">
          <a:xfrm flipV="1">
            <a:off x="6462210" y="2285766"/>
            <a:ext cx="540060" cy="1114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1" name="Group 40"/>
          <p:cNvGrpSpPr/>
          <p:nvPr/>
        </p:nvGrpSpPr>
        <p:grpSpPr>
          <a:xfrm>
            <a:off x="6642230" y="2270679"/>
            <a:ext cx="364991" cy="324566"/>
            <a:chOff x="3276600" y="2156671"/>
            <a:chExt cx="533922" cy="474786"/>
          </a:xfrm>
        </p:grpSpPr>
        <p:sp>
          <p:nvSpPr>
            <p:cNvPr id="112" name="Oval 111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276600" y="2248764"/>
              <a:ext cx="533922" cy="382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68" name="Straight Connector 467"/>
          <p:cNvCxnSpPr>
            <a:endCxn id="242" idx="1"/>
          </p:cNvCxnSpPr>
          <p:nvPr/>
        </p:nvCxnSpPr>
        <p:spPr bwMode="auto">
          <a:xfrm>
            <a:off x="6372200" y="3027297"/>
            <a:ext cx="630070" cy="3835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2" name="Straight Connector 471"/>
          <p:cNvCxnSpPr>
            <a:endCxn id="315" idx="1"/>
          </p:cNvCxnSpPr>
          <p:nvPr/>
        </p:nvCxnSpPr>
        <p:spPr bwMode="auto">
          <a:xfrm flipV="1">
            <a:off x="6552220" y="4446006"/>
            <a:ext cx="450050" cy="2145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3" name="Straight Connector 472"/>
          <p:cNvCxnSpPr>
            <a:endCxn id="388" idx="1"/>
          </p:cNvCxnSpPr>
          <p:nvPr/>
        </p:nvCxnSpPr>
        <p:spPr bwMode="auto">
          <a:xfrm>
            <a:off x="6417205" y="5187537"/>
            <a:ext cx="585065" cy="42859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4" name="Straight Connector 473"/>
          <p:cNvCxnSpPr/>
          <p:nvPr/>
        </p:nvCxnSpPr>
        <p:spPr bwMode="auto">
          <a:xfrm>
            <a:off x="4977045" y="4377447"/>
            <a:ext cx="495055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5" name="Straight Connector 474"/>
          <p:cNvCxnSpPr>
            <a:endCxn id="238" idx="2"/>
          </p:cNvCxnSpPr>
          <p:nvPr/>
        </p:nvCxnSpPr>
        <p:spPr bwMode="auto">
          <a:xfrm flipV="1">
            <a:off x="5067055" y="2725554"/>
            <a:ext cx="363530" cy="30174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6" name="Straight Connector 475"/>
          <p:cNvCxnSpPr/>
          <p:nvPr/>
        </p:nvCxnSpPr>
        <p:spPr bwMode="auto">
          <a:xfrm>
            <a:off x="3581890" y="2982292"/>
            <a:ext cx="405045" cy="2250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V="1">
            <a:off x="3536885" y="4422452"/>
            <a:ext cx="360040" cy="3150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8" name="Straight Connector 477"/>
          <p:cNvCxnSpPr>
            <a:stCxn id="4" idx="3"/>
          </p:cNvCxnSpPr>
          <p:nvPr/>
        </p:nvCxnSpPr>
        <p:spPr bwMode="auto">
          <a:xfrm>
            <a:off x="2150345" y="2282424"/>
            <a:ext cx="441435" cy="2498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9" name="Straight Connector 478"/>
          <p:cNvCxnSpPr>
            <a:stCxn id="132" idx="3"/>
          </p:cNvCxnSpPr>
          <p:nvPr/>
        </p:nvCxnSpPr>
        <p:spPr bwMode="auto">
          <a:xfrm flipV="1">
            <a:off x="2155880" y="3207317"/>
            <a:ext cx="390895" cy="2035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0" name="Straight Connector 479"/>
          <p:cNvCxnSpPr>
            <a:stCxn id="169" idx="3"/>
          </p:cNvCxnSpPr>
          <p:nvPr/>
        </p:nvCxnSpPr>
        <p:spPr bwMode="auto">
          <a:xfrm>
            <a:off x="2155880" y="4446006"/>
            <a:ext cx="390895" cy="1564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1" name="Straight Connector 480"/>
          <p:cNvCxnSpPr>
            <a:stCxn id="206" idx="3"/>
          </p:cNvCxnSpPr>
          <p:nvPr/>
        </p:nvCxnSpPr>
        <p:spPr bwMode="auto">
          <a:xfrm flipV="1">
            <a:off x="2155880" y="5367557"/>
            <a:ext cx="390895" cy="2464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04" name="Group 40"/>
          <p:cNvGrpSpPr/>
          <p:nvPr/>
        </p:nvGrpSpPr>
        <p:grpSpPr>
          <a:xfrm>
            <a:off x="6642230" y="3252322"/>
            <a:ext cx="364991" cy="324566"/>
            <a:chOff x="3276600" y="2156671"/>
            <a:chExt cx="533922" cy="474786"/>
          </a:xfrm>
        </p:grpSpPr>
        <p:sp>
          <p:nvSpPr>
            <p:cNvPr id="505" name="Oval 504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6" name="TextBox 505"/>
            <p:cNvSpPr txBox="1"/>
            <p:nvPr/>
          </p:nvSpPr>
          <p:spPr>
            <a:xfrm>
              <a:off x="3276600" y="2248764"/>
              <a:ext cx="533922" cy="382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7" name="Group 40"/>
          <p:cNvGrpSpPr/>
          <p:nvPr/>
        </p:nvGrpSpPr>
        <p:grpSpPr>
          <a:xfrm>
            <a:off x="6642230" y="4405518"/>
            <a:ext cx="364991" cy="324566"/>
            <a:chOff x="3276600" y="2156671"/>
            <a:chExt cx="533922" cy="474786"/>
          </a:xfrm>
        </p:grpSpPr>
        <p:sp>
          <p:nvSpPr>
            <p:cNvPr id="508" name="Oval 507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9" name="TextBox 508"/>
            <p:cNvSpPr txBox="1"/>
            <p:nvPr/>
          </p:nvSpPr>
          <p:spPr>
            <a:xfrm>
              <a:off x="3276600" y="2248764"/>
              <a:ext cx="533922" cy="382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10" name="Group 40"/>
          <p:cNvGrpSpPr/>
          <p:nvPr/>
        </p:nvGrpSpPr>
        <p:grpSpPr>
          <a:xfrm>
            <a:off x="6642230" y="5415232"/>
            <a:ext cx="364991" cy="324566"/>
            <a:chOff x="3276600" y="2156671"/>
            <a:chExt cx="533922" cy="474786"/>
          </a:xfrm>
        </p:grpSpPr>
        <p:sp>
          <p:nvSpPr>
            <p:cNvPr id="511" name="Oval 510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12" name="TextBox 511"/>
            <p:cNvSpPr txBox="1"/>
            <p:nvPr/>
          </p:nvSpPr>
          <p:spPr>
            <a:xfrm>
              <a:off x="3276600" y="2248764"/>
              <a:ext cx="533922" cy="382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5" name="Cloud 234"/>
          <p:cNvSpPr/>
          <p:nvPr/>
        </p:nvSpPr>
        <p:spPr bwMode="auto">
          <a:xfrm>
            <a:off x="2501770" y="2082192"/>
            <a:ext cx="1125125" cy="14667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##A##</a:t>
            </a:r>
            <a:endParaRPr lang="en-US" sz="1050">
              <a:latin typeface="+mn-lt"/>
            </a:endParaRPr>
          </a:p>
        </p:txBody>
      </p:sp>
      <p:sp>
        <p:nvSpPr>
          <p:cNvPr id="236" name="Cloud 235"/>
          <p:cNvSpPr/>
          <p:nvPr/>
        </p:nvSpPr>
        <p:spPr bwMode="auto">
          <a:xfrm>
            <a:off x="2456765" y="4197427"/>
            <a:ext cx="1125125" cy="1466744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##B##</a:t>
            </a:r>
            <a:endParaRPr lang="en-US" sz="1050">
              <a:latin typeface="+mn-lt"/>
            </a:endParaRPr>
          </a:p>
        </p:txBody>
      </p:sp>
      <p:sp>
        <p:nvSpPr>
          <p:cNvPr id="237" name="Cloud 236"/>
          <p:cNvSpPr/>
          <p:nvPr/>
        </p:nvSpPr>
        <p:spPr bwMode="auto">
          <a:xfrm>
            <a:off x="3851920" y="2487237"/>
            <a:ext cx="1305145" cy="2700300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Backbone Provider</a:t>
            </a:r>
            <a:br>
              <a:rPr lang="en-US">
                <a:latin typeface="+mn-lt"/>
              </a:rPr>
            </a:br>
            <a:endParaRPr lang="en-US" sz="1050">
              <a:latin typeface="+mn-lt"/>
            </a:endParaRPr>
          </a:p>
        </p:txBody>
      </p:sp>
      <p:sp>
        <p:nvSpPr>
          <p:cNvPr id="238" name="Cloud 237"/>
          <p:cNvSpPr/>
          <p:nvPr/>
        </p:nvSpPr>
        <p:spPr bwMode="auto">
          <a:xfrm>
            <a:off x="5427095" y="1992182"/>
            <a:ext cx="1125125" cy="14667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##A##</a:t>
            </a:r>
            <a:endParaRPr lang="en-US" sz="1050">
              <a:latin typeface="+mn-lt"/>
            </a:endParaRPr>
          </a:p>
        </p:txBody>
      </p:sp>
      <p:sp>
        <p:nvSpPr>
          <p:cNvPr id="239" name="Cloud 238"/>
          <p:cNvSpPr/>
          <p:nvPr/>
        </p:nvSpPr>
        <p:spPr bwMode="auto">
          <a:xfrm>
            <a:off x="5472100" y="4152422"/>
            <a:ext cx="1125125" cy="1466744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##C##</a:t>
            </a:r>
            <a:endParaRPr lang="en-US" sz="1050">
              <a:latin typeface="+mn-lt"/>
            </a:endParaRPr>
          </a:p>
        </p:txBody>
      </p:sp>
      <p:sp>
        <p:nvSpPr>
          <p:cNvPr id="513" name="Rectangle 512"/>
          <p:cNvSpPr/>
          <p:nvPr/>
        </p:nvSpPr>
        <p:spPr bwMode="auto">
          <a:xfrm>
            <a:off x="2366755" y="1943835"/>
            <a:ext cx="4320480" cy="40054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4" name="TextBox 513"/>
          <p:cNvSpPr txBox="1"/>
          <p:nvPr/>
        </p:nvSpPr>
        <p:spPr>
          <a:xfrm>
            <a:off x="4211960" y="5679250"/>
            <a:ext cx="923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Backhaul</a:t>
            </a:r>
          </a:p>
        </p:txBody>
      </p:sp>
    </p:spTree>
    <p:extLst>
      <p:ext uri="{BB962C8B-B14F-4D97-AF65-F5344CB8AC3E}">
        <p14:creationId xmlns:p14="http://schemas.microsoft.com/office/powerpoint/2010/main" val="43276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Rounded Rectangle 320"/>
          <p:cNvSpPr/>
          <p:nvPr/>
        </p:nvSpPr>
        <p:spPr bwMode="auto">
          <a:xfrm>
            <a:off x="3810000" y="48768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Access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Network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NRM with R8c and CIS over R9c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2362200" y="54144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066800" y="4876800"/>
            <a:ext cx="1295400" cy="990600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60357" y="5334000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40" name="Straight Connector 39"/>
          <p:cNvCxnSpPr/>
          <p:nvPr/>
        </p:nvCxnSpPr>
        <p:spPr bwMode="auto">
          <a:xfrm>
            <a:off x="5105400" y="540673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Rounded Rectangle 43"/>
          <p:cNvSpPr/>
          <p:nvPr/>
        </p:nvSpPr>
        <p:spPr bwMode="auto">
          <a:xfrm>
            <a:off x="3810000" y="2819400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667000"/>
            <a:ext cx="4191000" cy="1828800"/>
          </a:xfrm>
          <a:prstGeom prst="bentConnector3">
            <a:avLst>
              <a:gd name="adj1" fmla="val 1794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3024910" y="3417578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73966" y="3821668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648200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873056" y="4567775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21" idx="0"/>
          </p:cNvCxnSpPr>
          <p:nvPr/>
        </p:nvCxnSpPr>
        <p:spPr bwMode="auto">
          <a:xfrm>
            <a:off x="4457700" y="37338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810000" y="43434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066800" y="43434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endCxn id="36" idx="3"/>
          </p:cNvCxnSpPr>
          <p:nvPr/>
        </p:nvCxnSpPr>
        <p:spPr bwMode="auto">
          <a:xfrm rot="10800000">
            <a:off x="5105400" y="4610100"/>
            <a:ext cx="1447800" cy="127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029200" y="3200400"/>
            <a:ext cx="1524000" cy="1219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Rounded Rectangle 48"/>
          <p:cNvSpPr/>
          <p:nvPr/>
        </p:nvSpPr>
        <p:spPr bwMode="auto">
          <a:xfrm>
            <a:off x="6477000" y="2286000"/>
            <a:ext cx="1447800" cy="3657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553200" y="24384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8768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105400" y="540673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616256" y="5329775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15000" y="3581400"/>
            <a:ext cx="714342" cy="369332"/>
            <a:chOff x="2860357" y="4933765"/>
            <a:chExt cx="714342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43434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cxnSp>
        <p:nvCxnSpPr>
          <p:cNvPr id="69" name="Elbow Connector 68"/>
          <p:cNvCxnSpPr>
            <a:stCxn id="59" idx="1"/>
          </p:cNvCxnSpPr>
          <p:nvPr/>
        </p:nvCxnSpPr>
        <p:spPr bwMode="auto">
          <a:xfrm rot="10800000">
            <a:off x="5105400" y="4610100"/>
            <a:ext cx="1447800" cy="127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3429000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638800" y="4548910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4857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issues of representing backhaul in the NRM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In IEEE 802 backhaul is more than tunneling</a:t>
            </a:r>
          </a:p>
          <a:p>
            <a:pPr lvl="1"/>
            <a:r>
              <a:rPr lang="en-US"/>
              <a:t>‘Switches’ may concurrently handle both user plane forwarding and service provider VLAN processing (transport network)</a:t>
            </a:r>
          </a:p>
          <a:p>
            <a:r>
              <a:rPr lang="en-US"/>
              <a:t>Missing separation of user plane and transport network</a:t>
            </a:r>
          </a:p>
          <a:p>
            <a:pPr lvl="1"/>
            <a:r>
              <a:rPr lang="en-US"/>
              <a:t>Unlike other access network technologies</a:t>
            </a:r>
          </a:p>
          <a:p>
            <a:r>
              <a:rPr lang="en-US"/>
              <a:t>‘Transport’ may belong to multiple operational domains</a:t>
            </a:r>
          </a:p>
          <a:p>
            <a:r>
              <a:rPr lang="en-US"/>
              <a:t>No obvious way to split between user plan attributes and transport network attributes within the configuration of a provider bridge</a:t>
            </a:r>
          </a:p>
          <a:p>
            <a:pPr lvl="1"/>
            <a:r>
              <a:rPr lang="en-US"/>
              <a:t>Provider backbone bridges may facilitate easier separation</a:t>
            </a:r>
          </a:p>
        </p:txBody>
      </p:sp>
    </p:spTree>
    <p:extLst>
      <p:ext uri="{BB962C8B-B14F-4D97-AF65-F5344CB8AC3E}">
        <p14:creationId xmlns:p14="http://schemas.microsoft.com/office/powerpoint/2010/main" val="4210980970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904</TotalTime>
  <Words>628</Words>
  <Application>Microsoft Macintosh PowerPoint</Application>
  <PresentationFormat>On-screen Show (4:3)</PresentationFormat>
  <Paragraphs>161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omniran_template</vt:lpstr>
      <vt:lpstr>Clip</vt:lpstr>
      <vt:lpstr>PowerPoint Presentation</vt:lpstr>
      <vt:lpstr>P802.1CF NRM Backhaul Considerations</vt:lpstr>
      <vt:lpstr>Terminology</vt:lpstr>
      <vt:lpstr>Backhaul is part of Access Network</vt:lpstr>
      <vt:lpstr>Backhaul Characteristics</vt:lpstr>
      <vt:lpstr>Virtual LANs</vt:lpstr>
      <vt:lpstr>VLAN Deployment Example for Backhaul Realization </vt:lpstr>
      <vt:lpstr>NRM with R8c and CIS over R9c</vt:lpstr>
      <vt:lpstr>The issues of representing backhaul in the NRM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99</cp:revision>
  <cp:lastPrinted>1998-02-10T13:28:06Z</cp:lastPrinted>
  <dcterms:created xsi:type="dcterms:W3CDTF">2014-02-26T07:36:58Z</dcterms:created>
  <dcterms:modified xsi:type="dcterms:W3CDTF">2014-11-05T19:03:25Z</dcterms:modified>
</cp:coreProperties>
</file>