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97" r:id="rId2"/>
    <p:sldId id="262" r:id="rId3"/>
    <p:sldId id="290" r:id="rId4"/>
    <p:sldId id="298" r:id="rId5"/>
    <p:sldId id="311" r:id="rId6"/>
    <p:sldId id="304" r:id="rId7"/>
    <p:sldId id="263" r:id="rId8"/>
    <p:sldId id="306" r:id="rId9"/>
    <p:sldId id="308" r:id="rId10"/>
    <p:sldId id="309" r:id="rId11"/>
    <p:sldId id="319" r:id="rId12"/>
    <p:sldId id="317" r:id="rId13"/>
    <p:sldId id="310" r:id="rId14"/>
    <p:sldId id="320" r:id="rId15"/>
    <p:sldId id="299" r:id="rId16"/>
    <p:sldId id="296" r:id="rId17"/>
    <p:sldId id="316" r:id="rId18"/>
    <p:sldId id="321" r:id="rId19"/>
    <p:sldId id="313" r:id="rId20"/>
    <p:sldId id="314" r:id="rId21"/>
    <p:sldId id="322" r:id="rId22"/>
    <p:sldId id="273" r:id="rId2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81" autoAdjust="0"/>
    <p:restoredTop sz="99233" autoAdjust="0"/>
  </p:normalViewPr>
  <p:slideViewPr>
    <p:cSldViewPr>
      <p:cViewPr varScale="1">
        <p:scale>
          <a:sx n="110" d="100"/>
          <a:sy n="110" d="100"/>
        </p:scale>
        <p:origin x="-112" y="-1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9350" y="696913"/>
            <a:ext cx="4638675" cy="34798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69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Calibri" charset="0"/>
              <a:ea typeface="宋体" charset="0"/>
              <a:cs typeface="宋体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45528" y="76200"/>
            <a:ext cx="23698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r-HR" sz="1400" b="1" dirty="0" smtClean="0">
                <a:latin typeface="+mn-lt"/>
              </a:rPr>
              <a:t>omniran-15-0002-00-CF00</a:t>
            </a:r>
            <a:endParaRPr lang="en-US" sz="140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IPR/copyrightpolicy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png"/><Relationship Id="rId5" Type="http://schemas.openxmlformats.org/officeDocument/2006/relationships/image" Target="../media/image7.wmf"/><Relationship Id="rId6" Type="http://schemas.openxmlformats.org/officeDocument/2006/relationships/image" Target="../media/image3.emf"/><Relationship Id="rId7" Type="http://schemas.openxmlformats.org/officeDocument/2006/relationships/image" Target="../media/image8.PNG"/><Relationship Id="rId8" Type="http://schemas.openxmlformats.org/officeDocument/2006/relationships/image" Target="../media/image9.wmf"/><Relationship Id="rId9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4" Type="http://schemas.openxmlformats.org/officeDocument/2006/relationships/oleObject" Target="../embeddings/oleObject1.bin"/><Relationship Id="rId5" Type="http://schemas.openxmlformats.org/officeDocument/2006/relationships/image" Target="../media/image11.wmf"/><Relationship Id="rId6" Type="http://schemas.openxmlformats.org/officeDocument/2006/relationships/image" Target="../media/image10.png"/><Relationship Id="rId7" Type="http://schemas.openxmlformats.org/officeDocument/2006/relationships/oleObject" Target="../embeddings/oleObject2.bin"/><Relationship Id="rId8" Type="http://schemas.openxmlformats.org/officeDocument/2006/relationships/oleObject" Target="../embeddings/oleObject3.bin"/><Relationship Id="rId9" Type="http://schemas.openxmlformats.org/officeDocument/2006/relationships/oleObject" Target="../embeddings/oleObject4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1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Relationship Id="rId3" Type="http://schemas.openxmlformats.org/officeDocument/2006/relationships/image" Target="../media/image3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dcn/14/omniran-14-0040-00-CF00-ethernet-connection-service.pdf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4" Type="http://schemas.openxmlformats.org/officeDocument/2006/relationships/image" Target="../media/image6.png"/><Relationship Id="rId5" Type="http://schemas.openxmlformats.org/officeDocument/2006/relationships/image" Target="../media/image7.wmf"/><Relationship Id="rId6" Type="http://schemas.openxmlformats.org/officeDocument/2006/relationships/image" Target="../media/image3.emf"/><Relationship Id="rId7" Type="http://schemas.openxmlformats.org/officeDocument/2006/relationships/image" Target="../media/image8.PNG"/><Relationship Id="rId8" Type="http://schemas.openxmlformats.org/officeDocument/2006/relationships/image" Target="../media/image9.wmf"/><Relationship Id="rId9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476376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1757560"/>
                <a:gridCol w="1710190"/>
                <a:gridCol w="255343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+mn-lt"/>
                        </a:rPr>
                        <a:t>Key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+mn-lt"/>
                        </a:rPr>
                        <a:t> Concepts of Data Path Design and Control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2015-01-12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 Riegel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Nokia</a:t>
                      </a:r>
                      <a:r>
                        <a:rPr lang="en-US" sz="1400" baseline="0" dirty="0" smtClean="0"/>
                        <a:t> Networks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+49 173 293 8240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maximilian.riegel@nsn.com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49080"/>
            <a:ext cx="8077200" cy="209932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The presentation provides a summary of the key concepts and facts for the specification of data path establishment, re-location and teardown. It is brought up to build concensus  within OmniRAN TG on the topic to establish a foundation for creation of a text contribution to P802.1CF on data path design and control.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 Cases</a:t>
            </a:r>
            <a:br>
              <a:rPr lang="en-US"/>
            </a:br>
            <a:r>
              <a:rPr lang="en-US" sz="2400" i="1"/>
              <a:t>Further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/>
              <a:t>An access network may</a:t>
            </a:r>
            <a:br>
              <a:rPr lang="en-US"/>
            </a:br>
            <a:r>
              <a:rPr lang="en-US"/>
              <a:t>be deployed by multiple</a:t>
            </a:r>
            <a:br>
              <a:rPr lang="en-US"/>
            </a:br>
            <a:r>
              <a:rPr lang="en-US"/>
              <a:t>CNSs</a:t>
            </a:r>
          </a:p>
          <a:p>
            <a:r>
              <a:rPr lang="en-US"/>
              <a:t>An CNS may deploy</a:t>
            </a:r>
            <a:br>
              <a:rPr lang="en-US"/>
            </a:br>
            <a:r>
              <a:rPr lang="en-US"/>
              <a:t>VLANs to differentiate</a:t>
            </a:r>
            <a:br>
              <a:rPr lang="en-US"/>
            </a:br>
            <a:r>
              <a:rPr lang="en-US"/>
              <a:t>services</a:t>
            </a:r>
          </a:p>
          <a:p>
            <a:pPr lvl="1"/>
            <a:r>
              <a:rPr lang="en-US"/>
              <a:t>E.g. setting up dedicated </a:t>
            </a:r>
            <a:br>
              <a:rPr lang="en-US"/>
            </a:br>
            <a:r>
              <a:rPr lang="en-US"/>
              <a:t>VLANs for data, guest and voice terminals</a:t>
            </a:r>
          </a:p>
          <a:p>
            <a:r>
              <a:rPr lang="en-US"/>
              <a:t>Terminals being either end-stations or bridges eventually deploying (C-)VLAN with C-VLAN tag carrying up to terminals</a:t>
            </a:r>
          </a:p>
          <a:p>
            <a:r>
              <a:rPr lang="en-US"/>
              <a:t>Access network may be spotty and being spread across large areas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444398" y="1583795"/>
            <a:ext cx="4178052" cy="2115235"/>
            <a:chOff x="973850" y="1114757"/>
            <a:chExt cx="6793505" cy="3439368"/>
          </a:xfrm>
        </p:grpSpPr>
        <p:sp>
          <p:nvSpPr>
            <p:cNvPr id="5" name="Oval 4"/>
            <p:cNvSpPr/>
            <p:nvPr/>
          </p:nvSpPr>
          <p:spPr bwMode="auto">
            <a:xfrm>
              <a:off x="1511660" y="1842383"/>
              <a:ext cx="315035" cy="315035"/>
            </a:xfrm>
            <a:prstGeom prst="ellipse">
              <a:avLst/>
            </a:prstGeom>
            <a:gradFill flip="none" rotWithShape="1">
              <a:gsLst>
                <a:gs pos="0">
                  <a:schemeClr val="accent6"/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" name="Oval 5"/>
            <p:cNvSpPr/>
            <p:nvPr/>
          </p:nvSpPr>
          <p:spPr bwMode="auto">
            <a:xfrm>
              <a:off x="1050168" y="3079638"/>
              <a:ext cx="495055" cy="495055"/>
            </a:xfrm>
            <a:prstGeom prst="ellipse">
              <a:avLst/>
            </a:prstGeom>
            <a:gradFill flip="none" rotWithShape="1">
              <a:gsLst>
                <a:gs pos="0">
                  <a:schemeClr val="accent6"/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1151620" y="1133745"/>
              <a:ext cx="450050" cy="45005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8" name="Arc 7"/>
            <p:cNvSpPr/>
            <p:nvPr/>
          </p:nvSpPr>
          <p:spPr bwMode="auto">
            <a:xfrm rot="13367523">
              <a:off x="1306536" y="2334597"/>
              <a:ext cx="1804996" cy="2008785"/>
            </a:xfrm>
            <a:prstGeom prst="arc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stealth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pic>
          <p:nvPicPr>
            <p:cNvPr id="9" name="Picture 8" descr="j0398499.wm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33990" y="4014065"/>
              <a:ext cx="588788" cy="540060"/>
            </a:xfrm>
            <a:prstGeom prst="rect">
              <a:avLst/>
            </a:prstGeom>
          </p:spPr>
        </p:pic>
        <p:pic>
          <p:nvPicPr>
            <p:cNvPr id="10" name="Picture 9" descr="j0398499.wm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78994" y="2368762"/>
              <a:ext cx="495055" cy="454084"/>
            </a:xfrm>
            <a:prstGeom prst="rect">
              <a:avLst/>
            </a:prstGeom>
          </p:spPr>
        </p:pic>
        <p:pic>
          <p:nvPicPr>
            <p:cNvPr id="11" name="Picture 10" descr="j0398445.wm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278994" y="1493785"/>
              <a:ext cx="502815" cy="405045"/>
            </a:xfrm>
            <a:prstGeom prst="rect">
              <a:avLst/>
            </a:prstGeom>
          </p:spPr>
        </p:pic>
        <p:pic>
          <p:nvPicPr>
            <p:cNvPr id="12" name="Picture 11" descr="j0398445.wm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278993" y="3203976"/>
              <a:ext cx="558683" cy="450050"/>
            </a:xfrm>
            <a:prstGeom prst="rect">
              <a:avLst/>
            </a:prstGeom>
          </p:spPr>
        </p:pic>
        <p:pic>
          <p:nvPicPr>
            <p:cNvPr id="13" name="Picture 23" descr="x_big_image2"/>
            <p:cNvPicPr>
              <a:picLocks noChangeAspect="1" noChangeArrowheads="1"/>
            </p:cNvPicPr>
            <p:nvPr/>
          </p:nvPicPr>
          <p:blipFill>
            <a:blip r:embed="rId4">
              <a:lum bright="10000" contrast="40000"/>
            </a:blip>
            <a:srcRect/>
            <a:stretch>
              <a:fillRect/>
            </a:stretch>
          </p:blipFill>
          <p:spPr bwMode="auto">
            <a:xfrm>
              <a:off x="1108865" y="1114757"/>
              <a:ext cx="482617" cy="5140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13" descr="j0223598.wmf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3850" y="3113965"/>
              <a:ext cx="547269" cy="446974"/>
            </a:xfrm>
            <a:prstGeom prst="rect">
              <a:avLst/>
            </a:prstGeom>
          </p:spPr>
        </p:pic>
        <p:pic>
          <p:nvPicPr>
            <p:cNvPr id="15" name="Picture 372" descr="switch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764160" y="2258870"/>
              <a:ext cx="503237" cy="252412"/>
            </a:xfrm>
            <a:prstGeom prst="rect">
              <a:avLst/>
            </a:prstGeom>
            <a:noFill/>
          </p:spPr>
        </p:pic>
        <p:pic>
          <p:nvPicPr>
            <p:cNvPr id="16" name="Picture 372" descr="switch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719155" y="3834045"/>
              <a:ext cx="503237" cy="252412"/>
            </a:xfrm>
            <a:prstGeom prst="rect">
              <a:avLst/>
            </a:prstGeom>
            <a:noFill/>
          </p:spPr>
        </p:pic>
        <p:pic>
          <p:nvPicPr>
            <p:cNvPr id="17" name="Picture 372" descr="switch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926108" y="3023955"/>
              <a:ext cx="503237" cy="252412"/>
            </a:xfrm>
            <a:prstGeom prst="rect">
              <a:avLst/>
            </a:prstGeom>
            <a:noFill/>
          </p:spPr>
        </p:pic>
        <p:sp>
          <p:nvSpPr>
            <p:cNvPr id="18" name="Cloud 17"/>
            <p:cNvSpPr/>
            <p:nvPr/>
          </p:nvSpPr>
          <p:spPr bwMode="auto">
            <a:xfrm>
              <a:off x="6419455" y="1808820"/>
              <a:ext cx="1122875" cy="1080120"/>
            </a:xfrm>
            <a:prstGeom prst="cloud">
              <a:avLst/>
            </a:prstGeom>
            <a:solidFill>
              <a:schemeClr val="accent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tIns="0" rIns="0"/>
            <a:lstStyle/>
            <a:p>
              <a:r>
                <a:rPr lang="en-US" sz="800">
                  <a:latin typeface="+mn-lt"/>
                </a:rPr>
                <a:t>CNS</a:t>
              </a:r>
            </a:p>
            <a:p>
              <a:r>
                <a:rPr lang="en-US" sz="1000">
                  <a:latin typeface="+mn-lt"/>
                </a:rPr>
                <a:t>A</a:t>
              </a:r>
            </a:p>
          </p:txBody>
        </p:sp>
        <p:pic>
          <p:nvPicPr>
            <p:cNvPr id="19" name="Picture 18" descr="MC900434845.PNG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4510" y="2033845"/>
              <a:ext cx="807840" cy="730719"/>
            </a:xfrm>
            <a:prstGeom prst="rect">
              <a:avLst/>
            </a:prstGeom>
          </p:spPr>
        </p:pic>
        <p:pic>
          <p:nvPicPr>
            <p:cNvPr id="20" name="Picture 29"/>
            <p:cNvPicPr>
              <a:picLocks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6509465" y="2476812"/>
              <a:ext cx="478302" cy="2321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21" name="Cloud 20"/>
            <p:cNvSpPr/>
            <p:nvPr/>
          </p:nvSpPr>
          <p:spPr bwMode="auto">
            <a:xfrm>
              <a:off x="6464460" y="3293985"/>
              <a:ext cx="1122875" cy="1080120"/>
            </a:xfrm>
            <a:prstGeom prst="cloud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tIns="0" rIns="0"/>
            <a:lstStyle/>
            <a:p>
              <a:r>
                <a:rPr lang="en-US" sz="800">
                  <a:latin typeface="+mn-lt"/>
                </a:rPr>
                <a:t>CNS</a:t>
              </a:r>
            </a:p>
            <a:p>
              <a:r>
                <a:rPr lang="en-US" sz="1000">
                  <a:latin typeface="+mn-lt"/>
                </a:rPr>
                <a:t>B</a:t>
              </a:r>
            </a:p>
          </p:txBody>
        </p:sp>
        <p:pic>
          <p:nvPicPr>
            <p:cNvPr id="22" name="Picture 21" descr="MC900434845.PNG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59515" y="3519010"/>
              <a:ext cx="807840" cy="730719"/>
            </a:xfrm>
            <a:prstGeom prst="rect">
              <a:avLst/>
            </a:prstGeom>
          </p:spPr>
        </p:pic>
        <p:pic>
          <p:nvPicPr>
            <p:cNvPr id="23" name="Picture 29"/>
            <p:cNvPicPr>
              <a:picLocks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6554470" y="3961977"/>
              <a:ext cx="478302" cy="2321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pic>
          <p:nvPicPr>
            <p:cNvPr id="24" name="Picture 23" descr="j0223598.wmf"/>
            <p:cNvPicPr>
              <a:picLocks noChangeAspect="1"/>
            </p:cNvPicPr>
            <p:nvPr/>
          </p:nvPicPr>
          <p:blipFill>
            <a:blip r:embed="rId5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78895" y="4104075"/>
              <a:ext cx="405045" cy="330815"/>
            </a:xfrm>
            <a:prstGeom prst="rect">
              <a:avLst/>
            </a:prstGeom>
          </p:spPr>
        </p:pic>
        <p:pic>
          <p:nvPicPr>
            <p:cNvPr id="25" name="Picture 24" descr="j0223598.wmf"/>
            <p:cNvPicPr>
              <a:picLocks noChangeAspect="1"/>
            </p:cNvPicPr>
            <p:nvPr/>
          </p:nvPicPr>
          <p:blipFill>
            <a:blip r:embed="rId5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3900" y="2393885"/>
              <a:ext cx="405045" cy="330815"/>
            </a:xfrm>
            <a:prstGeom prst="rect">
              <a:avLst/>
            </a:prstGeom>
          </p:spPr>
        </p:pic>
        <p:cxnSp>
          <p:nvCxnSpPr>
            <p:cNvPr id="26" name="Straight Connector 25"/>
            <p:cNvCxnSpPr/>
            <p:nvPr/>
          </p:nvCxnSpPr>
          <p:spPr bwMode="auto">
            <a:xfrm>
              <a:off x="1513910" y="1538790"/>
              <a:ext cx="94510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/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7" name="Straight Connector 26"/>
            <p:cNvCxnSpPr>
              <a:stCxn id="25" idx="3"/>
            </p:cNvCxnSpPr>
            <p:nvPr/>
          </p:nvCxnSpPr>
          <p:spPr bwMode="auto">
            <a:xfrm flipV="1">
              <a:off x="1828945" y="2393885"/>
              <a:ext cx="720080" cy="1654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8" name="Straight Connector 27"/>
            <p:cNvCxnSpPr>
              <a:stCxn id="14" idx="3"/>
            </p:cNvCxnSpPr>
            <p:nvPr/>
          </p:nvCxnSpPr>
          <p:spPr bwMode="auto">
            <a:xfrm flipV="1">
              <a:off x="1521119" y="3248980"/>
              <a:ext cx="937896" cy="8847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/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9" name="Straight Connector 28"/>
            <p:cNvCxnSpPr>
              <a:stCxn id="24" idx="3"/>
            </p:cNvCxnSpPr>
            <p:nvPr/>
          </p:nvCxnSpPr>
          <p:spPr bwMode="auto">
            <a:xfrm flipV="1">
              <a:off x="1783940" y="4028678"/>
              <a:ext cx="765085" cy="24080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>
              <a:off x="2734337" y="1824696"/>
              <a:ext cx="1035115" cy="45005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 flipV="1">
              <a:off x="2729045" y="2483895"/>
              <a:ext cx="1035115" cy="94510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>
              <a:off x="2729045" y="2708920"/>
              <a:ext cx="1035115" cy="11251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flipV="1">
              <a:off x="2774050" y="4059070"/>
              <a:ext cx="941382" cy="2250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 flipV="1">
              <a:off x="4208918" y="3254272"/>
              <a:ext cx="711898" cy="7112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>
              <a:off x="4240937" y="2411536"/>
              <a:ext cx="698645" cy="63887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flipV="1">
              <a:off x="5384340" y="2618911"/>
              <a:ext cx="1116943" cy="45004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>
              <a:off x="5389632" y="3233104"/>
              <a:ext cx="1161948" cy="8550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pic>
          <p:nvPicPr>
            <p:cNvPr id="38" name="Picture 37" descr="MC900439836.PNG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513910" y="1853825"/>
              <a:ext cx="315035" cy="315035"/>
            </a:xfrm>
            <a:prstGeom prst="rect">
              <a:avLst/>
            </a:prstGeom>
          </p:spPr>
        </p:pic>
        <p:cxnSp>
          <p:nvCxnSpPr>
            <p:cNvPr id="39" name="Straight Connector 38"/>
            <p:cNvCxnSpPr/>
            <p:nvPr/>
          </p:nvCxnSpPr>
          <p:spPr bwMode="auto">
            <a:xfrm>
              <a:off x="1828945" y="2123855"/>
              <a:ext cx="720080" cy="2250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/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556400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 Cases</a:t>
            </a:r>
            <a:br>
              <a:rPr lang="en-US"/>
            </a:br>
            <a:r>
              <a:rPr lang="en-US" sz="2400" i="1"/>
              <a:t>Backhaul composed of multiple segments</a:t>
            </a:r>
          </a:p>
        </p:txBody>
      </p:sp>
      <p:grpSp>
        <p:nvGrpSpPr>
          <p:cNvPr id="460" name="Group 459"/>
          <p:cNvGrpSpPr/>
          <p:nvPr/>
        </p:nvGrpSpPr>
        <p:grpSpPr>
          <a:xfrm>
            <a:off x="7002270" y="1947177"/>
            <a:ext cx="677178" cy="677178"/>
            <a:chOff x="7002270" y="1718810"/>
            <a:chExt cx="677178" cy="677178"/>
          </a:xfrm>
        </p:grpSpPr>
        <p:sp>
          <p:nvSpPr>
            <p:cNvPr id="35" name="AutoShape 154"/>
            <p:cNvSpPr>
              <a:spLocks noChangeArrowheads="1"/>
            </p:cNvSpPr>
            <p:nvPr/>
          </p:nvSpPr>
          <p:spPr bwMode="auto">
            <a:xfrm>
              <a:off x="7002270" y="1718810"/>
              <a:ext cx="677178" cy="677178"/>
            </a:xfrm>
            <a:prstGeom prst="flowChartAlternateProcess">
              <a:avLst/>
            </a:prstGeom>
            <a:solidFill>
              <a:srgbClr val="B9CDE5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6" name="Picture 15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230166" y="2190881"/>
              <a:ext cx="240919" cy="15301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37" name="Rectangle 188"/>
            <p:cNvSpPr>
              <a:spLocks noChangeArrowheads="1"/>
            </p:cNvSpPr>
            <p:nvPr/>
          </p:nvSpPr>
          <p:spPr bwMode="auto">
            <a:xfrm>
              <a:off x="7042423" y="1751367"/>
              <a:ext cx="584935" cy="592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050" b="1" dirty="0" smtClean="0">
                  <a:latin typeface="Arial" pitchFamily="34" charset="0"/>
                  <a:cs typeface="Arial" pitchFamily="34" charset="0"/>
                </a:rPr>
                <a:t>CNS</a:t>
              </a:r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8" name="Group 107"/>
            <p:cNvGrpSpPr/>
            <p:nvPr/>
          </p:nvGrpSpPr>
          <p:grpSpPr>
            <a:xfrm>
              <a:off x="7142894" y="1907694"/>
              <a:ext cx="363976" cy="260453"/>
              <a:chOff x="7481888" y="3079208"/>
              <a:chExt cx="595312" cy="425992"/>
            </a:xfrm>
          </p:grpSpPr>
          <p:sp>
            <p:nvSpPr>
              <p:cNvPr id="39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 sz="900" dirty="0"/>
              </a:p>
            </p:txBody>
          </p:sp>
          <p:sp>
            <p:nvSpPr>
              <p:cNvPr id="40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050" dirty="0">
                  <a:ea typeface="ＭＳ Ｐゴシック" pitchFamily="34" charset="-128"/>
                </a:endParaRPr>
              </a:p>
            </p:txBody>
          </p:sp>
          <p:grpSp>
            <p:nvGrpSpPr>
              <p:cNvPr id="41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42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43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44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  <p:grpSp>
              <p:nvGrpSpPr>
                <p:cNvPr id="45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49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50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51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52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</p:grpSp>
            <p:sp>
              <p:nvSpPr>
                <p:cNvPr id="46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47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  <p:sp>
              <p:nvSpPr>
                <p:cNvPr id="48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</p:grpSp>
        </p:grpSp>
      </p:grpSp>
      <p:grpSp>
        <p:nvGrpSpPr>
          <p:cNvPr id="240" name="Group 239"/>
          <p:cNvGrpSpPr/>
          <p:nvPr/>
        </p:nvGrpSpPr>
        <p:grpSpPr>
          <a:xfrm>
            <a:off x="7939902" y="1947177"/>
            <a:ext cx="677179" cy="677178"/>
            <a:chOff x="7939902" y="1538790"/>
            <a:chExt cx="677179" cy="677178"/>
          </a:xfrm>
        </p:grpSpPr>
        <p:sp>
          <p:nvSpPr>
            <p:cNvPr id="54" name="Rounded Rectangle 53"/>
            <p:cNvSpPr/>
            <p:nvPr/>
          </p:nvSpPr>
          <p:spPr bwMode="auto">
            <a:xfrm>
              <a:off x="7939902" y="1538790"/>
              <a:ext cx="677178" cy="677178"/>
            </a:xfrm>
            <a:prstGeom prst="roundRect">
              <a:avLst/>
            </a:prstGeom>
            <a:solidFill>
              <a:srgbClr val="C4BD97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55" name="Group 61"/>
            <p:cNvGrpSpPr/>
            <p:nvPr/>
          </p:nvGrpSpPr>
          <p:grpSpPr>
            <a:xfrm>
              <a:off x="8044084" y="1595567"/>
              <a:ext cx="416725" cy="307857"/>
              <a:chOff x="6324600" y="1828800"/>
              <a:chExt cx="917575" cy="677862"/>
            </a:xfrm>
          </p:grpSpPr>
          <p:grpSp>
            <p:nvGrpSpPr>
              <p:cNvPr id="58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95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96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97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98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102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103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104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105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99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100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101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59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84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85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86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87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91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92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93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94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88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89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90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60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73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74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75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76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80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81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82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83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77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78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79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61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62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63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64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65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69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70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71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72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66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67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68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</p:grpSp>
        <p:graphicFrame>
          <p:nvGraphicFramePr>
            <p:cNvPr id="56" name="Object 15">
              <a:hlinkClick r:id="" action="ppaction://ole?verb=0"/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790065892"/>
                </p:ext>
              </p:extLst>
            </p:nvPr>
          </p:nvGraphicFramePr>
          <p:xfrm>
            <a:off x="7997428" y="1894015"/>
            <a:ext cx="545820" cy="2939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5" name="Clip" r:id="rId4" imgW="5757415" imgH="3221332" progId="">
                    <p:embed/>
                  </p:oleObj>
                </mc:Choice>
                <mc:Fallback>
                  <p:oleObj name="Clip" r:id="rId4" imgW="5757415" imgH="3221332" progId="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97428" y="1894015"/>
                          <a:ext cx="545820" cy="2939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7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7" name="Text Box 16"/>
            <p:cNvSpPr txBox="1">
              <a:spLocks noChangeArrowheads="1"/>
            </p:cNvSpPr>
            <p:nvPr/>
          </p:nvSpPr>
          <p:spPr bwMode="auto">
            <a:xfrm>
              <a:off x="7987011" y="1902172"/>
              <a:ext cx="630070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90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90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cxnSp>
        <p:nvCxnSpPr>
          <p:cNvPr id="106" name="Straight Connector 105"/>
          <p:cNvCxnSpPr>
            <a:stCxn id="116" idx="3"/>
            <a:endCxn id="4" idx="1"/>
          </p:cNvCxnSpPr>
          <p:nvPr/>
        </p:nvCxnSpPr>
        <p:spPr bwMode="auto">
          <a:xfrm>
            <a:off x="1058178" y="2282424"/>
            <a:ext cx="40847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07" name="Group 95"/>
          <p:cNvGrpSpPr/>
          <p:nvPr/>
        </p:nvGrpSpPr>
        <p:grpSpPr>
          <a:xfrm>
            <a:off x="1095933" y="2235075"/>
            <a:ext cx="364991" cy="321677"/>
            <a:chOff x="1524000" y="2209800"/>
            <a:chExt cx="533922" cy="470560"/>
          </a:xfrm>
        </p:grpSpPr>
        <p:sp>
          <p:nvSpPr>
            <p:cNvPr id="108" name="Oval 107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1524000" y="2297668"/>
              <a:ext cx="533922" cy="3826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14" name="Straight Connector 113"/>
          <p:cNvCxnSpPr>
            <a:stCxn id="35" idx="3"/>
            <a:endCxn id="54" idx="1"/>
          </p:cNvCxnSpPr>
          <p:nvPr/>
        </p:nvCxnSpPr>
        <p:spPr bwMode="auto">
          <a:xfrm>
            <a:off x="7679449" y="2285766"/>
            <a:ext cx="260453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15" name="Group 294"/>
          <p:cNvGrpSpPr/>
          <p:nvPr/>
        </p:nvGrpSpPr>
        <p:grpSpPr>
          <a:xfrm>
            <a:off x="381000" y="1943835"/>
            <a:ext cx="677178" cy="677178"/>
            <a:chOff x="381000" y="1962150"/>
            <a:chExt cx="990600" cy="990600"/>
          </a:xfrm>
          <a:pattFill prst="wdUpDiag">
            <a:fgClr>
              <a:schemeClr val="accent1">
                <a:lumMod val="40000"/>
                <a:lumOff val="60000"/>
              </a:schemeClr>
            </a:fgClr>
            <a:bgClr>
              <a:prstClr val="white"/>
            </a:bgClr>
          </a:pattFill>
        </p:grpSpPr>
        <p:sp>
          <p:nvSpPr>
            <p:cNvPr id="116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grpFill/>
            <a:ln w="9525">
              <a:solidFill>
                <a:schemeClr val="accent1">
                  <a:lumMod val="40000"/>
                  <a:lumOff val="6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050" b="1" dirty="0" smtClean="0">
                  <a:latin typeface="Arial" pitchFamily="34" charset="0"/>
                  <a:cs typeface="Arial" pitchFamily="34" charset="0"/>
                </a:rPr>
                <a:t>Terminal</a:t>
              </a:r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17" name="Picture 116" descr="MC900439836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  <a:grpFill/>
          </p:spPr>
        </p:pic>
      </p:grpSp>
      <p:grpSp>
        <p:nvGrpSpPr>
          <p:cNvPr id="123" name="Group 122"/>
          <p:cNvGrpSpPr/>
          <p:nvPr/>
        </p:nvGrpSpPr>
        <p:grpSpPr>
          <a:xfrm>
            <a:off x="1466655" y="1943835"/>
            <a:ext cx="683690" cy="677178"/>
            <a:chOff x="1466655" y="1715468"/>
            <a:chExt cx="683690" cy="677178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4" name="AutoShape 154"/>
            <p:cNvSpPr>
              <a:spLocks noChangeArrowheads="1"/>
            </p:cNvSpPr>
            <p:nvPr/>
          </p:nvSpPr>
          <p:spPr bwMode="auto">
            <a:xfrm>
              <a:off x="1466655" y="1715468"/>
              <a:ext cx="683690" cy="677178"/>
            </a:xfrm>
            <a:prstGeom prst="flowChartAlternateProcess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0"/>
            <a:lstStyle/>
            <a:p>
              <a:pPr algn="ctr"/>
              <a:r>
                <a:rPr lang="en-US" sz="1050" b="1" dirty="0">
                  <a:latin typeface="Arial" pitchFamily="34" charset="0"/>
                  <a:cs typeface="Arial" pitchFamily="34" charset="0"/>
                </a:rPr>
                <a:t>NA</a:t>
              </a:r>
            </a:p>
          </p:txBody>
        </p:sp>
        <p:grpSp>
          <p:nvGrpSpPr>
            <p:cNvPr id="5" name="Group 158"/>
            <p:cNvGrpSpPr>
              <a:grpSpLocks noChangeAspect="1"/>
            </p:cNvGrpSpPr>
            <p:nvPr/>
          </p:nvGrpSpPr>
          <p:grpSpPr bwMode="auto">
            <a:xfrm flipH="1">
              <a:off x="1727108" y="1970639"/>
              <a:ext cx="281072" cy="338365"/>
              <a:chOff x="5" y="2480"/>
              <a:chExt cx="237" cy="430"/>
            </a:xfrm>
            <a:grpFill/>
          </p:grpSpPr>
          <p:grpSp>
            <p:nvGrpSpPr>
              <p:cNvPr id="7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  <a:grpFill/>
            </p:grpSpPr>
            <p:grpSp>
              <p:nvGrpSpPr>
                <p:cNvPr id="11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  <a:grpFill/>
              </p:grpSpPr>
              <p:grpSp>
                <p:nvGrpSpPr>
                  <p:cNvPr id="19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  <a:grpFill/>
                </p:grpSpPr>
                <p:sp>
                  <p:nvSpPr>
                    <p:cNvPr id="27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8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9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0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1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2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0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3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4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5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6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2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  <a:grpFill/>
              </p:grpSpPr>
              <p:sp>
                <p:nvSpPr>
                  <p:cNvPr id="14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5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6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7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3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grp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05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8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cxnSp>
        <p:nvCxnSpPr>
          <p:cNvPr id="124" name="Straight Connector 123"/>
          <p:cNvCxnSpPr>
            <a:stCxn id="129" idx="3"/>
            <a:endCxn id="132" idx="1"/>
          </p:cNvCxnSpPr>
          <p:nvPr/>
        </p:nvCxnSpPr>
        <p:spPr bwMode="auto">
          <a:xfrm>
            <a:off x="1063713" y="3410891"/>
            <a:ext cx="40847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25" name="Group 95"/>
          <p:cNvGrpSpPr/>
          <p:nvPr/>
        </p:nvGrpSpPr>
        <p:grpSpPr>
          <a:xfrm>
            <a:off x="1101468" y="3363542"/>
            <a:ext cx="364991" cy="321677"/>
            <a:chOff x="1524000" y="2209800"/>
            <a:chExt cx="533922" cy="470560"/>
          </a:xfrm>
        </p:grpSpPr>
        <p:sp>
          <p:nvSpPr>
            <p:cNvPr id="126" name="Oval 125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1524000" y="2297668"/>
              <a:ext cx="533922" cy="3826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28" name="Group 294"/>
          <p:cNvGrpSpPr/>
          <p:nvPr/>
        </p:nvGrpSpPr>
        <p:grpSpPr>
          <a:xfrm>
            <a:off x="386535" y="3072302"/>
            <a:ext cx="677178" cy="677178"/>
            <a:chOff x="381000" y="1962150"/>
            <a:chExt cx="990600" cy="990600"/>
          </a:xfrm>
          <a:pattFill prst="wdUpDiag">
            <a:fgClr>
              <a:schemeClr val="accent2">
                <a:lumMod val="40000"/>
                <a:lumOff val="60000"/>
              </a:schemeClr>
            </a:fgClr>
            <a:bgClr>
              <a:prstClr val="white"/>
            </a:bgClr>
          </a:pattFill>
        </p:grpSpPr>
        <p:sp>
          <p:nvSpPr>
            <p:cNvPr id="129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grpFill/>
            <a:ln w="9525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050" b="1" dirty="0" smtClean="0">
                  <a:latin typeface="Arial" pitchFamily="34" charset="0"/>
                  <a:cs typeface="Arial" pitchFamily="34" charset="0"/>
                </a:rPr>
                <a:t>Terminal</a:t>
              </a:r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30" name="Picture 129" descr="MC900439836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  <a:grpFill/>
          </p:spPr>
        </p:pic>
      </p:grpSp>
      <p:grpSp>
        <p:nvGrpSpPr>
          <p:cNvPr id="131" name="Group 130"/>
          <p:cNvGrpSpPr/>
          <p:nvPr/>
        </p:nvGrpSpPr>
        <p:grpSpPr>
          <a:xfrm>
            <a:off x="1472190" y="3072302"/>
            <a:ext cx="683690" cy="677178"/>
            <a:chOff x="1466655" y="1715468"/>
            <a:chExt cx="683690" cy="677178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132" name="AutoShape 154"/>
            <p:cNvSpPr>
              <a:spLocks noChangeArrowheads="1"/>
            </p:cNvSpPr>
            <p:nvPr/>
          </p:nvSpPr>
          <p:spPr bwMode="auto">
            <a:xfrm>
              <a:off x="1466655" y="1715468"/>
              <a:ext cx="683690" cy="677178"/>
            </a:xfrm>
            <a:prstGeom prst="flowChartAlternateProcess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0"/>
            <a:lstStyle/>
            <a:p>
              <a:pPr algn="ctr"/>
              <a:r>
                <a:rPr lang="en-US" sz="1050" b="1" dirty="0">
                  <a:latin typeface="Arial" pitchFamily="34" charset="0"/>
                  <a:cs typeface="Arial" pitchFamily="34" charset="0"/>
                </a:rPr>
                <a:t>NA</a:t>
              </a:r>
            </a:p>
          </p:txBody>
        </p:sp>
        <p:grpSp>
          <p:nvGrpSpPr>
            <p:cNvPr id="133" name="Group 158"/>
            <p:cNvGrpSpPr>
              <a:grpSpLocks noChangeAspect="1"/>
            </p:cNvGrpSpPr>
            <p:nvPr/>
          </p:nvGrpSpPr>
          <p:grpSpPr bwMode="auto">
            <a:xfrm flipH="1">
              <a:off x="1727108" y="1970639"/>
              <a:ext cx="281072" cy="338365"/>
              <a:chOff x="5" y="2480"/>
              <a:chExt cx="237" cy="430"/>
            </a:xfrm>
            <a:grpFill/>
          </p:grpSpPr>
          <p:grpSp>
            <p:nvGrpSpPr>
              <p:cNvPr id="134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  <a:grpFill/>
            </p:grpSpPr>
            <p:grpSp>
              <p:nvGrpSpPr>
                <p:cNvPr id="138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  <a:grpFill/>
              </p:grpSpPr>
              <p:grpSp>
                <p:nvGrpSpPr>
                  <p:cNvPr id="146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  <a:grpFill/>
                </p:grpSpPr>
                <p:sp>
                  <p:nvSpPr>
                    <p:cNvPr id="154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5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6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7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8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59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60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47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48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49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50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51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52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53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39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  <a:grpFill/>
              </p:grpSpPr>
              <p:sp>
                <p:nvSpPr>
                  <p:cNvPr id="141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42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43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44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45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40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grp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05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35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6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7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cxnSp>
        <p:nvCxnSpPr>
          <p:cNvPr id="161" name="Straight Connector 160"/>
          <p:cNvCxnSpPr>
            <a:stCxn id="166" idx="3"/>
            <a:endCxn id="169" idx="1"/>
          </p:cNvCxnSpPr>
          <p:nvPr/>
        </p:nvCxnSpPr>
        <p:spPr bwMode="auto">
          <a:xfrm>
            <a:off x="1063713" y="4446006"/>
            <a:ext cx="40847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62" name="Group 95"/>
          <p:cNvGrpSpPr/>
          <p:nvPr/>
        </p:nvGrpSpPr>
        <p:grpSpPr>
          <a:xfrm>
            <a:off x="1101468" y="4398657"/>
            <a:ext cx="364991" cy="321677"/>
            <a:chOff x="1524000" y="2209800"/>
            <a:chExt cx="533922" cy="470560"/>
          </a:xfrm>
        </p:grpSpPr>
        <p:sp>
          <p:nvSpPr>
            <p:cNvPr id="163" name="Oval 162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1524000" y="2297668"/>
              <a:ext cx="533922" cy="3826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65" name="Group 294"/>
          <p:cNvGrpSpPr/>
          <p:nvPr/>
        </p:nvGrpSpPr>
        <p:grpSpPr>
          <a:xfrm>
            <a:off x="386535" y="4107417"/>
            <a:ext cx="677178" cy="677178"/>
            <a:chOff x="381000" y="1962150"/>
            <a:chExt cx="990600" cy="990600"/>
          </a:xfrm>
          <a:pattFill prst="wdUpDiag">
            <a:fgClr>
              <a:schemeClr val="accent3">
                <a:lumMod val="40000"/>
                <a:lumOff val="60000"/>
              </a:schemeClr>
            </a:fgClr>
            <a:bgClr>
              <a:prstClr val="white"/>
            </a:bgClr>
          </a:pattFill>
        </p:grpSpPr>
        <p:sp>
          <p:nvSpPr>
            <p:cNvPr id="166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grpFill/>
            <a:ln w="9525">
              <a:solidFill>
                <a:schemeClr val="accent3">
                  <a:lumMod val="40000"/>
                  <a:lumOff val="6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050" b="1" dirty="0" smtClean="0">
                  <a:latin typeface="Arial" pitchFamily="34" charset="0"/>
                  <a:cs typeface="Arial" pitchFamily="34" charset="0"/>
                </a:rPr>
                <a:t>Terminal</a:t>
              </a:r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67" name="Picture 166" descr="MC900439836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  <a:grpFill/>
          </p:spPr>
        </p:pic>
      </p:grpSp>
      <p:grpSp>
        <p:nvGrpSpPr>
          <p:cNvPr id="168" name="Group 167"/>
          <p:cNvGrpSpPr/>
          <p:nvPr/>
        </p:nvGrpSpPr>
        <p:grpSpPr>
          <a:xfrm>
            <a:off x="1472190" y="4107417"/>
            <a:ext cx="683690" cy="677178"/>
            <a:chOff x="1466655" y="1715468"/>
            <a:chExt cx="683690" cy="677178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69" name="AutoShape 154"/>
            <p:cNvSpPr>
              <a:spLocks noChangeArrowheads="1"/>
            </p:cNvSpPr>
            <p:nvPr/>
          </p:nvSpPr>
          <p:spPr bwMode="auto">
            <a:xfrm>
              <a:off x="1466655" y="1715468"/>
              <a:ext cx="683690" cy="677178"/>
            </a:xfrm>
            <a:prstGeom prst="flowChartAlternateProcess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0"/>
            <a:lstStyle/>
            <a:p>
              <a:pPr algn="ctr"/>
              <a:r>
                <a:rPr lang="en-US" sz="1050" b="1" dirty="0">
                  <a:latin typeface="Arial" pitchFamily="34" charset="0"/>
                  <a:cs typeface="Arial" pitchFamily="34" charset="0"/>
                </a:rPr>
                <a:t>NA</a:t>
              </a:r>
            </a:p>
          </p:txBody>
        </p:sp>
        <p:grpSp>
          <p:nvGrpSpPr>
            <p:cNvPr id="170" name="Group 158"/>
            <p:cNvGrpSpPr>
              <a:grpSpLocks noChangeAspect="1"/>
            </p:cNvGrpSpPr>
            <p:nvPr/>
          </p:nvGrpSpPr>
          <p:grpSpPr bwMode="auto">
            <a:xfrm flipH="1">
              <a:off x="1727108" y="1970639"/>
              <a:ext cx="281072" cy="338365"/>
              <a:chOff x="5" y="2480"/>
              <a:chExt cx="237" cy="430"/>
            </a:xfrm>
            <a:grpFill/>
          </p:grpSpPr>
          <p:grpSp>
            <p:nvGrpSpPr>
              <p:cNvPr id="171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  <a:grpFill/>
            </p:grpSpPr>
            <p:grpSp>
              <p:nvGrpSpPr>
                <p:cNvPr id="175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  <a:grpFill/>
              </p:grpSpPr>
              <p:grpSp>
                <p:nvGrpSpPr>
                  <p:cNvPr id="183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  <a:grpFill/>
                </p:grpSpPr>
                <p:sp>
                  <p:nvSpPr>
                    <p:cNvPr id="191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2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3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4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5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6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7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84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5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6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7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8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9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90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76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  <a:grpFill/>
              </p:grpSpPr>
              <p:sp>
                <p:nvSpPr>
                  <p:cNvPr id="178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79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0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1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2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77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grp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05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72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3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4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cxnSp>
        <p:nvCxnSpPr>
          <p:cNvPr id="198" name="Straight Connector 197"/>
          <p:cNvCxnSpPr>
            <a:stCxn id="203" idx="3"/>
            <a:endCxn id="206" idx="1"/>
          </p:cNvCxnSpPr>
          <p:nvPr/>
        </p:nvCxnSpPr>
        <p:spPr bwMode="auto">
          <a:xfrm>
            <a:off x="1063713" y="5614033"/>
            <a:ext cx="40847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99" name="Group 95"/>
          <p:cNvGrpSpPr/>
          <p:nvPr/>
        </p:nvGrpSpPr>
        <p:grpSpPr>
          <a:xfrm>
            <a:off x="1101468" y="5566684"/>
            <a:ext cx="364991" cy="321677"/>
            <a:chOff x="1524000" y="2209800"/>
            <a:chExt cx="533922" cy="470560"/>
          </a:xfrm>
        </p:grpSpPr>
        <p:sp>
          <p:nvSpPr>
            <p:cNvPr id="200" name="Oval 199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1524000" y="2297668"/>
              <a:ext cx="533922" cy="3826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2" name="Group 294"/>
          <p:cNvGrpSpPr/>
          <p:nvPr/>
        </p:nvGrpSpPr>
        <p:grpSpPr>
          <a:xfrm>
            <a:off x="386535" y="5275444"/>
            <a:ext cx="677178" cy="677178"/>
            <a:chOff x="381000" y="1962150"/>
            <a:chExt cx="990600" cy="990600"/>
          </a:xfrm>
          <a:pattFill prst="wdUpDiag">
            <a:fgClr>
              <a:schemeClr val="accent4">
                <a:lumMod val="40000"/>
                <a:lumOff val="60000"/>
              </a:schemeClr>
            </a:fgClr>
            <a:bgClr>
              <a:prstClr val="white"/>
            </a:bgClr>
          </a:pattFill>
        </p:grpSpPr>
        <p:sp>
          <p:nvSpPr>
            <p:cNvPr id="203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grpFill/>
            <a:ln w="9525">
              <a:solidFill>
                <a:schemeClr val="accent4">
                  <a:lumMod val="40000"/>
                  <a:lumOff val="60000"/>
                </a:schemeClr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050" b="1" dirty="0" smtClean="0">
                  <a:latin typeface="Arial" pitchFamily="34" charset="0"/>
                  <a:cs typeface="Arial" pitchFamily="34" charset="0"/>
                </a:rPr>
                <a:t>Terminal</a:t>
              </a:r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04" name="Picture 203" descr="MC900439836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  <a:grpFill/>
          </p:spPr>
        </p:pic>
      </p:grpSp>
      <p:grpSp>
        <p:nvGrpSpPr>
          <p:cNvPr id="205" name="Group 204"/>
          <p:cNvGrpSpPr/>
          <p:nvPr/>
        </p:nvGrpSpPr>
        <p:grpSpPr>
          <a:xfrm>
            <a:off x="1472190" y="5275444"/>
            <a:ext cx="683690" cy="677178"/>
            <a:chOff x="1466655" y="1715468"/>
            <a:chExt cx="683690" cy="677178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206" name="AutoShape 154"/>
            <p:cNvSpPr>
              <a:spLocks noChangeArrowheads="1"/>
            </p:cNvSpPr>
            <p:nvPr/>
          </p:nvSpPr>
          <p:spPr bwMode="auto">
            <a:xfrm>
              <a:off x="1466655" y="1715468"/>
              <a:ext cx="683690" cy="677178"/>
            </a:xfrm>
            <a:prstGeom prst="flowChartAlternateProcess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0"/>
            <a:lstStyle/>
            <a:p>
              <a:pPr algn="ctr"/>
              <a:r>
                <a:rPr lang="en-US" sz="1050" b="1" dirty="0">
                  <a:latin typeface="Arial" pitchFamily="34" charset="0"/>
                  <a:cs typeface="Arial" pitchFamily="34" charset="0"/>
                </a:rPr>
                <a:t>NA</a:t>
              </a:r>
            </a:p>
          </p:txBody>
        </p:sp>
        <p:grpSp>
          <p:nvGrpSpPr>
            <p:cNvPr id="207" name="Group 158"/>
            <p:cNvGrpSpPr>
              <a:grpSpLocks noChangeAspect="1"/>
            </p:cNvGrpSpPr>
            <p:nvPr/>
          </p:nvGrpSpPr>
          <p:grpSpPr bwMode="auto">
            <a:xfrm flipH="1">
              <a:off x="1727108" y="1970639"/>
              <a:ext cx="281072" cy="338365"/>
              <a:chOff x="5" y="2480"/>
              <a:chExt cx="237" cy="430"/>
            </a:xfrm>
            <a:grpFill/>
          </p:grpSpPr>
          <p:grpSp>
            <p:nvGrpSpPr>
              <p:cNvPr id="208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  <a:grpFill/>
            </p:grpSpPr>
            <p:grpSp>
              <p:nvGrpSpPr>
                <p:cNvPr id="212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  <a:grpFill/>
              </p:grpSpPr>
              <p:grpSp>
                <p:nvGrpSpPr>
                  <p:cNvPr id="220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  <a:grpFill/>
                </p:grpSpPr>
                <p:sp>
                  <p:nvSpPr>
                    <p:cNvPr id="228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29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30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31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32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33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34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grp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050" b="1" dirty="0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21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2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3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4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5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6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7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grp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213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  <a:grpFill/>
              </p:grpSpPr>
              <p:sp>
                <p:nvSpPr>
                  <p:cNvPr id="215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6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7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8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9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grp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50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214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grp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05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09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0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1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grp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05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pSp>
        <p:nvGrpSpPr>
          <p:cNvPr id="461" name="Group 460"/>
          <p:cNvGrpSpPr/>
          <p:nvPr/>
        </p:nvGrpSpPr>
        <p:grpSpPr>
          <a:xfrm>
            <a:off x="7002270" y="3072302"/>
            <a:ext cx="677178" cy="677178"/>
            <a:chOff x="7002270" y="2843935"/>
            <a:chExt cx="677178" cy="677178"/>
          </a:xfrm>
        </p:grpSpPr>
        <p:sp>
          <p:nvSpPr>
            <p:cNvPr id="242" name="AutoShape 154"/>
            <p:cNvSpPr>
              <a:spLocks noChangeArrowheads="1"/>
            </p:cNvSpPr>
            <p:nvPr/>
          </p:nvSpPr>
          <p:spPr bwMode="auto">
            <a:xfrm>
              <a:off x="7002270" y="2843935"/>
              <a:ext cx="677178" cy="677178"/>
            </a:xfrm>
            <a:prstGeom prst="flowChartAlternateProcess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43" name="Picture 15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230166" y="3316006"/>
              <a:ext cx="240919" cy="15301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244" name="Rectangle 188"/>
            <p:cNvSpPr>
              <a:spLocks noChangeArrowheads="1"/>
            </p:cNvSpPr>
            <p:nvPr/>
          </p:nvSpPr>
          <p:spPr bwMode="auto">
            <a:xfrm>
              <a:off x="7042423" y="2876492"/>
              <a:ext cx="584935" cy="592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050" b="1" dirty="0" smtClean="0">
                  <a:latin typeface="Arial" pitchFamily="34" charset="0"/>
                  <a:cs typeface="Arial" pitchFamily="34" charset="0"/>
                </a:rPr>
                <a:t>CNS</a:t>
              </a:r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45" name="Group 107"/>
            <p:cNvGrpSpPr/>
            <p:nvPr/>
          </p:nvGrpSpPr>
          <p:grpSpPr>
            <a:xfrm>
              <a:off x="7142894" y="3032819"/>
              <a:ext cx="363976" cy="260453"/>
              <a:chOff x="7481888" y="3079208"/>
              <a:chExt cx="595312" cy="425992"/>
            </a:xfrm>
          </p:grpSpPr>
          <p:sp>
            <p:nvSpPr>
              <p:cNvPr id="246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 sz="900" dirty="0"/>
              </a:p>
            </p:txBody>
          </p:sp>
          <p:sp>
            <p:nvSpPr>
              <p:cNvPr id="247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050" dirty="0">
                  <a:ea typeface="ＭＳ Ｐゴシック" pitchFamily="34" charset="-128"/>
                </a:endParaRPr>
              </a:p>
            </p:txBody>
          </p:sp>
          <p:grpSp>
            <p:nvGrpSpPr>
              <p:cNvPr id="248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249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250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251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  <p:grpSp>
              <p:nvGrpSpPr>
                <p:cNvPr id="252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56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257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258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259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</p:grpSp>
            <p:sp>
              <p:nvSpPr>
                <p:cNvPr id="253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254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  <p:sp>
              <p:nvSpPr>
                <p:cNvPr id="255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</p:grpSp>
        </p:grpSp>
      </p:grpSp>
      <p:grpSp>
        <p:nvGrpSpPr>
          <p:cNvPr id="260" name="Group 259"/>
          <p:cNvGrpSpPr/>
          <p:nvPr/>
        </p:nvGrpSpPr>
        <p:grpSpPr>
          <a:xfrm>
            <a:off x="7939902" y="3072302"/>
            <a:ext cx="677179" cy="677178"/>
            <a:chOff x="7939902" y="1538790"/>
            <a:chExt cx="677179" cy="677178"/>
          </a:xfrm>
        </p:grpSpPr>
        <p:sp>
          <p:nvSpPr>
            <p:cNvPr id="261" name="Rounded Rectangle 260"/>
            <p:cNvSpPr/>
            <p:nvPr/>
          </p:nvSpPr>
          <p:spPr bwMode="auto">
            <a:xfrm>
              <a:off x="7939902" y="1538790"/>
              <a:ext cx="677178" cy="677178"/>
            </a:xfrm>
            <a:prstGeom prst="roundRect">
              <a:avLst/>
            </a:prstGeom>
            <a:solidFill>
              <a:srgbClr val="C4BD97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262" name="Group 61"/>
            <p:cNvGrpSpPr/>
            <p:nvPr/>
          </p:nvGrpSpPr>
          <p:grpSpPr>
            <a:xfrm>
              <a:off x="8044084" y="1595567"/>
              <a:ext cx="416725" cy="307857"/>
              <a:chOff x="6324600" y="1828800"/>
              <a:chExt cx="917575" cy="677862"/>
            </a:xfrm>
          </p:grpSpPr>
          <p:grpSp>
            <p:nvGrpSpPr>
              <p:cNvPr id="265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302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03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04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305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09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10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11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12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306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07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308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266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291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292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293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294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98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299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00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01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295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296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297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267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280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281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282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283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87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288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289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290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284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285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286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268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269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270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271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272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76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277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278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279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273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274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275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</p:grpSp>
        <p:graphicFrame>
          <p:nvGraphicFramePr>
            <p:cNvPr id="263" name="Object 15">
              <a:hlinkClick r:id="" action="ppaction://ole?verb=0"/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790065892"/>
                </p:ext>
              </p:extLst>
            </p:nvPr>
          </p:nvGraphicFramePr>
          <p:xfrm>
            <a:off x="7997428" y="1894015"/>
            <a:ext cx="545820" cy="2939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6" name="Clip" r:id="rId7" imgW="5757415" imgH="3221332" progId="">
                    <p:embed/>
                  </p:oleObj>
                </mc:Choice>
                <mc:Fallback>
                  <p:oleObj name="Clip" r:id="rId7" imgW="5757415" imgH="3221332" progId="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97428" y="1894015"/>
                          <a:ext cx="545820" cy="2939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7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4" name="Text Box 16"/>
            <p:cNvSpPr txBox="1">
              <a:spLocks noChangeArrowheads="1"/>
            </p:cNvSpPr>
            <p:nvPr/>
          </p:nvSpPr>
          <p:spPr bwMode="auto">
            <a:xfrm>
              <a:off x="7987011" y="1902172"/>
              <a:ext cx="630070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90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90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cxnSp>
        <p:nvCxnSpPr>
          <p:cNvPr id="313" name="Straight Connector 312"/>
          <p:cNvCxnSpPr>
            <a:stCxn id="242" idx="3"/>
            <a:endCxn id="261" idx="1"/>
          </p:cNvCxnSpPr>
          <p:nvPr/>
        </p:nvCxnSpPr>
        <p:spPr bwMode="auto">
          <a:xfrm>
            <a:off x="7679449" y="3410891"/>
            <a:ext cx="260453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462" name="Group 461"/>
          <p:cNvGrpSpPr/>
          <p:nvPr/>
        </p:nvGrpSpPr>
        <p:grpSpPr>
          <a:xfrm>
            <a:off x="7002270" y="4107417"/>
            <a:ext cx="677178" cy="677178"/>
            <a:chOff x="7002270" y="3879050"/>
            <a:chExt cx="677178" cy="677178"/>
          </a:xfrm>
        </p:grpSpPr>
        <p:sp>
          <p:nvSpPr>
            <p:cNvPr id="315" name="AutoShape 154"/>
            <p:cNvSpPr>
              <a:spLocks noChangeArrowheads="1"/>
            </p:cNvSpPr>
            <p:nvPr/>
          </p:nvSpPr>
          <p:spPr bwMode="auto">
            <a:xfrm>
              <a:off x="7002270" y="3879050"/>
              <a:ext cx="677178" cy="677178"/>
            </a:xfrm>
            <a:prstGeom prst="flowChartAlternateProcess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16" name="Picture 15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230166" y="4351121"/>
              <a:ext cx="240919" cy="15301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317" name="Rectangle 188"/>
            <p:cNvSpPr>
              <a:spLocks noChangeArrowheads="1"/>
            </p:cNvSpPr>
            <p:nvPr/>
          </p:nvSpPr>
          <p:spPr bwMode="auto">
            <a:xfrm>
              <a:off x="7042423" y="3911607"/>
              <a:ext cx="584935" cy="592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050" b="1" dirty="0" smtClean="0">
                  <a:latin typeface="Arial" pitchFamily="34" charset="0"/>
                  <a:cs typeface="Arial" pitchFamily="34" charset="0"/>
                </a:rPr>
                <a:t>CNS</a:t>
              </a:r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18" name="Group 107"/>
            <p:cNvGrpSpPr/>
            <p:nvPr/>
          </p:nvGrpSpPr>
          <p:grpSpPr>
            <a:xfrm>
              <a:off x="7142894" y="4067934"/>
              <a:ext cx="363976" cy="260453"/>
              <a:chOff x="7481888" y="3079208"/>
              <a:chExt cx="595312" cy="425992"/>
            </a:xfrm>
          </p:grpSpPr>
          <p:sp>
            <p:nvSpPr>
              <p:cNvPr id="319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 sz="900" dirty="0"/>
              </a:p>
            </p:txBody>
          </p:sp>
          <p:sp>
            <p:nvSpPr>
              <p:cNvPr id="320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050" dirty="0">
                  <a:ea typeface="ＭＳ Ｐゴシック" pitchFamily="34" charset="-128"/>
                </a:endParaRPr>
              </a:p>
            </p:txBody>
          </p:sp>
          <p:grpSp>
            <p:nvGrpSpPr>
              <p:cNvPr id="321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322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323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324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  <p:grpSp>
              <p:nvGrpSpPr>
                <p:cNvPr id="325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29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330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331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332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</p:grpSp>
            <p:sp>
              <p:nvSpPr>
                <p:cNvPr id="326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327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  <p:sp>
              <p:nvSpPr>
                <p:cNvPr id="328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</p:grpSp>
        </p:grpSp>
      </p:grpSp>
      <p:grpSp>
        <p:nvGrpSpPr>
          <p:cNvPr id="333" name="Group 332"/>
          <p:cNvGrpSpPr/>
          <p:nvPr/>
        </p:nvGrpSpPr>
        <p:grpSpPr>
          <a:xfrm>
            <a:off x="7939902" y="4107417"/>
            <a:ext cx="677179" cy="677178"/>
            <a:chOff x="7939902" y="1538790"/>
            <a:chExt cx="677179" cy="677178"/>
          </a:xfrm>
        </p:grpSpPr>
        <p:sp>
          <p:nvSpPr>
            <p:cNvPr id="334" name="Rounded Rectangle 333"/>
            <p:cNvSpPr/>
            <p:nvPr/>
          </p:nvSpPr>
          <p:spPr bwMode="auto">
            <a:xfrm>
              <a:off x="7939902" y="1538790"/>
              <a:ext cx="677178" cy="677178"/>
            </a:xfrm>
            <a:prstGeom prst="roundRect">
              <a:avLst/>
            </a:prstGeom>
            <a:solidFill>
              <a:srgbClr val="C4BD97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335" name="Group 61"/>
            <p:cNvGrpSpPr/>
            <p:nvPr/>
          </p:nvGrpSpPr>
          <p:grpSpPr>
            <a:xfrm>
              <a:off x="8044084" y="1595567"/>
              <a:ext cx="416725" cy="307857"/>
              <a:chOff x="6324600" y="1828800"/>
              <a:chExt cx="917575" cy="677862"/>
            </a:xfrm>
          </p:grpSpPr>
          <p:grpSp>
            <p:nvGrpSpPr>
              <p:cNvPr id="338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375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76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77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378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82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83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84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85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379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80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381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339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364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65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66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367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71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72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73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74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368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69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370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340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353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54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55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356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60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61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62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63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357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58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359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341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342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43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44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345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349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50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51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352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346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347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348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</p:grpSp>
        <p:graphicFrame>
          <p:nvGraphicFramePr>
            <p:cNvPr id="336" name="Object 15">
              <a:hlinkClick r:id="" action="ppaction://ole?verb=0"/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790065892"/>
                </p:ext>
              </p:extLst>
            </p:nvPr>
          </p:nvGraphicFramePr>
          <p:xfrm>
            <a:off x="7997428" y="1894015"/>
            <a:ext cx="545820" cy="2939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7" name="Clip" r:id="rId8" imgW="5757415" imgH="3221332" progId="">
                    <p:embed/>
                  </p:oleObj>
                </mc:Choice>
                <mc:Fallback>
                  <p:oleObj name="Clip" r:id="rId8" imgW="5757415" imgH="3221332" progId="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97428" y="1894015"/>
                          <a:ext cx="545820" cy="2939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7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7" name="Text Box 16"/>
            <p:cNvSpPr txBox="1">
              <a:spLocks noChangeArrowheads="1"/>
            </p:cNvSpPr>
            <p:nvPr/>
          </p:nvSpPr>
          <p:spPr bwMode="auto">
            <a:xfrm>
              <a:off x="7987011" y="1902172"/>
              <a:ext cx="630070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90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90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cxnSp>
        <p:nvCxnSpPr>
          <p:cNvPr id="386" name="Straight Connector 385"/>
          <p:cNvCxnSpPr>
            <a:stCxn id="315" idx="3"/>
            <a:endCxn id="334" idx="1"/>
          </p:cNvCxnSpPr>
          <p:nvPr/>
        </p:nvCxnSpPr>
        <p:spPr bwMode="auto">
          <a:xfrm>
            <a:off x="7679449" y="4446006"/>
            <a:ext cx="260453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463" name="Group 462"/>
          <p:cNvGrpSpPr/>
          <p:nvPr/>
        </p:nvGrpSpPr>
        <p:grpSpPr>
          <a:xfrm>
            <a:off x="7002270" y="5277547"/>
            <a:ext cx="677178" cy="677178"/>
            <a:chOff x="7002270" y="5049180"/>
            <a:chExt cx="677178" cy="677178"/>
          </a:xfrm>
        </p:grpSpPr>
        <p:sp>
          <p:nvSpPr>
            <p:cNvPr id="388" name="AutoShape 154"/>
            <p:cNvSpPr>
              <a:spLocks noChangeArrowheads="1"/>
            </p:cNvSpPr>
            <p:nvPr/>
          </p:nvSpPr>
          <p:spPr bwMode="auto">
            <a:xfrm>
              <a:off x="7002270" y="5049180"/>
              <a:ext cx="677178" cy="677178"/>
            </a:xfrm>
            <a:prstGeom prst="flowChartAlternateProcess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89" name="Picture 15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230166" y="5521251"/>
              <a:ext cx="240919" cy="15301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390" name="Rectangle 188"/>
            <p:cNvSpPr>
              <a:spLocks noChangeArrowheads="1"/>
            </p:cNvSpPr>
            <p:nvPr/>
          </p:nvSpPr>
          <p:spPr bwMode="auto">
            <a:xfrm>
              <a:off x="7042423" y="5081737"/>
              <a:ext cx="584935" cy="592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050" b="1" dirty="0" smtClean="0">
                  <a:latin typeface="Arial" pitchFamily="34" charset="0"/>
                  <a:cs typeface="Arial" pitchFamily="34" charset="0"/>
                </a:rPr>
                <a:t>CNS</a:t>
              </a:r>
              <a:endParaRPr lang="en-US" sz="105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91" name="Group 107"/>
            <p:cNvGrpSpPr/>
            <p:nvPr/>
          </p:nvGrpSpPr>
          <p:grpSpPr>
            <a:xfrm>
              <a:off x="7142894" y="5238064"/>
              <a:ext cx="363976" cy="260453"/>
              <a:chOff x="7481888" y="3079208"/>
              <a:chExt cx="595312" cy="425992"/>
            </a:xfrm>
          </p:grpSpPr>
          <p:sp>
            <p:nvSpPr>
              <p:cNvPr id="392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 sz="900" dirty="0"/>
              </a:p>
            </p:txBody>
          </p:sp>
          <p:sp>
            <p:nvSpPr>
              <p:cNvPr id="393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050" dirty="0">
                  <a:ea typeface="ＭＳ Ｐゴシック" pitchFamily="34" charset="-128"/>
                </a:endParaRPr>
              </a:p>
            </p:txBody>
          </p:sp>
          <p:grpSp>
            <p:nvGrpSpPr>
              <p:cNvPr id="394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395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396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397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  <p:grpSp>
              <p:nvGrpSpPr>
                <p:cNvPr id="398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402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403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404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  <p:sp>
                <p:nvSpPr>
                  <p:cNvPr id="405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 dirty="0"/>
                  </a:p>
                </p:txBody>
              </p:sp>
            </p:grpSp>
            <p:sp>
              <p:nvSpPr>
                <p:cNvPr id="399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900" dirty="0"/>
                </a:p>
              </p:txBody>
            </p:sp>
            <p:sp>
              <p:nvSpPr>
                <p:cNvPr id="400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  <p:sp>
              <p:nvSpPr>
                <p:cNvPr id="401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900" dirty="0"/>
                </a:p>
              </p:txBody>
            </p:sp>
          </p:grpSp>
        </p:grpSp>
      </p:grpSp>
      <p:grpSp>
        <p:nvGrpSpPr>
          <p:cNvPr id="406" name="Group 405"/>
          <p:cNvGrpSpPr/>
          <p:nvPr/>
        </p:nvGrpSpPr>
        <p:grpSpPr>
          <a:xfrm>
            <a:off x="7939902" y="5277547"/>
            <a:ext cx="677179" cy="677178"/>
            <a:chOff x="7939902" y="1538790"/>
            <a:chExt cx="677179" cy="677178"/>
          </a:xfrm>
        </p:grpSpPr>
        <p:sp>
          <p:nvSpPr>
            <p:cNvPr id="407" name="Rounded Rectangle 406"/>
            <p:cNvSpPr/>
            <p:nvPr/>
          </p:nvSpPr>
          <p:spPr bwMode="auto">
            <a:xfrm>
              <a:off x="7939902" y="1538790"/>
              <a:ext cx="677178" cy="677178"/>
            </a:xfrm>
            <a:prstGeom prst="roundRect">
              <a:avLst/>
            </a:prstGeom>
            <a:solidFill>
              <a:srgbClr val="C4BD97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408" name="Group 61"/>
            <p:cNvGrpSpPr/>
            <p:nvPr/>
          </p:nvGrpSpPr>
          <p:grpSpPr>
            <a:xfrm>
              <a:off x="8044084" y="1595567"/>
              <a:ext cx="416725" cy="307857"/>
              <a:chOff x="6324600" y="1828800"/>
              <a:chExt cx="917575" cy="677862"/>
            </a:xfrm>
          </p:grpSpPr>
          <p:grpSp>
            <p:nvGrpSpPr>
              <p:cNvPr id="411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448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49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50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451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455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56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57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58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452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53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454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412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437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38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39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440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444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45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46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47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441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42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443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413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426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27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28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429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433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34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35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36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430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31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432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  <p:grpSp>
            <p:nvGrpSpPr>
              <p:cNvPr id="414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415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16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17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grpSp>
              <p:nvGrpSpPr>
                <p:cNvPr id="418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422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23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24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  <p:sp>
                <p:nvSpPr>
                  <p:cNvPr id="425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700" dirty="0"/>
                  </a:p>
                </p:txBody>
              </p:sp>
            </p:grpSp>
            <p:sp>
              <p:nvSpPr>
                <p:cNvPr id="419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700" dirty="0"/>
                </a:p>
              </p:txBody>
            </p:sp>
            <p:sp>
              <p:nvSpPr>
                <p:cNvPr id="420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  <p:sp>
              <p:nvSpPr>
                <p:cNvPr id="421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700" dirty="0"/>
                </a:p>
              </p:txBody>
            </p:sp>
          </p:grpSp>
        </p:grpSp>
        <p:graphicFrame>
          <p:nvGraphicFramePr>
            <p:cNvPr id="409" name="Object 15">
              <a:hlinkClick r:id="" action="ppaction://ole?verb=0"/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790065892"/>
                </p:ext>
              </p:extLst>
            </p:nvPr>
          </p:nvGraphicFramePr>
          <p:xfrm>
            <a:off x="7997428" y="1894015"/>
            <a:ext cx="545820" cy="2939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98" name="Clip" r:id="rId9" imgW="5757415" imgH="3221332" progId="">
                    <p:embed/>
                  </p:oleObj>
                </mc:Choice>
                <mc:Fallback>
                  <p:oleObj name="Clip" r:id="rId9" imgW="5757415" imgH="3221332" progId="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97428" y="1894015"/>
                          <a:ext cx="545820" cy="2939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7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0" name="Text Box 16"/>
            <p:cNvSpPr txBox="1">
              <a:spLocks noChangeArrowheads="1"/>
            </p:cNvSpPr>
            <p:nvPr/>
          </p:nvSpPr>
          <p:spPr bwMode="auto">
            <a:xfrm>
              <a:off x="7987011" y="1902172"/>
              <a:ext cx="630070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90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90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cxnSp>
        <p:nvCxnSpPr>
          <p:cNvPr id="459" name="Straight Connector 458"/>
          <p:cNvCxnSpPr>
            <a:stCxn id="388" idx="3"/>
            <a:endCxn id="407" idx="1"/>
          </p:cNvCxnSpPr>
          <p:nvPr/>
        </p:nvCxnSpPr>
        <p:spPr bwMode="auto">
          <a:xfrm>
            <a:off x="7679449" y="5616136"/>
            <a:ext cx="260453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64" name="Straight Connector 463"/>
          <p:cNvCxnSpPr>
            <a:endCxn id="35" idx="1"/>
          </p:cNvCxnSpPr>
          <p:nvPr/>
        </p:nvCxnSpPr>
        <p:spPr bwMode="auto">
          <a:xfrm flipV="1">
            <a:off x="6462210" y="2285766"/>
            <a:ext cx="540060" cy="11146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11" name="Group 40"/>
          <p:cNvGrpSpPr/>
          <p:nvPr/>
        </p:nvGrpSpPr>
        <p:grpSpPr>
          <a:xfrm>
            <a:off x="6642229" y="2270678"/>
            <a:ext cx="451159" cy="324565"/>
            <a:chOff x="3276600" y="2156671"/>
            <a:chExt cx="659972" cy="474785"/>
          </a:xfrm>
        </p:grpSpPr>
        <p:sp>
          <p:nvSpPr>
            <p:cNvPr id="112" name="Oval 111"/>
            <p:cNvSpPr/>
            <p:nvPr/>
          </p:nvSpPr>
          <p:spPr bwMode="auto">
            <a:xfrm>
              <a:off x="3429000" y="2156671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3276600" y="2248764"/>
              <a:ext cx="659972" cy="3826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R3d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468" name="Straight Connector 467"/>
          <p:cNvCxnSpPr>
            <a:endCxn id="242" idx="1"/>
          </p:cNvCxnSpPr>
          <p:nvPr/>
        </p:nvCxnSpPr>
        <p:spPr bwMode="auto">
          <a:xfrm>
            <a:off x="6372200" y="3027297"/>
            <a:ext cx="630070" cy="38359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2" name="Straight Connector 471"/>
          <p:cNvCxnSpPr>
            <a:endCxn id="315" idx="1"/>
          </p:cNvCxnSpPr>
          <p:nvPr/>
        </p:nvCxnSpPr>
        <p:spPr bwMode="auto">
          <a:xfrm flipV="1">
            <a:off x="6462210" y="4446006"/>
            <a:ext cx="540060" cy="1810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3" name="Straight Connector 472"/>
          <p:cNvCxnSpPr>
            <a:endCxn id="388" idx="1"/>
          </p:cNvCxnSpPr>
          <p:nvPr/>
        </p:nvCxnSpPr>
        <p:spPr bwMode="auto">
          <a:xfrm>
            <a:off x="6372200" y="5184195"/>
            <a:ext cx="630070" cy="43194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4" name="Straight Connector 473"/>
          <p:cNvCxnSpPr/>
          <p:nvPr/>
        </p:nvCxnSpPr>
        <p:spPr bwMode="auto">
          <a:xfrm>
            <a:off x="4977045" y="4377447"/>
            <a:ext cx="495055" cy="36004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5" name="Straight Connector 474"/>
          <p:cNvCxnSpPr>
            <a:endCxn id="238" idx="2"/>
          </p:cNvCxnSpPr>
          <p:nvPr/>
        </p:nvCxnSpPr>
        <p:spPr bwMode="auto">
          <a:xfrm flipV="1">
            <a:off x="5067055" y="2725554"/>
            <a:ext cx="363530" cy="30174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6" name="Straight Connector 475"/>
          <p:cNvCxnSpPr/>
          <p:nvPr/>
        </p:nvCxnSpPr>
        <p:spPr bwMode="auto">
          <a:xfrm>
            <a:off x="3716905" y="3068960"/>
            <a:ext cx="405045" cy="22502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7" name="Straight Connector 476"/>
          <p:cNvCxnSpPr/>
          <p:nvPr/>
        </p:nvCxnSpPr>
        <p:spPr bwMode="auto">
          <a:xfrm flipV="1">
            <a:off x="3671900" y="4422452"/>
            <a:ext cx="360040" cy="31503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8" name="Straight Connector 477"/>
          <p:cNvCxnSpPr>
            <a:stCxn id="4" idx="3"/>
          </p:cNvCxnSpPr>
          <p:nvPr/>
        </p:nvCxnSpPr>
        <p:spPr bwMode="auto">
          <a:xfrm>
            <a:off x="2150345" y="2282424"/>
            <a:ext cx="621455" cy="47150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9" name="Straight Connector 478"/>
          <p:cNvCxnSpPr>
            <a:stCxn id="132" idx="3"/>
          </p:cNvCxnSpPr>
          <p:nvPr/>
        </p:nvCxnSpPr>
        <p:spPr bwMode="auto">
          <a:xfrm flipV="1">
            <a:off x="2155880" y="3068960"/>
            <a:ext cx="570915" cy="34193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80" name="Straight Connector 479"/>
          <p:cNvCxnSpPr>
            <a:stCxn id="169" idx="3"/>
          </p:cNvCxnSpPr>
          <p:nvPr/>
        </p:nvCxnSpPr>
        <p:spPr bwMode="auto">
          <a:xfrm>
            <a:off x="2155880" y="4446006"/>
            <a:ext cx="615920" cy="19812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81" name="Straight Connector 480"/>
          <p:cNvCxnSpPr>
            <a:stCxn id="206" idx="3"/>
          </p:cNvCxnSpPr>
          <p:nvPr/>
        </p:nvCxnSpPr>
        <p:spPr bwMode="auto">
          <a:xfrm flipV="1">
            <a:off x="2155880" y="5319210"/>
            <a:ext cx="705930" cy="29482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504" name="Group 40"/>
          <p:cNvGrpSpPr/>
          <p:nvPr/>
        </p:nvGrpSpPr>
        <p:grpSpPr>
          <a:xfrm>
            <a:off x="6642229" y="3252321"/>
            <a:ext cx="451159" cy="324565"/>
            <a:chOff x="3276600" y="2156671"/>
            <a:chExt cx="659972" cy="474785"/>
          </a:xfrm>
        </p:grpSpPr>
        <p:sp>
          <p:nvSpPr>
            <p:cNvPr id="505" name="Oval 504"/>
            <p:cNvSpPr/>
            <p:nvPr/>
          </p:nvSpPr>
          <p:spPr bwMode="auto">
            <a:xfrm>
              <a:off x="3429000" y="2156671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06" name="TextBox 505"/>
            <p:cNvSpPr txBox="1"/>
            <p:nvPr/>
          </p:nvSpPr>
          <p:spPr>
            <a:xfrm>
              <a:off x="3276600" y="2248764"/>
              <a:ext cx="659972" cy="3826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R3d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07" name="Group 40"/>
          <p:cNvGrpSpPr/>
          <p:nvPr/>
        </p:nvGrpSpPr>
        <p:grpSpPr>
          <a:xfrm>
            <a:off x="6642229" y="4405517"/>
            <a:ext cx="451159" cy="324565"/>
            <a:chOff x="3276600" y="2156671"/>
            <a:chExt cx="659972" cy="474785"/>
          </a:xfrm>
        </p:grpSpPr>
        <p:sp>
          <p:nvSpPr>
            <p:cNvPr id="508" name="Oval 507"/>
            <p:cNvSpPr/>
            <p:nvPr/>
          </p:nvSpPr>
          <p:spPr bwMode="auto">
            <a:xfrm>
              <a:off x="3429000" y="2156671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09" name="TextBox 508"/>
            <p:cNvSpPr txBox="1"/>
            <p:nvPr/>
          </p:nvSpPr>
          <p:spPr>
            <a:xfrm>
              <a:off x="3276600" y="2248764"/>
              <a:ext cx="659972" cy="3826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R3d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10" name="Group 40"/>
          <p:cNvGrpSpPr/>
          <p:nvPr/>
        </p:nvGrpSpPr>
        <p:grpSpPr>
          <a:xfrm>
            <a:off x="6642229" y="5415231"/>
            <a:ext cx="451159" cy="324565"/>
            <a:chOff x="3276600" y="2156671"/>
            <a:chExt cx="659972" cy="474785"/>
          </a:xfrm>
        </p:grpSpPr>
        <p:sp>
          <p:nvSpPr>
            <p:cNvPr id="511" name="Oval 510"/>
            <p:cNvSpPr/>
            <p:nvPr/>
          </p:nvSpPr>
          <p:spPr bwMode="auto">
            <a:xfrm>
              <a:off x="3429000" y="2156671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12" name="TextBox 511"/>
            <p:cNvSpPr txBox="1"/>
            <p:nvPr/>
          </p:nvSpPr>
          <p:spPr>
            <a:xfrm>
              <a:off x="3276600" y="2248764"/>
              <a:ext cx="659972" cy="3826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R3d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35" name="Cloud 234"/>
          <p:cNvSpPr/>
          <p:nvPr/>
        </p:nvSpPr>
        <p:spPr bwMode="auto">
          <a:xfrm>
            <a:off x="2636785" y="2213865"/>
            <a:ext cx="1125125" cy="1466744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144000" tIns="0" rIns="0" bIns="0" anchor="ctr" anchorCtr="0"/>
          <a:lstStyle/>
          <a:p>
            <a:pPr algn="ctr">
              <a:lnSpc>
                <a:spcPct val="80000"/>
              </a:lnSpc>
            </a:pPr>
            <a:r>
              <a:rPr lang="en-US">
                <a:latin typeface="+mn-lt"/>
              </a:rPr>
              <a:t>ETH Service Provider</a:t>
            </a:r>
            <a:br>
              <a:rPr lang="en-US">
                <a:latin typeface="+mn-lt"/>
              </a:rPr>
            </a:br>
            <a:r>
              <a:rPr lang="en-US">
                <a:latin typeface="+mn-lt"/>
              </a:rPr>
              <a:t>##A##</a:t>
            </a:r>
            <a:endParaRPr lang="en-US" sz="1050">
              <a:latin typeface="+mn-lt"/>
            </a:endParaRPr>
          </a:p>
        </p:txBody>
      </p:sp>
      <p:sp>
        <p:nvSpPr>
          <p:cNvPr id="236" name="Cloud 235"/>
          <p:cNvSpPr/>
          <p:nvPr/>
        </p:nvSpPr>
        <p:spPr bwMode="auto">
          <a:xfrm>
            <a:off x="2681790" y="4149080"/>
            <a:ext cx="1125125" cy="1466744"/>
          </a:xfrm>
          <a:prstGeom prst="cloud">
            <a:avLst/>
          </a:prstGeom>
          <a:solidFill>
            <a:schemeClr val="accent6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144000" tIns="0" rIns="0" bIns="0" anchor="ctr" anchorCtr="0"/>
          <a:lstStyle/>
          <a:p>
            <a:pPr algn="ctr">
              <a:lnSpc>
                <a:spcPct val="80000"/>
              </a:lnSpc>
            </a:pPr>
            <a:r>
              <a:rPr lang="en-US">
                <a:latin typeface="+mn-lt"/>
              </a:rPr>
              <a:t>ETH Service Provider</a:t>
            </a:r>
            <a:br>
              <a:rPr lang="en-US">
                <a:latin typeface="+mn-lt"/>
              </a:rPr>
            </a:br>
            <a:r>
              <a:rPr lang="en-US">
                <a:latin typeface="+mn-lt"/>
              </a:rPr>
              <a:t>##B##</a:t>
            </a:r>
            <a:endParaRPr lang="en-US" sz="1050">
              <a:latin typeface="+mn-lt"/>
            </a:endParaRPr>
          </a:p>
        </p:txBody>
      </p:sp>
      <p:sp>
        <p:nvSpPr>
          <p:cNvPr id="237" name="Cloud 236"/>
          <p:cNvSpPr/>
          <p:nvPr/>
        </p:nvSpPr>
        <p:spPr bwMode="auto">
          <a:xfrm>
            <a:off x="3986935" y="2483895"/>
            <a:ext cx="1305145" cy="2700300"/>
          </a:xfrm>
          <a:prstGeom prst="cloud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144000" tIns="0" rIns="0" bIns="0" anchor="ctr" anchorCtr="0"/>
          <a:lstStyle/>
          <a:p>
            <a:pPr algn="ctr">
              <a:lnSpc>
                <a:spcPct val="80000"/>
              </a:lnSpc>
            </a:pPr>
            <a:r>
              <a:rPr lang="en-US">
                <a:latin typeface="+mn-lt"/>
              </a:rPr>
              <a:t>ETH Backbone Provider</a:t>
            </a:r>
            <a:br>
              <a:rPr lang="en-US">
                <a:latin typeface="+mn-lt"/>
              </a:rPr>
            </a:br>
            <a:endParaRPr lang="en-US" sz="1050">
              <a:latin typeface="+mn-lt"/>
            </a:endParaRPr>
          </a:p>
        </p:txBody>
      </p:sp>
      <p:sp>
        <p:nvSpPr>
          <p:cNvPr id="238" name="Cloud 237"/>
          <p:cNvSpPr/>
          <p:nvPr/>
        </p:nvSpPr>
        <p:spPr bwMode="auto">
          <a:xfrm>
            <a:off x="5427095" y="1992182"/>
            <a:ext cx="1125125" cy="1466744"/>
          </a:xfrm>
          <a:prstGeom prst="cloud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144000" tIns="0" rIns="0" bIns="0" anchor="ctr" anchorCtr="0"/>
          <a:lstStyle/>
          <a:p>
            <a:pPr algn="ctr">
              <a:lnSpc>
                <a:spcPct val="80000"/>
              </a:lnSpc>
            </a:pPr>
            <a:r>
              <a:rPr lang="en-US">
                <a:latin typeface="+mn-lt"/>
              </a:rPr>
              <a:t>ETH Service Provider</a:t>
            </a:r>
            <a:br>
              <a:rPr lang="en-US">
                <a:latin typeface="+mn-lt"/>
              </a:rPr>
            </a:br>
            <a:r>
              <a:rPr lang="en-US">
                <a:latin typeface="+mn-lt"/>
              </a:rPr>
              <a:t>##A##</a:t>
            </a:r>
            <a:endParaRPr lang="en-US" sz="1050">
              <a:latin typeface="+mn-lt"/>
            </a:endParaRPr>
          </a:p>
        </p:txBody>
      </p:sp>
      <p:sp>
        <p:nvSpPr>
          <p:cNvPr id="239" name="Cloud 238"/>
          <p:cNvSpPr/>
          <p:nvPr/>
        </p:nvSpPr>
        <p:spPr bwMode="auto">
          <a:xfrm>
            <a:off x="5382090" y="4152422"/>
            <a:ext cx="1125125" cy="1466744"/>
          </a:xfrm>
          <a:prstGeom prst="cloud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144000" tIns="0" rIns="0" bIns="0" anchor="ctr" anchorCtr="0"/>
          <a:lstStyle/>
          <a:p>
            <a:pPr algn="ctr">
              <a:lnSpc>
                <a:spcPct val="80000"/>
              </a:lnSpc>
            </a:pPr>
            <a:r>
              <a:rPr lang="en-US">
                <a:latin typeface="+mn-lt"/>
              </a:rPr>
              <a:t>ETH Service Provider</a:t>
            </a:r>
            <a:br>
              <a:rPr lang="en-US">
                <a:latin typeface="+mn-lt"/>
              </a:rPr>
            </a:br>
            <a:r>
              <a:rPr lang="en-US">
                <a:latin typeface="+mn-lt"/>
              </a:rPr>
              <a:t>##C##</a:t>
            </a:r>
            <a:endParaRPr lang="en-US" sz="1050">
              <a:latin typeface="+mn-lt"/>
            </a:endParaRPr>
          </a:p>
        </p:txBody>
      </p:sp>
      <p:sp>
        <p:nvSpPr>
          <p:cNvPr id="513" name="Rectangle 512"/>
          <p:cNvSpPr/>
          <p:nvPr/>
        </p:nvSpPr>
        <p:spPr bwMode="auto">
          <a:xfrm>
            <a:off x="2591780" y="1943835"/>
            <a:ext cx="4050450" cy="400544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14" name="TextBox 513"/>
          <p:cNvSpPr txBox="1"/>
          <p:nvPr/>
        </p:nvSpPr>
        <p:spPr>
          <a:xfrm>
            <a:off x="4211960" y="5679250"/>
            <a:ext cx="9232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Backhaul</a:t>
            </a:r>
          </a:p>
        </p:txBody>
      </p:sp>
      <p:grpSp>
        <p:nvGrpSpPr>
          <p:cNvPr id="482" name="Group 95"/>
          <p:cNvGrpSpPr/>
          <p:nvPr/>
        </p:nvGrpSpPr>
        <p:grpSpPr>
          <a:xfrm>
            <a:off x="2141730" y="2348880"/>
            <a:ext cx="451159" cy="321677"/>
            <a:chOff x="1524000" y="2209800"/>
            <a:chExt cx="659972" cy="470560"/>
          </a:xfrm>
        </p:grpSpPr>
        <p:sp>
          <p:nvSpPr>
            <p:cNvPr id="483" name="Oval 482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84" name="TextBox 483"/>
            <p:cNvSpPr txBox="1"/>
            <p:nvPr/>
          </p:nvSpPr>
          <p:spPr>
            <a:xfrm>
              <a:off x="1524000" y="2297668"/>
              <a:ext cx="659972" cy="3826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R6d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86" name="Group 95"/>
          <p:cNvGrpSpPr/>
          <p:nvPr/>
        </p:nvGrpSpPr>
        <p:grpSpPr>
          <a:xfrm>
            <a:off x="2185626" y="3248980"/>
            <a:ext cx="451159" cy="321677"/>
            <a:chOff x="1524000" y="2209800"/>
            <a:chExt cx="659972" cy="470560"/>
          </a:xfrm>
        </p:grpSpPr>
        <p:sp>
          <p:nvSpPr>
            <p:cNvPr id="487" name="Oval 486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88" name="TextBox 487"/>
            <p:cNvSpPr txBox="1"/>
            <p:nvPr/>
          </p:nvSpPr>
          <p:spPr>
            <a:xfrm>
              <a:off x="1524000" y="2297668"/>
              <a:ext cx="659972" cy="3826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R6d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89" name="Group 95"/>
          <p:cNvGrpSpPr/>
          <p:nvPr/>
        </p:nvGrpSpPr>
        <p:grpSpPr>
          <a:xfrm>
            <a:off x="2186735" y="4464115"/>
            <a:ext cx="451159" cy="321677"/>
            <a:chOff x="1524000" y="2209800"/>
            <a:chExt cx="659972" cy="470560"/>
          </a:xfrm>
        </p:grpSpPr>
        <p:sp>
          <p:nvSpPr>
            <p:cNvPr id="490" name="Oval 489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91" name="TextBox 490"/>
            <p:cNvSpPr txBox="1"/>
            <p:nvPr/>
          </p:nvSpPr>
          <p:spPr>
            <a:xfrm>
              <a:off x="1524000" y="2297668"/>
              <a:ext cx="659972" cy="3826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R6d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92" name="Group 95"/>
          <p:cNvGrpSpPr/>
          <p:nvPr/>
        </p:nvGrpSpPr>
        <p:grpSpPr>
          <a:xfrm>
            <a:off x="2186735" y="5492588"/>
            <a:ext cx="451159" cy="321677"/>
            <a:chOff x="1524000" y="2209800"/>
            <a:chExt cx="659972" cy="470560"/>
          </a:xfrm>
        </p:grpSpPr>
        <p:sp>
          <p:nvSpPr>
            <p:cNvPr id="493" name="Oval 492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494" name="TextBox 493"/>
            <p:cNvSpPr txBox="1"/>
            <p:nvPr/>
          </p:nvSpPr>
          <p:spPr>
            <a:xfrm>
              <a:off x="1524000" y="2297668"/>
              <a:ext cx="659972" cy="3826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R6d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32768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 Cases</a:t>
            </a:r>
            <a:br>
              <a:rPr lang="en-US"/>
            </a:br>
            <a:r>
              <a:rPr lang="en-US" sz="2400" i="1"/>
              <a:t>Further backhaul characteristics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Transport of the user plane between NA and CNS</a:t>
            </a:r>
          </a:p>
          <a:p>
            <a:r>
              <a:rPr lang="en-US"/>
              <a:t>Consists of bridges and links between bridges</a:t>
            </a:r>
          </a:p>
          <a:p>
            <a:r>
              <a:rPr lang="en-US"/>
              <a:t>Mix of wired or wireless medium possible within a backhaul</a:t>
            </a:r>
          </a:p>
          <a:p>
            <a:r>
              <a:rPr lang="en-US"/>
              <a:t>Isolation of user plane from transport network through VLANs</a:t>
            </a:r>
          </a:p>
          <a:p>
            <a:pPr lvl="1"/>
            <a:r>
              <a:rPr lang="en-US"/>
              <a:t>User plane is ‘tunneled’ through</a:t>
            </a:r>
          </a:p>
          <a:p>
            <a:pPr lvl="1"/>
            <a:r>
              <a:rPr lang="en-US"/>
              <a:t>Backhaul does not modify payload</a:t>
            </a:r>
          </a:p>
          <a:p>
            <a:r>
              <a:rPr lang="en-US"/>
              <a:t>Multiple operational domains possible within backhaul</a:t>
            </a:r>
          </a:p>
          <a:p>
            <a:pPr lvl="1"/>
            <a:r>
              <a:rPr lang="en-US"/>
              <a:t>Bridges and links may belong to multiple operators.</a:t>
            </a:r>
          </a:p>
          <a:p>
            <a:pPr lvl="1"/>
            <a:r>
              <a:rPr lang="en-US"/>
              <a:t>However a single brigde device has a single owner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007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Cases</a:t>
            </a:r>
            <a:br>
              <a:rPr lang="en-US" dirty="0"/>
            </a:br>
            <a:r>
              <a:rPr lang="en-US" sz="2400" i="1" dirty="0"/>
              <a:t>3GPP Trusted WLAN Access to EPC TS 23.402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Support for non-seamless WLAN </a:t>
            </a:r>
            <a:br>
              <a:rPr lang="en-US" dirty="0"/>
            </a:br>
            <a:r>
              <a:rPr lang="en-US" dirty="0"/>
              <a:t>offload (NSWO) or single PDN </a:t>
            </a:r>
            <a:br>
              <a:rPr lang="en-US" dirty="0"/>
            </a:br>
            <a:r>
              <a:rPr lang="en-US" dirty="0"/>
              <a:t>connection into EPC</a:t>
            </a:r>
          </a:p>
          <a:p>
            <a:r>
              <a:rPr lang="en-US" dirty="0"/>
              <a:t>Definition of a </a:t>
            </a:r>
          </a:p>
          <a:p>
            <a:pPr lvl="1"/>
            <a:r>
              <a:rPr lang="en-US" dirty="0"/>
              <a:t>WLAN Access Network,</a:t>
            </a:r>
          </a:p>
          <a:p>
            <a:pPr lvl="1"/>
            <a:r>
              <a:rPr lang="en-US" dirty="0"/>
              <a:t>Trusted WLAN AAA Proxy</a:t>
            </a:r>
          </a:p>
          <a:p>
            <a:pPr lvl="1"/>
            <a:r>
              <a:rPr lang="en-US" dirty="0"/>
              <a:t>Trusted WLAN Access Gateway</a:t>
            </a:r>
          </a:p>
          <a:p>
            <a:r>
              <a:rPr lang="en-US" dirty="0"/>
              <a:t>Requiring a point-to-point link </a:t>
            </a:r>
            <a:br>
              <a:rPr lang="en-US" dirty="0"/>
            </a:br>
            <a:r>
              <a:rPr lang="en-US" dirty="0"/>
              <a:t>between UE and Trusted WLAN </a:t>
            </a:r>
            <a:br>
              <a:rPr lang="en-US" dirty="0"/>
            </a:br>
            <a:r>
              <a:rPr lang="en-US" dirty="0"/>
              <a:t>Access Gateway across WLAN </a:t>
            </a:r>
            <a:br>
              <a:rPr lang="en-US" dirty="0"/>
            </a:br>
            <a:r>
              <a:rPr lang="en-US" dirty="0"/>
              <a:t>Access Network</a:t>
            </a:r>
          </a:p>
          <a:p>
            <a:r>
              <a:rPr lang="en-US" dirty="0"/>
              <a:t>Requiring also link state signaling of WLAN Access Network towards Trusted WLAN Access Gateway</a:t>
            </a:r>
          </a:p>
          <a:p>
            <a:r>
              <a:rPr lang="en-US" dirty="0"/>
              <a:t>Very similar requirements exist also in other access networks carrying Ethernet frames between terminal and access router</a:t>
            </a:r>
          </a:p>
          <a:p>
            <a:pPr lvl="1"/>
            <a:r>
              <a:rPr lang="en-US" dirty="0"/>
              <a:t>E.g. WiMAX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5011565"/>
              </p:ext>
            </p:extLst>
          </p:nvPr>
        </p:nvGraphicFramePr>
        <p:xfrm>
          <a:off x="4725292" y="1538790"/>
          <a:ext cx="3897158" cy="279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Picture" r:id="rId3" imgW="3098800" imgH="2222500" progId="Word.Picture.8">
                  <p:embed/>
                </p:oleObj>
              </mc:Choice>
              <mc:Fallback>
                <p:oleObj name="Picture" r:id="rId3" imgW="3098800" imgH="22225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5292" y="1538790"/>
                        <a:ext cx="3897158" cy="27957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030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Functional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/>
              <a:t>Datapath should support configurabale either point-to-point or shared link behavior</a:t>
            </a:r>
          </a:p>
          <a:p>
            <a:r>
              <a:rPr lang="en-US"/>
              <a:t>Datapath should indicate successful completion of link establishment</a:t>
            </a:r>
          </a:p>
          <a:p>
            <a:r>
              <a:rPr lang="en-US"/>
              <a:t>Datapath should support the relocation of links within the access network</a:t>
            </a:r>
          </a:p>
          <a:p>
            <a:r>
              <a:rPr lang="en-US"/>
              <a:t>Datapath should support the transport of C-VIDs between terminal and CNS</a:t>
            </a:r>
          </a:p>
          <a:p>
            <a:r>
              <a:rPr lang="en-US"/>
              <a:t>Datapath should protect integrity of user payload</a:t>
            </a:r>
          </a:p>
          <a:p>
            <a:r>
              <a:rPr lang="en-US"/>
              <a:t>Datapath should support encrypted transport of user payload</a:t>
            </a:r>
          </a:p>
          <a:p>
            <a:r>
              <a:rPr lang="en-US"/>
              <a:t>Datapath should allow for differentiated services based on C-VIDs and priority bits</a:t>
            </a:r>
          </a:p>
          <a:p>
            <a:r>
              <a:rPr lang="en-US"/>
              <a:t>Datapath should support wired as wireless links in the access and backhaul.</a:t>
            </a:r>
          </a:p>
        </p:txBody>
      </p:sp>
    </p:spTree>
    <p:extLst>
      <p:ext uri="{BB962C8B-B14F-4D97-AF65-F5344CB8AC3E}">
        <p14:creationId xmlns:p14="http://schemas.microsoft.com/office/powerpoint/2010/main" val="4135700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4102"/>
          </a:xfrm>
        </p:spPr>
        <p:txBody>
          <a:bodyPr/>
          <a:lstStyle/>
          <a:p>
            <a:r>
              <a:rPr lang="en-US"/>
              <a:t>Datapath specific attributes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30571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Node of Attachment</a:t>
            </a:r>
          </a:p>
          <a:p>
            <a:pPr lvl="1"/>
            <a:r>
              <a:rPr lang="en-US" dirty="0"/>
              <a:t>R1 MAC and PHY configuration parameters</a:t>
            </a:r>
          </a:p>
          <a:p>
            <a:pPr lvl="1"/>
            <a:r>
              <a:rPr lang="en-US" dirty="0"/>
              <a:t>R1 performance and QoS parameters</a:t>
            </a:r>
          </a:p>
          <a:p>
            <a:pPr lvl="2"/>
            <a:r>
              <a:rPr lang="en-US" dirty="0"/>
              <a:t>E.g. supported service classes (Throughput up/down, delay, jitter)</a:t>
            </a:r>
          </a:p>
          <a:p>
            <a:pPr lvl="1"/>
            <a:r>
              <a:rPr lang="en-US" dirty="0"/>
              <a:t>R6d configuration parameters</a:t>
            </a:r>
          </a:p>
          <a:p>
            <a:pPr lvl="1"/>
            <a:r>
              <a:rPr lang="en-US" dirty="0"/>
              <a:t>VLAN configuration and mapping</a:t>
            </a:r>
          </a:p>
          <a:p>
            <a:pPr lvl="1"/>
            <a:endParaRPr lang="en-US" dirty="0"/>
          </a:p>
          <a:p>
            <a:r>
              <a:rPr lang="en-US" dirty="0"/>
              <a:t>Backhaul</a:t>
            </a:r>
          </a:p>
          <a:p>
            <a:pPr lvl="1"/>
            <a:r>
              <a:rPr lang="en-US" dirty="0"/>
              <a:t>R6d configuration parameters</a:t>
            </a:r>
          </a:p>
          <a:p>
            <a:pPr lvl="1"/>
            <a:r>
              <a:rPr lang="en-US" dirty="0"/>
              <a:t>R3d configuration parameters</a:t>
            </a:r>
          </a:p>
          <a:p>
            <a:pPr lvl="1"/>
            <a:r>
              <a:rPr lang="en-US" dirty="0"/>
              <a:t>Link performance and QoS parameters</a:t>
            </a:r>
          </a:p>
          <a:p>
            <a:pPr lvl="1"/>
            <a:r>
              <a:rPr lang="en-US" dirty="0"/>
              <a:t>VLAN configuration and mapping</a:t>
            </a:r>
          </a:p>
          <a:p>
            <a:pPr lvl="1"/>
            <a:endParaRPr lang="en-US" dirty="0"/>
          </a:p>
          <a:p>
            <a:r>
              <a:rPr lang="en-US" dirty="0"/>
              <a:t>Subscription Service</a:t>
            </a:r>
          </a:p>
          <a:p>
            <a:pPr lvl="1"/>
            <a:r>
              <a:rPr lang="en-US" dirty="0"/>
              <a:t>Datapath user profile</a:t>
            </a:r>
          </a:p>
          <a:p>
            <a:pPr lvl="1"/>
            <a:endParaRPr lang="en-US" dirty="0"/>
          </a:p>
          <a:p>
            <a:r>
              <a:rPr lang="en-US" dirty="0"/>
              <a:t>Core Network Service</a:t>
            </a:r>
          </a:p>
          <a:p>
            <a:pPr lvl="1"/>
            <a:r>
              <a:rPr lang="en-US" dirty="0"/>
              <a:t>R3d configuration parameters</a:t>
            </a:r>
          </a:p>
          <a:p>
            <a:pPr lvl="1"/>
            <a:r>
              <a:rPr lang="en-US" dirty="0"/>
              <a:t>Network Interface performance</a:t>
            </a:r>
          </a:p>
          <a:p>
            <a:pPr lvl="2"/>
            <a:r>
              <a:rPr lang="en-US" dirty="0"/>
              <a:t>E.g. supported service classes (throughput up/down, delay, jitter)</a:t>
            </a:r>
          </a:p>
        </p:txBody>
      </p:sp>
    </p:spTree>
    <p:extLst>
      <p:ext uri="{BB962C8B-B14F-4D97-AF65-F5344CB8AC3E}">
        <p14:creationId xmlns:p14="http://schemas.microsoft.com/office/powerpoint/2010/main" val="401108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path basic functions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358770"/>
            <a:ext cx="8229600" cy="476739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Data path establishment</a:t>
            </a:r>
          </a:p>
          <a:p>
            <a:pPr lvl="1"/>
            <a:r>
              <a:rPr lang="en-US" dirty="0" smtClean="0"/>
              <a:t>Retrieve user specific configuration information from Subscription Service</a:t>
            </a:r>
          </a:p>
          <a:p>
            <a:pPr lvl="1"/>
            <a:r>
              <a:rPr lang="en-US" dirty="0"/>
              <a:t>Configure forwarding and interfaces R1 and R6d in NA</a:t>
            </a:r>
          </a:p>
          <a:p>
            <a:pPr lvl="1"/>
            <a:r>
              <a:rPr lang="en-US" dirty="0"/>
              <a:t>Configure link performance and interfaces R6d and R3d in Backhaul</a:t>
            </a:r>
          </a:p>
          <a:p>
            <a:pPr lvl="1"/>
            <a:r>
              <a:rPr lang="en-US" dirty="0"/>
              <a:t>Initiate configuration of R3d in CNS</a:t>
            </a:r>
          </a:p>
          <a:p>
            <a:pPr lvl="1"/>
            <a:r>
              <a:rPr lang="en-US" dirty="0"/>
              <a:t>Signal completion of access link establishment</a:t>
            </a:r>
          </a:p>
          <a:p>
            <a:pPr lvl="1"/>
            <a:endParaRPr lang="en-US" dirty="0" smtClean="0"/>
          </a:p>
          <a:p>
            <a:r>
              <a:rPr lang="en-US" dirty="0"/>
              <a:t>Data path relocation</a:t>
            </a:r>
          </a:p>
          <a:p>
            <a:pPr lvl="1"/>
            <a:r>
              <a:rPr lang="en-US" dirty="0"/>
              <a:t>Configure forwarding and interfaces R1 and R6d in new NA</a:t>
            </a:r>
          </a:p>
          <a:p>
            <a:pPr lvl="1"/>
            <a:r>
              <a:rPr lang="en-US" dirty="0"/>
              <a:t>Relocate interface R6d in Backhaul towards new NA</a:t>
            </a:r>
          </a:p>
          <a:p>
            <a:pPr lvl="1"/>
            <a:r>
              <a:rPr lang="en-US" dirty="0"/>
              <a:t>Signal completion of access link relocation</a:t>
            </a:r>
          </a:p>
          <a:p>
            <a:pPr lvl="1"/>
            <a:endParaRPr lang="en-US" dirty="0"/>
          </a:p>
          <a:p>
            <a:r>
              <a:rPr lang="en-US" dirty="0" smtClean="0"/>
              <a:t>Data path tear down</a:t>
            </a:r>
          </a:p>
          <a:p>
            <a:pPr lvl="1"/>
            <a:r>
              <a:rPr lang="en-US" dirty="0" smtClean="0"/>
              <a:t>Teardown forwarding and interfaces in NA</a:t>
            </a:r>
          </a:p>
          <a:p>
            <a:pPr lvl="1"/>
            <a:r>
              <a:rPr lang="en-US" dirty="0"/>
              <a:t>Remove resource allocations in Backhaul</a:t>
            </a:r>
          </a:p>
          <a:p>
            <a:pPr lvl="1"/>
            <a:r>
              <a:rPr lang="en-US" dirty="0" smtClean="0"/>
              <a:t>Signal completion of teardown</a:t>
            </a:r>
          </a:p>
        </p:txBody>
      </p:sp>
    </p:spTree>
    <p:extLst>
      <p:ext uri="{BB962C8B-B14F-4D97-AF65-F5344CB8AC3E}">
        <p14:creationId xmlns:p14="http://schemas.microsoft.com/office/powerpoint/2010/main" val="3634525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7000" y="274638"/>
            <a:ext cx="8550000" cy="1143000"/>
          </a:xfrm>
        </p:spPr>
        <p:txBody>
          <a:bodyPr/>
          <a:lstStyle/>
          <a:p>
            <a:r>
              <a:rPr lang="en-US" dirty="0" smtClean="0"/>
              <a:t> Data path basic functions</a:t>
            </a:r>
            <a:endParaRPr lang="en-US" dirty="0"/>
          </a:p>
        </p:txBody>
      </p:sp>
      <p:pic>
        <p:nvPicPr>
          <p:cNvPr id="28" name="Picture 23" descr="x_big_image2"/>
          <p:cNvPicPr>
            <a:picLocks noChangeAspect="1" noChangeArrowheads="1"/>
          </p:cNvPicPr>
          <p:nvPr/>
        </p:nvPicPr>
        <p:blipFill>
          <a:blip r:embed="rId2">
            <a:lum bright="10000" contrast="40000"/>
          </a:blip>
          <a:srcRect/>
          <a:stretch>
            <a:fillRect/>
          </a:stretch>
        </p:blipFill>
        <p:spPr bwMode="auto">
          <a:xfrm>
            <a:off x="1968928" y="1469500"/>
            <a:ext cx="548641" cy="584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9" name="Group 25"/>
          <p:cNvGrpSpPr>
            <a:grpSpLocks noChangeAspect="1"/>
          </p:cNvGrpSpPr>
          <p:nvPr/>
        </p:nvGrpSpPr>
        <p:grpSpPr bwMode="auto">
          <a:xfrm flipH="1">
            <a:off x="3606271" y="1404350"/>
            <a:ext cx="498811" cy="600487"/>
            <a:chOff x="5" y="2480"/>
            <a:chExt cx="237" cy="430"/>
          </a:xfrm>
        </p:grpSpPr>
        <p:grpSp>
          <p:nvGrpSpPr>
            <p:cNvPr id="30" name="Group 26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34" name="Group 27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42" name="Group 28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50" name="Line 2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1" name="Line 3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2" name="Line 3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3" name="Line 3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4" name="Line 3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5" name="Line 3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6" name="Line 3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43" name="Line 3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4" name="Line 37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5" name="Line 3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6" name="Line 3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7" name="Line 40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8" name="Line 4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9" name="Line 42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35" name="Group 43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37" name="Line 4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8" name="Line 45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9" name="Line 4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0" name="Line 47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1" name="Line 48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36" name="Oval 49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31" name="Arc 50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" name="Arc 51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" name="Arc 52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57" name="Group 85"/>
          <p:cNvGrpSpPr>
            <a:grpSpLocks/>
          </p:cNvGrpSpPr>
          <p:nvPr/>
        </p:nvGrpSpPr>
        <p:grpSpPr bwMode="auto">
          <a:xfrm>
            <a:off x="8077325" y="1423796"/>
            <a:ext cx="269875" cy="460375"/>
            <a:chOff x="4120" y="2308"/>
            <a:chExt cx="305" cy="415"/>
          </a:xfrm>
        </p:grpSpPr>
        <p:sp>
          <p:nvSpPr>
            <p:cNvPr id="58" name="Freeform 86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9" name="Rectangle 87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0" name="Oval 88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61" name="Group 89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65" name="Line 90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66" name="Line 91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67" name="Line 92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68" name="Line 93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62" name="Freeform 94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3" name="Oval 95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64" name="Oval 96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69" name="Group 122"/>
          <p:cNvGrpSpPr>
            <a:grpSpLocks/>
          </p:cNvGrpSpPr>
          <p:nvPr/>
        </p:nvGrpSpPr>
        <p:grpSpPr bwMode="auto">
          <a:xfrm>
            <a:off x="6001743" y="1423796"/>
            <a:ext cx="269875" cy="390062"/>
            <a:chOff x="4120" y="2308"/>
            <a:chExt cx="305" cy="415"/>
          </a:xfrm>
        </p:grpSpPr>
        <p:sp>
          <p:nvSpPr>
            <p:cNvPr id="70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1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73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77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78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79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80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74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5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6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27" name="AutoShape 22"/>
          <p:cNvSpPr>
            <a:spLocks noChangeArrowheads="1"/>
          </p:cNvSpPr>
          <p:nvPr/>
        </p:nvSpPr>
        <p:spPr bwMode="auto">
          <a:xfrm>
            <a:off x="6181764" y="1642263"/>
            <a:ext cx="180020" cy="186578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grpSp>
        <p:nvGrpSpPr>
          <p:cNvPr id="92" name="Group 122"/>
          <p:cNvGrpSpPr>
            <a:grpSpLocks/>
          </p:cNvGrpSpPr>
          <p:nvPr/>
        </p:nvGrpSpPr>
        <p:grpSpPr bwMode="auto">
          <a:xfrm>
            <a:off x="6682014" y="1423796"/>
            <a:ext cx="269875" cy="390062"/>
            <a:chOff x="4120" y="2308"/>
            <a:chExt cx="305" cy="415"/>
          </a:xfrm>
        </p:grpSpPr>
        <p:sp>
          <p:nvSpPr>
            <p:cNvPr id="93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4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5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96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00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1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2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03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97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98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99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04" name="AutoShape 22"/>
          <p:cNvSpPr>
            <a:spLocks noChangeArrowheads="1"/>
          </p:cNvSpPr>
          <p:nvPr/>
        </p:nvSpPr>
        <p:spPr bwMode="auto">
          <a:xfrm>
            <a:off x="6862035" y="1642263"/>
            <a:ext cx="180020" cy="186578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5665712" y="1828841"/>
            <a:ext cx="1100031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>
                <a:latin typeface="+mn-lt"/>
              </a:rPr>
              <a:t>AAA</a:t>
            </a:r>
            <a:br>
              <a:rPr lang="en-US">
                <a:latin typeface="+mn-lt"/>
              </a:rPr>
            </a:br>
            <a:r>
              <a:rPr lang="en-US">
                <a:latin typeface="+mn-lt"/>
              </a:rPr>
              <a:t>Policy</a:t>
            </a:r>
          </a:p>
          <a:p>
            <a:pPr algn="ctr"/>
            <a:r>
              <a:rPr lang="en-US">
                <a:latin typeface="+mn-lt"/>
              </a:rPr>
              <a:t>Configuration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6547000" y="1828841"/>
            <a:ext cx="6179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DHCP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7717130" y="1828841"/>
            <a:ext cx="9503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Application</a:t>
            </a:r>
          </a:p>
        </p:txBody>
      </p:sp>
      <p:grpSp>
        <p:nvGrpSpPr>
          <p:cNvPr id="205" name="Group 122"/>
          <p:cNvGrpSpPr>
            <a:grpSpLocks/>
          </p:cNvGrpSpPr>
          <p:nvPr/>
        </p:nvGrpSpPr>
        <p:grpSpPr bwMode="auto">
          <a:xfrm>
            <a:off x="5256327" y="1433361"/>
            <a:ext cx="269875" cy="390062"/>
            <a:chOff x="4120" y="2308"/>
            <a:chExt cx="305" cy="415"/>
          </a:xfrm>
        </p:grpSpPr>
        <p:sp>
          <p:nvSpPr>
            <p:cNvPr id="206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7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8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209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213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4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5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6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10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12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217" name="AutoShape 22"/>
          <p:cNvSpPr>
            <a:spLocks noChangeArrowheads="1"/>
          </p:cNvSpPr>
          <p:nvPr/>
        </p:nvSpPr>
        <p:spPr bwMode="auto">
          <a:xfrm>
            <a:off x="5436348" y="1651828"/>
            <a:ext cx="180020" cy="186578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5166317" y="1838406"/>
            <a:ext cx="620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ANQP</a:t>
            </a:r>
            <a:endParaRPr lang="en-US" dirty="0">
              <a:latin typeface="+mn-lt"/>
            </a:endParaRPr>
          </a:p>
        </p:txBody>
      </p:sp>
      <p:pic>
        <p:nvPicPr>
          <p:cNvPr id="153" name="Picture 372" descr="switc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22000" y="1899350"/>
            <a:ext cx="292468" cy="146695"/>
          </a:xfrm>
          <a:prstGeom prst="rect">
            <a:avLst/>
          </a:prstGeom>
          <a:noFill/>
        </p:spPr>
      </p:pic>
      <p:sp>
        <p:nvSpPr>
          <p:cNvPr id="156" name="TextBox 155"/>
          <p:cNvSpPr txBox="1"/>
          <p:nvPr/>
        </p:nvSpPr>
        <p:spPr>
          <a:xfrm>
            <a:off x="3361378" y="1133745"/>
            <a:ext cx="13006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Access Network</a:t>
            </a:r>
            <a:endParaRPr lang="en-US" dirty="0">
              <a:latin typeface="+mn-lt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3987001" y="2536975"/>
            <a:ext cx="1485099" cy="26431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259609" y="2537097"/>
            <a:ext cx="3727391" cy="23930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Network Selection</a:t>
            </a:r>
            <a:endParaRPr lang="en-US" dirty="0">
              <a:latin typeface="+mn-lt"/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256170" y="6345864"/>
            <a:ext cx="5630655" cy="181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Accounting</a:t>
            </a:r>
            <a:endParaRPr lang="en-US" dirty="0">
              <a:latin typeface="+mn-lt"/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258423" y="5872535"/>
            <a:ext cx="3727391" cy="2210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Disassociation</a:t>
            </a:r>
            <a:endParaRPr lang="en-US" dirty="0">
              <a:latin typeface="+mn-lt"/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250679" y="4259593"/>
            <a:ext cx="6564503" cy="3141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Host Configuration</a:t>
            </a:r>
            <a:endParaRPr lang="en-US" dirty="0">
              <a:latin typeface="+mn-lt"/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261192" y="5365733"/>
            <a:ext cx="7910808" cy="2364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Application</a:t>
            </a:r>
            <a:endParaRPr lang="en-US" dirty="0">
              <a:latin typeface="+mn-lt"/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247933" y="4912419"/>
            <a:ext cx="5630655" cy="1905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Policy Control</a:t>
            </a:r>
            <a:endParaRPr lang="en-US" dirty="0">
              <a:latin typeface="+mn-lt"/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257413" y="4628466"/>
            <a:ext cx="7910808" cy="245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Application</a:t>
            </a:r>
            <a:endParaRPr lang="en-US" dirty="0">
              <a:latin typeface="+mn-lt"/>
            </a:endParaRPr>
          </a:p>
        </p:txBody>
      </p:sp>
      <p:sp>
        <p:nvSpPr>
          <p:cNvPr id="236" name="TextBox 235"/>
          <p:cNvSpPr txBox="1"/>
          <p:nvPr/>
        </p:nvSpPr>
        <p:spPr>
          <a:xfrm>
            <a:off x="252000" y="5651793"/>
            <a:ext cx="6564503" cy="1805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Host </a:t>
            </a:r>
            <a:r>
              <a:rPr lang="en-US" dirty="0" err="1">
                <a:latin typeface="+mn-lt"/>
              </a:rPr>
              <a:t>C</a:t>
            </a:r>
            <a:r>
              <a:rPr lang="en-US" dirty="0" err="1" smtClean="0">
                <a:latin typeface="+mn-lt"/>
              </a:rPr>
              <a:t>onfig</a:t>
            </a:r>
            <a:r>
              <a:rPr lang="en-US" dirty="0" smtClean="0">
                <a:latin typeface="+mn-lt"/>
              </a:rPr>
              <a:t> Release</a:t>
            </a:r>
            <a:endParaRPr lang="en-US" dirty="0">
              <a:latin typeface="+mn-lt"/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247933" y="4020790"/>
            <a:ext cx="5630655" cy="181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Accounting</a:t>
            </a:r>
            <a:endParaRPr lang="en-US" dirty="0">
              <a:latin typeface="+mn-lt"/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255830" y="3161450"/>
            <a:ext cx="3727391" cy="5752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Authentication</a:t>
            </a:r>
          </a:p>
          <a:p>
            <a:r>
              <a:rPr lang="en-US" dirty="0" smtClean="0">
                <a:latin typeface="+mn-lt"/>
              </a:rPr>
              <a:t>Authorization</a:t>
            </a:r>
            <a:endParaRPr lang="en-US" dirty="0">
              <a:latin typeface="+mn-lt"/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258283" y="2821652"/>
            <a:ext cx="3727391" cy="281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Association</a:t>
            </a:r>
            <a:endParaRPr lang="en-US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5360" y="2163466"/>
            <a:ext cx="3734294" cy="3266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Scanning</a:t>
            </a:r>
            <a:endParaRPr lang="en-US" dirty="0">
              <a:latin typeface="+mn-lt"/>
            </a:endParaRPr>
          </a:p>
        </p:txBody>
      </p:sp>
      <p:sp>
        <p:nvSpPr>
          <p:cNvPr id="171" name="Rectangle 170"/>
          <p:cNvSpPr/>
          <p:nvPr/>
        </p:nvSpPr>
        <p:spPr bwMode="auto">
          <a:xfrm>
            <a:off x="2277000" y="2159543"/>
            <a:ext cx="1710000" cy="3397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2277000" y="2839139"/>
            <a:ext cx="1710000" cy="2642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3" name="Rectangle 172"/>
          <p:cNvSpPr/>
          <p:nvPr/>
        </p:nvSpPr>
        <p:spPr bwMode="auto">
          <a:xfrm>
            <a:off x="2277000" y="3178937"/>
            <a:ext cx="1710000" cy="566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4" name="Rectangle 173"/>
          <p:cNvSpPr/>
          <p:nvPr/>
        </p:nvSpPr>
        <p:spPr bwMode="auto">
          <a:xfrm>
            <a:off x="2277000" y="5856552"/>
            <a:ext cx="1710000" cy="2265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3987000" y="4008048"/>
            <a:ext cx="2202347" cy="1887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3987000" y="4914176"/>
            <a:ext cx="2202347" cy="188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3987000" y="6345864"/>
            <a:ext cx="2202347" cy="1887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2277000" y="2537097"/>
            <a:ext cx="1710000" cy="26342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3" name="Rectangle 232"/>
          <p:cNvSpPr/>
          <p:nvPr/>
        </p:nvSpPr>
        <p:spPr bwMode="auto">
          <a:xfrm>
            <a:off x="3989653" y="3338389"/>
            <a:ext cx="2202347" cy="38229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>
            <a:off x="2277001" y="2175078"/>
            <a:ext cx="1709166" cy="387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H="1" flipV="1">
            <a:off x="2283431" y="3205694"/>
            <a:ext cx="1710000" cy="282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H="1">
            <a:off x="2276584" y="3279986"/>
            <a:ext cx="1702932" cy="147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 flipV="1">
            <a:off x="2276584" y="3554118"/>
            <a:ext cx="1716848" cy="2791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H="1">
            <a:off x="2276584" y="3472383"/>
            <a:ext cx="1712742" cy="439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 flipV="1">
            <a:off x="3985947" y="3382626"/>
            <a:ext cx="2206053" cy="2284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H="1">
            <a:off x="3979516" y="3443225"/>
            <a:ext cx="2212484" cy="291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H="1" flipV="1">
            <a:off x="2283430" y="4298889"/>
            <a:ext cx="4538389" cy="161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H="1">
            <a:off x="2270152" y="4356049"/>
            <a:ext cx="4551848" cy="264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flipH="1" flipV="1">
            <a:off x="2277001" y="4687913"/>
            <a:ext cx="5892347" cy="377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flipH="1">
            <a:off x="2270152" y="4763424"/>
            <a:ext cx="5899196" cy="557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8" name="Straight Arrow Connector 107"/>
          <p:cNvCxnSpPr/>
          <p:nvPr/>
        </p:nvCxnSpPr>
        <p:spPr bwMode="auto">
          <a:xfrm flipH="1">
            <a:off x="2279616" y="2248082"/>
            <a:ext cx="1706551" cy="298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9" name="Straight Arrow Connector 108"/>
          <p:cNvCxnSpPr/>
          <p:nvPr/>
        </p:nvCxnSpPr>
        <p:spPr bwMode="auto">
          <a:xfrm flipH="1" flipV="1">
            <a:off x="2277000" y="2327056"/>
            <a:ext cx="1702515" cy="377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10" name="Straight Arrow Connector 109"/>
          <p:cNvCxnSpPr/>
          <p:nvPr/>
        </p:nvCxnSpPr>
        <p:spPr bwMode="auto">
          <a:xfrm flipH="1">
            <a:off x="2277001" y="2403942"/>
            <a:ext cx="1716430" cy="410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1" name="Straight Arrow Connector 110"/>
          <p:cNvCxnSpPr/>
          <p:nvPr/>
        </p:nvCxnSpPr>
        <p:spPr bwMode="auto">
          <a:xfrm flipH="1" flipV="1">
            <a:off x="2283430" y="2572583"/>
            <a:ext cx="1702515" cy="377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12" name="Straight Arrow Connector 111"/>
          <p:cNvCxnSpPr/>
          <p:nvPr/>
        </p:nvCxnSpPr>
        <p:spPr bwMode="auto">
          <a:xfrm flipH="1">
            <a:off x="2283431" y="2706616"/>
            <a:ext cx="1716430" cy="410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3" name="Straight Arrow Connector 112"/>
          <p:cNvCxnSpPr/>
          <p:nvPr/>
        </p:nvCxnSpPr>
        <p:spPr bwMode="auto">
          <a:xfrm flipH="1" flipV="1">
            <a:off x="2270152" y="2863982"/>
            <a:ext cx="1702515" cy="377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14" name="Straight Arrow Connector 113"/>
          <p:cNvCxnSpPr/>
          <p:nvPr/>
        </p:nvCxnSpPr>
        <p:spPr bwMode="auto">
          <a:xfrm flipH="1">
            <a:off x="2270153" y="2940868"/>
            <a:ext cx="1716430" cy="410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5" name="Straight Arrow Connector 114"/>
          <p:cNvCxnSpPr/>
          <p:nvPr/>
        </p:nvCxnSpPr>
        <p:spPr bwMode="auto">
          <a:xfrm flipH="1" flipV="1">
            <a:off x="2277000" y="3023143"/>
            <a:ext cx="1702515" cy="377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16" name="Straight Arrow Connector 115"/>
          <p:cNvCxnSpPr/>
          <p:nvPr/>
        </p:nvCxnSpPr>
        <p:spPr bwMode="auto">
          <a:xfrm flipH="1" flipV="1">
            <a:off x="2276584" y="3354372"/>
            <a:ext cx="1710000" cy="282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24" name="Straight Arrow Connector 123"/>
          <p:cNvCxnSpPr/>
          <p:nvPr/>
        </p:nvCxnSpPr>
        <p:spPr bwMode="auto">
          <a:xfrm flipH="1" flipV="1">
            <a:off x="3999850" y="3590526"/>
            <a:ext cx="2192150" cy="37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25" name="Straight Arrow Connector 124"/>
          <p:cNvCxnSpPr/>
          <p:nvPr/>
        </p:nvCxnSpPr>
        <p:spPr bwMode="auto">
          <a:xfrm flipH="1">
            <a:off x="3978855" y="3632001"/>
            <a:ext cx="2213145" cy="303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7" name="Straight Arrow Connector 126"/>
          <p:cNvCxnSpPr/>
          <p:nvPr/>
        </p:nvCxnSpPr>
        <p:spPr bwMode="auto">
          <a:xfrm flipH="1">
            <a:off x="2270152" y="3662787"/>
            <a:ext cx="1708702" cy="73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7" name="Straight Arrow Connector 136"/>
          <p:cNvCxnSpPr/>
          <p:nvPr/>
        </p:nvCxnSpPr>
        <p:spPr bwMode="auto">
          <a:xfrm flipH="1" flipV="1">
            <a:off x="2283430" y="4427785"/>
            <a:ext cx="4538389" cy="161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38" name="Straight Arrow Connector 137"/>
          <p:cNvCxnSpPr/>
          <p:nvPr/>
        </p:nvCxnSpPr>
        <p:spPr bwMode="auto">
          <a:xfrm flipH="1">
            <a:off x="2276584" y="4494158"/>
            <a:ext cx="4551848" cy="264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9" name="Straight Arrow Connector 138"/>
          <p:cNvCxnSpPr/>
          <p:nvPr/>
        </p:nvCxnSpPr>
        <p:spPr bwMode="auto">
          <a:xfrm flipH="1" flipV="1">
            <a:off x="3986152" y="4078423"/>
            <a:ext cx="2205848" cy="51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40" name="Straight Arrow Connector 139"/>
          <p:cNvCxnSpPr/>
          <p:nvPr/>
        </p:nvCxnSpPr>
        <p:spPr bwMode="auto">
          <a:xfrm flipH="1">
            <a:off x="3979721" y="4121314"/>
            <a:ext cx="2212279" cy="468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5" name="Straight Arrow Connector 144"/>
          <p:cNvCxnSpPr/>
          <p:nvPr/>
        </p:nvCxnSpPr>
        <p:spPr bwMode="auto">
          <a:xfrm flipH="1" flipV="1">
            <a:off x="3976814" y="5033831"/>
            <a:ext cx="2215186" cy="313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46" name="Straight Arrow Connector 145"/>
          <p:cNvCxnSpPr/>
          <p:nvPr/>
        </p:nvCxnSpPr>
        <p:spPr bwMode="auto">
          <a:xfrm flipH="1">
            <a:off x="3970384" y="4951931"/>
            <a:ext cx="2221616" cy="397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7" name="Straight Arrow Connector 146"/>
          <p:cNvCxnSpPr/>
          <p:nvPr/>
        </p:nvCxnSpPr>
        <p:spPr bwMode="auto">
          <a:xfrm flipH="1" flipV="1">
            <a:off x="2283433" y="5401428"/>
            <a:ext cx="5892347" cy="377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48" name="Straight Arrow Connector 147"/>
          <p:cNvCxnSpPr/>
          <p:nvPr/>
        </p:nvCxnSpPr>
        <p:spPr bwMode="auto">
          <a:xfrm flipH="1">
            <a:off x="2276584" y="5476939"/>
            <a:ext cx="5899196" cy="557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9" name="Straight Arrow Connector 148"/>
          <p:cNvCxnSpPr/>
          <p:nvPr/>
        </p:nvCxnSpPr>
        <p:spPr bwMode="auto">
          <a:xfrm flipH="1" flipV="1">
            <a:off x="3987535" y="6396935"/>
            <a:ext cx="2204465" cy="2443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51" name="Straight Arrow Connector 150"/>
          <p:cNvCxnSpPr/>
          <p:nvPr/>
        </p:nvCxnSpPr>
        <p:spPr bwMode="auto">
          <a:xfrm flipH="1" flipV="1">
            <a:off x="2270570" y="5916079"/>
            <a:ext cx="1719083" cy="391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52" name="Straight Arrow Connector 151"/>
          <p:cNvCxnSpPr/>
          <p:nvPr/>
        </p:nvCxnSpPr>
        <p:spPr bwMode="auto">
          <a:xfrm flipH="1">
            <a:off x="2270570" y="5992965"/>
            <a:ext cx="1716430" cy="410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4" name="Straight Arrow Connector 153"/>
          <p:cNvCxnSpPr/>
          <p:nvPr/>
        </p:nvCxnSpPr>
        <p:spPr bwMode="auto">
          <a:xfrm flipH="1" flipV="1">
            <a:off x="2261774" y="5705531"/>
            <a:ext cx="4538389" cy="161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55" name="Straight Arrow Connector 154"/>
          <p:cNvCxnSpPr/>
          <p:nvPr/>
        </p:nvCxnSpPr>
        <p:spPr bwMode="auto">
          <a:xfrm flipH="1">
            <a:off x="2254928" y="5771904"/>
            <a:ext cx="4551848" cy="264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20" name="Straight Arrow Connector 219"/>
          <p:cNvCxnSpPr/>
          <p:nvPr/>
        </p:nvCxnSpPr>
        <p:spPr bwMode="auto">
          <a:xfrm flipH="1" flipV="1">
            <a:off x="3985118" y="2610340"/>
            <a:ext cx="1486882" cy="400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27" name="Straight Arrow Connector 226"/>
          <p:cNvCxnSpPr/>
          <p:nvPr/>
        </p:nvCxnSpPr>
        <p:spPr bwMode="auto">
          <a:xfrm flipH="1">
            <a:off x="3992489" y="2688118"/>
            <a:ext cx="1479511" cy="217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61" name="TextBox 160"/>
          <p:cNvSpPr txBox="1"/>
          <p:nvPr/>
        </p:nvSpPr>
        <p:spPr>
          <a:xfrm>
            <a:off x="251520" y="3787919"/>
            <a:ext cx="5630655" cy="181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>
                <a:latin typeface="+mn-lt"/>
              </a:rPr>
              <a:t>Data path establishment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3990587" y="3775177"/>
            <a:ext cx="2202347" cy="1887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63" name="Straight Arrow Connector 162"/>
          <p:cNvCxnSpPr/>
          <p:nvPr/>
        </p:nvCxnSpPr>
        <p:spPr bwMode="auto">
          <a:xfrm flipH="1" flipV="1">
            <a:off x="3989739" y="3845552"/>
            <a:ext cx="2205848" cy="51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64" name="Straight Arrow Connector 163"/>
          <p:cNvCxnSpPr/>
          <p:nvPr/>
        </p:nvCxnSpPr>
        <p:spPr bwMode="auto">
          <a:xfrm flipH="1">
            <a:off x="3983308" y="3880155"/>
            <a:ext cx="2212279" cy="468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" name="Rounded Rectangle 1"/>
          <p:cNvSpPr/>
          <p:nvPr/>
        </p:nvSpPr>
        <p:spPr bwMode="auto">
          <a:xfrm>
            <a:off x="251520" y="3789336"/>
            <a:ext cx="5940660" cy="180020"/>
          </a:xfrm>
          <a:prstGeom prst="roundRect">
            <a:avLst/>
          </a:prstGeom>
          <a:noFill/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251520" y="5146535"/>
            <a:ext cx="5630655" cy="181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>
                <a:latin typeface="+mn-lt"/>
              </a:rPr>
              <a:t>Data path relocation</a:t>
            </a:r>
          </a:p>
        </p:txBody>
      </p:sp>
      <p:sp>
        <p:nvSpPr>
          <p:cNvPr id="166" name="Rectangle 165"/>
          <p:cNvSpPr/>
          <p:nvPr/>
        </p:nvSpPr>
        <p:spPr bwMode="auto">
          <a:xfrm>
            <a:off x="3990587" y="5133793"/>
            <a:ext cx="2202347" cy="1887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67" name="Straight Arrow Connector 166"/>
          <p:cNvCxnSpPr/>
          <p:nvPr/>
        </p:nvCxnSpPr>
        <p:spPr bwMode="auto">
          <a:xfrm flipH="1" flipV="1">
            <a:off x="3989739" y="5204168"/>
            <a:ext cx="2205848" cy="51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68" name="Straight Arrow Connector 167"/>
          <p:cNvCxnSpPr/>
          <p:nvPr/>
        </p:nvCxnSpPr>
        <p:spPr bwMode="auto">
          <a:xfrm flipH="1">
            <a:off x="3983308" y="5238771"/>
            <a:ext cx="2212279" cy="468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9" name="Rounded Rectangle 168"/>
          <p:cNvSpPr/>
          <p:nvPr/>
        </p:nvSpPr>
        <p:spPr bwMode="auto">
          <a:xfrm>
            <a:off x="251520" y="5147952"/>
            <a:ext cx="5940660" cy="180020"/>
          </a:xfrm>
          <a:prstGeom prst="roundRect">
            <a:avLst/>
          </a:prstGeom>
          <a:noFill/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251520" y="6128178"/>
            <a:ext cx="5630655" cy="181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>
                <a:latin typeface="+mn-lt"/>
              </a:rPr>
              <a:t>Data path teardown</a:t>
            </a:r>
          </a:p>
        </p:txBody>
      </p:sp>
      <p:sp>
        <p:nvSpPr>
          <p:cNvPr id="179" name="Rectangle 178"/>
          <p:cNvSpPr/>
          <p:nvPr/>
        </p:nvSpPr>
        <p:spPr bwMode="auto">
          <a:xfrm>
            <a:off x="3990587" y="6115436"/>
            <a:ext cx="2202347" cy="1887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80" name="Straight Arrow Connector 179"/>
          <p:cNvCxnSpPr/>
          <p:nvPr/>
        </p:nvCxnSpPr>
        <p:spPr bwMode="auto">
          <a:xfrm flipH="1" flipV="1">
            <a:off x="3989739" y="6185811"/>
            <a:ext cx="2205848" cy="51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81" name="Straight Arrow Connector 180"/>
          <p:cNvCxnSpPr/>
          <p:nvPr/>
        </p:nvCxnSpPr>
        <p:spPr bwMode="auto">
          <a:xfrm flipH="1">
            <a:off x="3983308" y="6220414"/>
            <a:ext cx="2212279" cy="468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2" name="Rounded Rectangle 181"/>
          <p:cNvSpPr/>
          <p:nvPr/>
        </p:nvSpPr>
        <p:spPr bwMode="auto">
          <a:xfrm>
            <a:off x="251520" y="6129595"/>
            <a:ext cx="5940660" cy="180020"/>
          </a:xfrm>
          <a:prstGeom prst="roundRect">
            <a:avLst/>
          </a:prstGeom>
          <a:noFill/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277000" y="2098871"/>
            <a:ext cx="0" cy="44804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3987000" y="2098871"/>
            <a:ext cx="0" cy="44804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6186838" y="2098871"/>
            <a:ext cx="0" cy="44804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6821818" y="2098871"/>
            <a:ext cx="0" cy="44804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8172000" y="2098871"/>
            <a:ext cx="0" cy="44804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4" name="Straight Connector 203"/>
          <p:cNvCxnSpPr/>
          <p:nvPr/>
        </p:nvCxnSpPr>
        <p:spPr bwMode="auto">
          <a:xfrm>
            <a:off x="5484615" y="2108436"/>
            <a:ext cx="0" cy="6286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" name="Rectangle 2"/>
          <p:cNvSpPr/>
          <p:nvPr/>
        </p:nvSpPr>
        <p:spPr bwMode="auto">
          <a:xfrm>
            <a:off x="1781691" y="1403775"/>
            <a:ext cx="990110" cy="675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3" name="Rectangle 182"/>
          <p:cNvSpPr/>
          <p:nvPr/>
        </p:nvSpPr>
        <p:spPr bwMode="auto">
          <a:xfrm>
            <a:off x="3491880" y="1403775"/>
            <a:ext cx="990110" cy="675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4" name="Rectangle 183"/>
          <p:cNvSpPr/>
          <p:nvPr/>
        </p:nvSpPr>
        <p:spPr bwMode="auto">
          <a:xfrm>
            <a:off x="5157064" y="1403775"/>
            <a:ext cx="1305145" cy="6750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1915610" y="1133745"/>
            <a:ext cx="7661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Terminal</a:t>
            </a:r>
          </a:p>
        </p:txBody>
      </p:sp>
      <p:sp>
        <p:nvSpPr>
          <p:cNvPr id="186" name="TextBox 185"/>
          <p:cNvSpPr txBox="1"/>
          <p:nvPr/>
        </p:nvSpPr>
        <p:spPr>
          <a:xfrm>
            <a:off x="5022050" y="1133745"/>
            <a:ext cx="1587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Subscription Service</a:t>
            </a:r>
          </a:p>
        </p:txBody>
      </p:sp>
    </p:spTree>
    <p:extLst>
      <p:ext uri="{BB962C8B-B14F-4D97-AF65-F5344CB8AC3E}">
        <p14:creationId xmlns:p14="http://schemas.microsoft.com/office/powerpoint/2010/main" val="1037966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3664"/>
            <a:ext cx="8229600" cy="1003973"/>
          </a:xfrm>
        </p:spPr>
        <p:txBody>
          <a:bodyPr/>
          <a:lstStyle/>
          <a:p>
            <a:r>
              <a:rPr lang="en-US"/>
              <a:t>NA attributes mapping to IEEE 802 technologies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31154034"/>
              </p:ext>
            </p:extLst>
          </p:nvPr>
        </p:nvGraphicFramePr>
        <p:xfrm>
          <a:off x="457200" y="1588195"/>
          <a:ext cx="8255261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4440"/>
                <a:gridCol w="1484206"/>
                <a:gridCol w="1179323"/>
                <a:gridCol w="1179323"/>
                <a:gridCol w="1179323"/>
                <a:gridCol w="1179323"/>
                <a:gridCol w="1179323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44873" marR="44873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802.3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802.11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802.15.?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802.16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802.22</a:t>
                      </a:r>
                    </a:p>
                  </a:txBody>
                  <a:tcPr marL="44873" marR="44873"/>
                </a:tc>
              </a:tr>
              <a:tr h="370840">
                <a:tc rowSpan="4">
                  <a:txBody>
                    <a:bodyPr/>
                    <a:lstStyle/>
                    <a:p>
                      <a:r>
                        <a:rPr lang="en-US"/>
                        <a:t>R1</a:t>
                      </a:r>
                      <a:r>
                        <a:rPr lang="en-US" baseline="0"/>
                        <a:t> Config</a:t>
                      </a:r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QoS</a:t>
                      </a:r>
                      <a:r>
                        <a:rPr lang="en-US" baseline="0"/>
                        <a:t> Parms</a:t>
                      </a:r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Forwarding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Filtering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/>
                    </a:p>
                  </a:txBody>
                  <a:tcPr marL="44873" marR="44873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Security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/>
                        <a:t>R6d Config</a:t>
                      </a:r>
                    </a:p>
                  </a:txBody>
                  <a:tcPr marL="44873" marR="44873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/>
                        <a:t>VLAN</a:t>
                      </a:r>
                      <a:r>
                        <a:rPr lang="en-US" baseline="0"/>
                        <a:t> Config</a:t>
                      </a:r>
                      <a:endParaRPr lang="en-US"/>
                    </a:p>
                  </a:txBody>
                  <a:tcPr marL="44873" marR="44873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</a:tr>
              <a:tr h="370840">
                <a:tc gridSpan="2"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31540" y="4689140"/>
            <a:ext cx="8255260" cy="1575175"/>
          </a:xfrm>
        </p:spPr>
        <p:txBody>
          <a:bodyPr>
            <a:normAutofit/>
          </a:bodyPr>
          <a:lstStyle/>
          <a:p>
            <a:r>
              <a:rPr lang="en-US"/>
              <a:t>NA configuration is performed from information delivered by the authorization</a:t>
            </a:r>
          </a:p>
        </p:txBody>
      </p:sp>
    </p:spTree>
    <p:extLst>
      <p:ext uri="{BB962C8B-B14F-4D97-AF65-F5344CB8AC3E}">
        <p14:creationId xmlns:p14="http://schemas.microsoft.com/office/powerpoint/2010/main" val="1719502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 backhaul solutions</a:t>
            </a:r>
            <a:br>
              <a:rPr lang="en-US"/>
            </a:br>
            <a:r>
              <a:rPr lang="en-US" sz="2400" i="1"/>
              <a:t>MAC-in-MAC (Provider Backbone Bridging)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/>
              <a:t>NA</a:t>
            </a:r>
            <a:r>
              <a:rPr lang="en-US"/>
              <a:t> effectively representing ‘BEB’</a:t>
            </a:r>
          </a:p>
          <a:p>
            <a:r>
              <a:rPr lang="en-US"/>
              <a:t>Link identified by B-SA + I-SID</a:t>
            </a:r>
          </a:p>
          <a:p>
            <a:pPr lvl="1"/>
            <a:r>
              <a:rPr lang="en-US"/>
              <a:t>B-SA uniquely correlated to terminal MAC address</a:t>
            </a:r>
          </a:p>
          <a:p>
            <a:pPr lvl="2"/>
            <a:r>
              <a:rPr lang="en-US"/>
              <a:t>Would it work using terminal MAC as B-SA (C-SA = B-SA)?</a:t>
            </a:r>
          </a:p>
          <a:p>
            <a:pPr lvl="1"/>
            <a:r>
              <a:rPr lang="en-US"/>
              <a:t>B-DA represents access router peer</a:t>
            </a:r>
          </a:p>
          <a:p>
            <a:pPr lvl="1"/>
            <a:r>
              <a:rPr lang="en-US"/>
              <a:t>I-SID for further study;</a:t>
            </a:r>
          </a:p>
          <a:p>
            <a:r>
              <a:rPr lang="en-US"/>
              <a:t>Mobility support by learning B-bridges</a:t>
            </a:r>
          </a:p>
          <a:p>
            <a:r>
              <a:rPr lang="en-US"/>
              <a:t>P</a:t>
            </a:r>
            <a:r>
              <a:rPr lang="en-US"/>
              <a:t>rotocol for dynamic configuration of PBBN</a:t>
            </a:r>
          </a:p>
          <a:p>
            <a:r>
              <a:rPr lang="en-US"/>
              <a:t>Open: Link state signaling?</a:t>
            </a:r>
          </a:p>
          <a:p>
            <a:r>
              <a:rPr lang="en-US"/>
              <a:t>Security assessment</a:t>
            </a:r>
          </a:p>
        </p:txBody>
      </p:sp>
    </p:spTree>
    <p:extLst>
      <p:ext uri="{BB962C8B-B14F-4D97-AF65-F5344CB8AC3E}">
        <p14:creationId xmlns:p14="http://schemas.microsoft.com/office/powerpoint/2010/main" val="483956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Key Concepts of </a:t>
            </a:r>
            <a:br>
              <a:rPr lang="en-US" dirty="0"/>
            </a:br>
            <a:r>
              <a:rPr lang="en-US" dirty="0"/>
              <a:t>Data Path Design and Control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Max Riegel</a:t>
            </a:r>
          </a:p>
          <a:p>
            <a:r>
              <a:rPr lang="en-US" dirty="0" smtClean="0"/>
              <a:t>(Nokia Networks)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 backhaul solutions</a:t>
            </a:r>
            <a:br>
              <a:rPr lang="en-US"/>
            </a:br>
            <a:r>
              <a:rPr lang="en-US" sz="2400" i="1"/>
              <a:t>MACsec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/>
              <a:t>MACsec establishes single hop across multiple bridges</a:t>
            </a:r>
          </a:p>
          <a:p>
            <a:r>
              <a:rPr lang="en-US"/>
              <a:t>MACsec peers are R6d at the NA and R3d at the CNS</a:t>
            </a:r>
          </a:p>
          <a:p>
            <a:r>
              <a:rPr lang="en-US"/>
              <a:t>Control protocol by 802.1X</a:t>
            </a:r>
          </a:p>
          <a:p>
            <a:pPr lvl="1"/>
            <a:r>
              <a:rPr lang="en-US"/>
              <a:t>EAP based establishment of security association</a:t>
            </a:r>
          </a:p>
          <a:p>
            <a:pPr lvl="2"/>
            <a:r>
              <a:rPr lang="en-US"/>
              <a:t>How to tie with EAP based access authentication</a:t>
            </a:r>
          </a:p>
          <a:p>
            <a:pPr lvl="1"/>
            <a:r>
              <a:rPr lang="en-US"/>
              <a:t>Well defined link state management</a:t>
            </a:r>
          </a:p>
          <a:p>
            <a:r>
              <a:rPr lang="en-US"/>
              <a:t>Protocol for mobility support required</a:t>
            </a:r>
          </a:p>
          <a:p>
            <a:pPr lvl="1"/>
            <a:r>
              <a:rPr lang="en-US"/>
              <a:t>Wouldn’t be a kind of 802.11r applicable to MAC sec ptp links?</a:t>
            </a:r>
          </a:p>
          <a:p>
            <a:r>
              <a:rPr lang="en-US"/>
              <a:t>Scalability and performance issues</a:t>
            </a:r>
          </a:p>
          <a:p>
            <a:pPr lvl="1"/>
            <a:r>
              <a:rPr lang="en-US"/>
              <a:t>MACsec Ys well distributed on NA side, however the entity at the CNS may have to handle a huge number of sessions.</a:t>
            </a:r>
          </a:p>
        </p:txBody>
      </p:sp>
    </p:spTree>
    <p:extLst>
      <p:ext uri="{BB962C8B-B14F-4D97-AF65-F5344CB8AC3E}">
        <p14:creationId xmlns:p14="http://schemas.microsoft.com/office/powerpoint/2010/main" val="3295930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 backhaul solutions</a:t>
            </a:r>
            <a:br>
              <a:rPr lang="en-US"/>
            </a:br>
            <a:r>
              <a:rPr lang="en-US" sz="2400" i="1"/>
              <a:t>SDN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T.b.d., e.g. </a:t>
            </a:r>
            <a:r>
              <a:rPr lang="en-US">
                <a:hlinkClick r:id="rId2"/>
              </a:rPr>
              <a:t>https://mentor.ieee.org/omniran/dcn/14/omniran-14-0040-00-CF00-ethernet-connection-service.pdf</a:t>
            </a:r>
            <a:endParaRPr lang="en-US"/>
          </a:p>
          <a:p>
            <a:pPr lvl="1"/>
            <a:r>
              <a:rPr lang="en-US"/>
              <a:t>Proposal of Paul Bottorff (May 2014)</a:t>
            </a:r>
          </a:p>
        </p:txBody>
      </p:sp>
    </p:spTree>
    <p:extLst>
      <p:ext uri="{BB962C8B-B14F-4D97-AF65-F5344CB8AC3E}">
        <p14:creationId xmlns:p14="http://schemas.microsoft.com/office/powerpoint/2010/main" val="3611641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3766"/>
            <a:ext cx="8229600" cy="4995554"/>
          </a:xfrm>
        </p:spPr>
        <p:txBody>
          <a:bodyPr>
            <a:normAutofit/>
          </a:bodyPr>
          <a:lstStyle/>
          <a:p>
            <a:r>
              <a:rPr lang="en-US"/>
              <a:t>The slides present the logical structure and the essential content of the intented data path section.</a:t>
            </a:r>
          </a:p>
          <a:p>
            <a:r>
              <a:rPr lang="en-US"/>
              <a:t>Is there any other recommendation or hint for the section?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362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P802.1CF Draft </a:t>
            </a:r>
            <a:r>
              <a:rPr lang="en-US" dirty="0" err="1" smtClean="0"/>
              <a:t>ToC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4752000" y="3203975"/>
            <a:ext cx="4050000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4662000" y="2078850"/>
            <a:ext cx="4050000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pic>
        <p:nvPicPr>
          <p:cNvPr id="8" name="Picture 7" descr="omniran-function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2030" y="3231770"/>
            <a:ext cx="3991517" cy="294253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088740"/>
            <a:ext cx="6545071" cy="5355595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Introduction and Scope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Abbreviations, Acronyms, Definitions, and Conventions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References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Identifiers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Network Reference Model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Overview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Reference Points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Access Network Control Architecture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Multiple deployment scenarios including backhaul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Functional Design and Decomposition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Dynamic Spectrum Access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Network Discovery and Selection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Association and Disassociaiton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Authentication and Trust Establishment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b="1" i="1" dirty="0" err="1">
                <a:solidFill>
                  <a:schemeClr val="accent2"/>
                </a:solidFill>
              </a:rPr>
              <a:t>Datapath</a:t>
            </a:r>
            <a:r>
              <a:rPr lang="en-US" b="1" i="1" dirty="0">
                <a:solidFill>
                  <a:schemeClr val="accent2"/>
                </a:solidFill>
              </a:rPr>
              <a:t> establishment, </a:t>
            </a:r>
            <a:br>
              <a:rPr lang="en-US" b="1" i="1" dirty="0">
                <a:solidFill>
                  <a:schemeClr val="accent2"/>
                </a:solidFill>
              </a:rPr>
            </a:br>
            <a:r>
              <a:rPr lang="en-US" b="1" i="1" dirty="0">
                <a:solidFill>
                  <a:schemeClr val="accent2"/>
                </a:solidFill>
              </a:rPr>
              <a:t>relocation and teardown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Authorization, QoS and policy control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Accounting and monitoring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i="1" dirty="0"/>
              <a:t>SDN Abstraction	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i="1" dirty="0"/>
              <a:t>Terminal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i="1" dirty="0"/>
              <a:t>Access Network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Annex: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Tenets (Informative)</a:t>
            </a:r>
          </a:p>
        </p:txBody>
      </p:sp>
      <p:pic>
        <p:nvPicPr>
          <p:cNvPr id="4" name="Picture 3" descr="basic_nr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135" y="2123855"/>
            <a:ext cx="1955262" cy="1046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761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Path Chapter ToC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Introduction</a:t>
            </a:r>
          </a:p>
          <a:p>
            <a:r>
              <a:rPr lang="en-US"/>
              <a:t>Terminology</a:t>
            </a:r>
          </a:p>
          <a:p>
            <a:r>
              <a:rPr lang="en-US"/>
              <a:t>Roles and identifiers</a:t>
            </a:r>
          </a:p>
          <a:p>
            <a:r>
              <a:rPr lang="en-US"/>
              <a:t>Use cases</a:t>
            </a:r>
          </a:p>
          <a:p>
            <a:r>
              <a:rPr lang="en-US"/>
              <a:t>Functional requirements</a:t>
            </a:r>
          </a:p>
          <a:p>
            <a:r>
              <a:rPr lang="en-US"/>
              <a:t>Data path specific attributes</a:t>
            </a:r>
          </a:p>
          <a:p>
            <a:r>
              <a:rPr lang="en-US"/>
              <a:t>Data path basic functions</a:t>
            </a:r>
          </a:p>
          <a:p>
            <a:r>
              <a:rPr lang="en-US"/>
              <a:t>NA attributes mappings to IEEE 802 technologies</a:t>
            </a:r>
          </a:p>
          <a:p>
            <a:r>
              <a:rPr lang="en-US"/>
              <a:t>IEEE 802 backhaul solutions</a:t>
            </a:r>
          </a:p>
        </p:txBody>
      </p:sp>
    </p:spTree>
    <p:extLst>
      <p:ext uri="{BB962C8B-B14F-4D97-AF65-F5344CB8AC3E}">
        <p14:creationId xmlns:p14="http://schemas.microsoft.com/office/powerpoint/2010/main" val="216925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68960"/>
          </a:xfrm>
        </p:spPr>
        <p:txBody>
          <a:bodyPr>
            <a:normAutofit fontScale="77500" lnSpcReduction="20000"/>
          </a:bodyPr>
          <a:lstStyle/>
          <a:p>
            <a:r>
              <a:rPr lang="en-US"/>
              <a:t>Data path carries user payload between Terminal and Core Network Service</a:t>
            </a:r>
          </a:p>
          <a:p>
            <a:r>
              <a:rPr lang="en-US"/>
              <a:t>Desired solution is a fully b</a:t>
            </a:r>
            <a:r>
              <a:rPr lang="en-US" dirty="0"/>
              <a:t>ridged access network solution supporting various link behaviors</a:t>
            </a:r>
          </a:p>
          <a:p>
            <a:pPr lvl="1"/>
            <a:r>
              <a:rPr lang="en-US" dirty="0"/>
              <a:t>point-to-point</a:t>
            </a:r>
          </a:p>
          <a:p>
            <a:pPr lvl="1"/>
            <a:r>
              <a:rPr lang="en-US" dirty="0"/>
              <a:t>Shared</a:t>
            </a:r>
          </a:p>
          <a:p>
            <a:r>
              <a:rPr lang="en-US" dirty="0"/>
              <a:t>Data path is established when terminal connects to access network and can be modified on demand anytime during the terminal session.</a:t>
            </a:r>
            <a:endParaRPr lang="en-US"/>
          </a:p>
        </p:txBody>
      </p:sp>
      <p:sp>
        <p:nvSpPr>
          <p:cNvPr id="125958" name="Line 6"/>
          <p:cNvSpPr>
            <a:spLocks noChangeShapeType="1"/>
          </p:cNvSpPr>
          <p:nvPr/>
        </p:nvSpPr>
        <p:spPr bwMode="auto">
          <a:xfrm>
            <a:off x="1349374" y="5235077"/>
            <a:ext cx="54276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5959" name="Line 7"/>
          <p:cNvSpPr>
            <a:spLocks noChangeShapeType="1"/>
          </p:cNvSpPr>
          <p:nvPr/>
        </p:nvSpPr>
        <p:spPr bwMode="auto">
          <a:xfrm>
            <a:off x="854075" y="6083332"/>
            <a:ext cx="1711325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5960" name="Line 8"/>
          <p:cNvSpPr>
            <a:spLocks noChangeShapeType="1"/>
          </p:cNvSpPr>
          <p:nvPr/>
        </p:nvSpPr>
        <p:spPr bwMode="auto">
          <a:xfrm>
            <a:off x="5562300" y="6084295"/>
            <a:ext cx="17113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5962" name="Line 10"/>
          <p:cNvSpPr>
            <a:spLocks noChangeShapeType="1"/>
          </p:cNvSpPr>
          <p:nvPr/>
        </p:nvSpPr>
        <p:spPr bwMode="auto">
          <a:xfrm>
            <a:off x="2565400" y="6082707"/>
            <a:ext cx="299671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25963" name="Rectangle 11"/>
          <p:cNvSpPr>
            <a:spLocks noChangeArrowheads="1"/>
          </p:cNvSpPr>
          <p:nvPr/>
        </p:nvSpPr>
        <p:spPr bwMode="auto">
          <a:xfrm>
            <a:off x="854075" y="4965202"/>
            <a:ext cx="495300" cy="44401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800">
                <a:latin typeface="+mn-lt"/>
                <a:ea typeface="宋体" charset="0"/>
                <a:cs typeface="宋体" charset="0"/>
              </a:rPr>
              <a:t>TE</a:t>
            </a:r>
            <a:endParaRPr lang="en-US" altLang="zh-CN" sz="18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5971" name="Rectangle 19"/>
          <p:cNvSpPr>
            <a:spLocks noChangeArrowheads="1"/>
          </p:cNvSpPr>
          <p:nvPr/>
        </p:nvSpPr>
        <p:spPr bwMode="auto">
          <a:xfrm>
            <a:off x="6778325" y="4965202"/>
            <a:ext cx="989030" cy="44401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800">
                <a:latin typeface="+mn-lt"/>
                <a:ea typeface="宋体" charset="0"/>
                <a:cs typeface="宋体" charset="0"/>
              </a:rPr>
              <a:t>CNS</a:t>
            </a:r>
            <a:endParaRPr lang="en-US" altLang="zh-CN" sz="18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5974" name="Rectangle 22"/>
          <p:cNvSpPr>
            <a:spLocks noChangeArrowheads="1"/>
          </p:cNvSpPr>
          <p:nvPr/>
        </p:nvSpPr>
        <p:spPr bwMode="auto">
          <a:xfrm>
            <a:off x="2070100" y="4965202"/>
            <a:ext cx="990600" cy="44401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800">
                <a:latin typeface="+mn-lt"/>
                <a:ea typeface="宋体" charset="0"/>
                <a:cs typeface="宋体" charset="0"/>
              </a:rPr>
              <a:t>NA</a:t>
            </a:r>
            <a:endParaRPr lang="en-US" altLang="zh-CN" sz="18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5988" name="Rectangle 36"/>
          <p:cNvSpPr>
            <a:spLocks noChangeArrowheads="1"/>
          </p:cNvSpPr>
          <p:nvPr/>
        </p:nvSpPr>
        <p:spPr bwMode="auto">
          <a:xfrm>
            <a:off x="854075" y="5936846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25989" name="Rectangle 37"/>
          <p:cNvSpPr>
            <a:spLocks noChangeArrowheads="1"/>
          </p:cNvSpPr>
          <p:nvPr/>
        </p:nvSpPr>
        <p:spPr bwMode="auto">
          <a:xfrm>
            <a:off x="2070100" y="5936846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25990" name="Rectangle 38"/>
          <p:cNvSpPr>
            <a:spLocks noChangeArrowheads="1"/>
          </p:cNvSpPr>
          <p:nvPr/>
        </p:nvSpPr>
        <p:spPr bwMode="auto">
          <a:xfrm>
            <a:off x="2565400" y="5936222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25991" name="Rectangle 39"/>
          <p:cNvSpPr>
            <a:spLocks noChangeArrowheads="1"/>
          </p:cNvSpPr>
          <p:nvPr/>
        </p:nvSpPr>
        <p:spPr bwMode="auto">
          <a:xfrm>
            <a:off x="5067000" y="5936222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25992" name="Rectangle 40"/>
          <p:cNvSpPr>
            <a:spLocks noChangeArrowheads="1"/>
          </p:cNvSpPr>
          <p:nvPr/>
        </p:nvSpPr>
        <p:spPr bwMode="auto">
          <a:xfrm>
            <a:off x="5562300" y="5937809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25993" name="Rectangle 41"/>
          <p:cNvSpPr>
            <a:spLocks noChangeArrowheads="1"/>
          </p:cNvSpPr>
          <p:nvPr/>
        </p:nvSpPr>
        <p:spPr bwMode="auto">
          <a:xfrm>
            <a:off x="6778325" y="5937809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25996" name="Rectangle 44"/>
          <p:cNvSpPr>
            <a:spLocks noChangeArrowheads="1"/>
          </p:cNvSpPr>
          <p:nvPr/>
        </p:nvSpPr>
        <p:spPr bwMode="auto">
          <a:xfrm>
            <a:off x="854075" y="5800321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latin typeface="+mn-lt"/>
                <a:ea typeface="宋体" charset="0"/>
                <a:cs typeface="宋体" charset="0"/>
              </a:rPr>
              <a:t>DLL</a:t>
            </a:r>
            <a:endParaRPr lang="en-US" altLang="zh-CN" sz="10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5997" name="Rectangle 45"/>
          <p:cNvSpPr>
            <a:spLocks noChangeArrowheads="1"/>
          </p:cNvSpPr>
          <p:nvPr/>
        </p:nvSpPr>
        <p:spPr bwMode="auto">
          <a:xfrm>
            <a:off x="2070100" y="5800321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latin typeface="+mn-lt"/>
                <a:ea typeface="宋体" charset="0"/>
                <a:cs typeface="宋体" charset="0"/>
              </a:rPr>
              <a:t>DLL</a:t>
            </a:r>
            <a:endParaRPr lang="en-US" altLang="zh-CN" sz="10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5998" name="Rectangle 46"/>
          <p:cNvSpPr>
            <a:spLocks noChangeArrowheads="1"/>
          </p:cNvSpPr>
          <p:nvPr/>
        </p:nvSpPr>
        <p:spPr bwMode="auto">
          <a:xfrm>
            <a:off x="2565400" y="5799697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latin typeface="+mn-lt"/>
                <a:ea typeface="宋体" charset="0"/>
                <a:cs typeface="宋体" charset="0"/>
              </a:rPr>
              <a:t>DLL</a:t>
            </a:r>
            <a:endParaRPr lang="en-US" altLang="zh-CN" sz="10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5999" name="Rectangle 47"/>
          <p:cNvSpPr>
            <a:spLocks noChangeArrowheads="1"/>
          </p:cNvSpPr>
          <p:nvPr/>
        </p:nvSpPr>
        <p:spPr bwMode="auto">
          <a:xfrm>
            <a:off x="5067000" y="5799697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latin typeface="+mn-lt"/>
                <a:ea typeface="宋体" charset="0"/>
                <a:cs typeface="宋体" charset="0"/>
              </a:rPr>
              <a:t>DLL</a:t>
            </a:r>
            <a:endParaRPr lang="en-US" altLang="zh-CN" sz="10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6000" name="Rectangle 48"/>
          <p:cNvSpPr>
            <a:spLocks noChangeArrowheads="1"/>
          </p:cNvSpPr>
          <p:nvPr/>
        </p:nvSpPr>
        <p:spPr bwMode="auto">
          <a:xfrm>
            <a:off x="5562300" y="5801284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latin typeface="+mn-lt"/>
                <a:ea typeface="宋体" charset="0"/>
                <a:cs typeface="宋体" charset="0"/>
              </a:rPr>
              <a:t>DLL</a:t>
            </a:r>
            <a:endParaRPr lang="en-US" altLang="zh-CN" sz="10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6001" name="Rectangle 49"/>
          <p:cNvSpPr>
            <a:spLocks noChangeArrowheads="1"/>
          </p:cNvSpPr>
          <p:nvPr/>
        </p:nvSpPr>
        <p:spPr bwMode="auto">
          <a:xfrm>
            <a:off x="6778325" y="5801284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latin typeface="+mn-lt"/>
                <a:ea typeface="宋体" charset="0"/>
                <a:cs typeface="宋体" charset="0"/>
              </a:rPr>
              <a:t>DLL</a:t>
            </a:r>
            <a:endParaRPr lang="en-US" altLang="zh-CN" sz="10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6004" name="Rectangle 52"/>
          <p:cNvSpPr>
            <a:spLocks noChangeArrowheads="1"/>
          </p:cNvSpPr>
          <p:nvPr/>
        </p:nvSpPr>
        <p:spPr bwMode="auto">
          <a:xfrm>
            <a:off x="854075" y="5665384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IP</a:t>
            </a:r>
          </a:p>
        </p:txBody>
      </p:sp>
      <p:sp>
        <p:nvSpPr>
          <p:cNvPr id="126009" name="Rectangle 57"/>
          <p:cNvSpPr>
            <a:spLocks noChangeArrowheads="1"/>
          </p:cNvSpPr>
          <p:nvPr/>
        </p:nvSpPr>
        <p:spPr bwMode="auto">
          <a:xfrm>
            <a:off x="6778325" y="5666347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IP</a:t>
            </a:r>
          </a:p>
        </p:txBody>
      </p:sp>
      <p:pic>
        <p:nvPicPr>
          <p:cNvPr id="117" name="Picture 372" descr="switc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98763" y="5114352"/>
            <a:ext cx="503237" cy="252412"/>
          </a:xfrm>
          <a:prstGeom prst="rect">
            <a:avLst/>
          </a:prstGeom>
          <a:noFill/>
        </p:spPr>
      </p:pic>
      <p:sp>
        <p:nvSpPr>
          <p:cNvPr id="119" name="Rectangle 39"/>
          <p:cNvSpPr>
            <a:spLocks noChangeArrowheads="1"/>
          </p:cNvSpPr>
          <p:nvPr/>
        </p:nvSpPr>
        <p:spPr bwMode="auto">
          <a:xfrm>
            <a:off x="3582000" y="5938859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20" name="Rectangle 40"/>
          <p:cNvSpPr>
            <a:spLocks noChangeArrowheads="1"/>
          </p:cNvSpPr>
          <p:nvPr/>
        </p:nvSpPr>
        <p:spPr bwMode="auto">
          <a:xfrm>
            <a:off x="4077300" y="5940446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21" name="Rectangle 47"/>
          <p:cNvSpPr>
            <a:spLocks noChangeArrowheads="1"/>
          </p:cNvSpPr>
          <p:nvPr/>
        </p:nvSpPr>
        <p:spPr bwMode="auto">
          <a:xfrm>
            <a:off x="3582000" y="5802334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DLL</a:t>
            </a:r>
          </a:p>
        </p:txBody>
      </p:sp>
      <p:sp>
        <p:nvSpPr>
          <p:cNvPr id="122" name="Rectangle 48"/>
          <p:cNvSpPr>
            <a:spLocks noChangeArrowheads="1"/>
          </p:cNvSpPr>
          <p:nvPr/>
        </p:nvSpPr>
        <p:spPr bwMode="auto">
          <a:xfrm>
            <a:off x="4077300" y="5803921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latin typeface="+mn-lt"/>
                <a:ea typeface="宋体" charset="0"/>
                <a:cs typeface="宋体" charset="0"/>
              </a:rPr>
              <a:t>DLL</a:t>
            </a:r>
            <a:endParaRPr lang="en-US" altLang="zh-CN" sz="10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pic>
        <p:nvPicPr>
          <p:cNvPr id="71" name="Picture 372" descr="switc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92080" y="5114183"/>
            <a:ext cx="503237" cy="252412"/>
          </a:xfrm>
          <a:prstGeom prst="rect">
            <a:avLst/>
          </a:prstGeom>
          <a:noFill/>
        </p:spPr>
      </p:pic>
      <p:sp>
        <p:nvSpPr>
          <p:cNvPr id="72" name="Rectangle 22"/>
          <p:cNvSpPr>
            <a:spLocks noChangeArrowheads="1"/>
          </p:cNvSpPr>
          <p:nvPr/>
        </p:nvSpPr>
        <p:spPr bwMode="auto">
          <a:xfrm>
            <a:off x="3491880" y="4959171"/>
            <a:ext cx="2610289" cy="45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tIns="0" anchor="t" anchorCtr="1"/>
          <a:lstStyle/>
          <a:p>
            <a:pPr algn="ctr" eaLnBrk="0" hangingPunct="0"/>
            <a:r>
              <a:rPr lang="en-US" altLang="zh-CN" sz="1800">
                <a:latin typeface="+mn-lt"/>
                <a:ea typeface="宋体" charset="0"/>
                <a:cs typeface="宋体" charset="0"/>
              </a:rPr>
              <a:t>BH</a:t>
            </a:r>
            <a:endParaRPr lang="en-US" altLang="zh-CN" sz="18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TE		Terminal</a:t>
            </a:r>
          </a:p>
          <a:p>
            <a:r>
              <a:rPr lang="en-US"/>
              <a:t>AN		Access Network</a:t>
            </a:r>
          </a:p>
          <a:p>
            <a:r>
              <a:rPr lang="en-US"/>
              <a:t>NA		Node of Attachment</a:t>
            </a:r>
          </a:p>
          <a:p>
            <a:r>
              <a:rPr lang="en-US"/>
              <a:t>BH		Backhaul</a:t>
            </a:r>
          </a:p>
          <a:p>
            <a:r>
              <a:rPr lang="en-US"/>
              <a:t>SS		Subscription Service</a:t>
            </a:r>
          </a:p>
          <a:p>
            <a:r>
              <a:rPr lang="en-US"/>
              <a:t>CNS	Core Network Service</a:t>
            </a:r>
          </a:p>
          <a:p>
            <a:r>
              <a:rPr lang="en-US"/>
              <a:t>CIS	Coordination and Information</a:t>
            </a:r>
            <a:br>
              <a:rPr lang="en-US"/>
            </a:br>
            <a:r>
              <a:rPr lang="en-US"/>
              <a:t>		Service</a:t>
            </a:r>
          </a:p>
        </p:txBody>
      </p:sp>
    </p:spTree>
    <p:extLst>
      <p:ext uri="{BB962C8B-B14F-4D97-AF65-F5344CB8AC3E}">
        <p14:creationId xmlns:p14="http://schemas.microsoft.com/office/powerpoint/2010/main" val="2258894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4092"/>
          </a:xfrm>
        </p:spPr>
        <p:txBody>
          <a:bodyPr/>
          <a:lstStyle/>
          <a:p>
            <a:r>
              <a:rPr lang="en-US" dirty="0"/>
              <a:t>Roles and Identifiers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98729"/>
            <a:ext cx="8229600" cy="5490611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Terminal</a:t>
            </a:r>
          </a:p>
          <a:p>
            <a:pPr lvl="1"/>
            <a:r>
              <a:rPr lang="en-US" dirty="0"/>
              <a:t>Terminal Interface</a:t>
            </a:r>
          </a:p>
          <a:p>
            <a:pPr lvl="2"/>
            <a:r>
              <a:rPr lang="en-US" dirty="0"/>
              <a:t>TE {EUI-48}</a:t>
            </a:r>
          </a:p>
          <a:p>
            <a:pPr lvl="2"/>
            <a:r>
              <a:rPr lang="en-US" dirty="0"/>
              <a:t>R1-Interface ID</a:t>
            </a:r>
          </a:p>
          <a:p>
            <a:r>
              <a:rPr lang="en-US" dirty="0"/>
              <a:t>Access Network</a:t>
            </a:r>
          </a:p>
          <a:p>
            <a:pPr lvl="2"/>
            <a:r>
              <a:rPr lang="en-US" dirty="0"/>
              <a:t>Access Network Identifier: ANID {EUI-48} + AN Name {String}</a:t>
            </a:r>
          </a:p>
          <a:p>
            <a:pPr lvl="1"/>
            <a:r>
              <a:rPr lang="en-US" dirty="0"/>
              <a:t>Node of Attachment</a:t>
            </a:r>
          </a:p>
          <a:p>
            <a:pPr lvl="2"/>
            <a:r>
              <a:rPr lang="en-US" dirty="0"/>
              <a:t>NA {EUI-48}</a:t>
            </a:r>
          </a:p>
          <a:p>
            <a:pPr lvl="2"/>
            <a:r>
              <a:rPr lang="en-US" dirty="0"/>
              <a:t>R1-Interface ID</a:t>
            </a:r>
          </a:p>
          <a:p>
            <a:pPr lvl="2"/>
            <a:r>
              <a:rPr lang="en-US" dirty="0"/>
              <a:t>R6d-Interface ID</a:t>
            </a:r>
          </a:p>
          <a:p>
            <a:pPr lvl="2"/>
            <a:r>
              <a:rPr lang="en-US" i="1" dirty="0"/>
              <a:t>Supportive Information</a:t>
            </a:r>
          </a:p>
          <a:p>
            <a:pPr lvl="1"/>
            <a:r>
              <a:rPr lang="en-US" dirty="0"/>
              <a:t>Backhaul</a:t>
            </a:r>
          </a:p>
          <a:p>
            <a:pPr lvl="2"/>
            <a:r>
              <a:rPr lang="en-US" dirty="0"/>
              <a:t>BH-ID</a:t>
            </a:r>
          </a:p>
          <a:p>
            <a:pPr lvl="2"/>
            <a:r>
              <a:rPr lang="en-US" dirty="0"/>
              <a:t>R6d-Interface ID</a:t>
            </a:r>
          </a:p>
          <a:p>
            <a:pPr lvl="2"/>
            <a:r>
              <a:rPr lang="en-US" dirty="0"/>
              <a:t>R3d-Interface ID</a:t>
            </a:r>
          </a:p>
          <a:p>
            <a:pPr lvl="2"/>
            <a:r>
              <a:rPr lang="en-US" dirty="0"/>
              <a:t>Supportive Information</a:t>
            </a:r>
          </a:p>
          <a:p>
            <a:r>
              <a:rPr lang="en-US" dirty="0"/>
              <a:t>Core Network Service</a:t>
            </a:r>
          </a:p>
          <a:p>
            <a:pPr lvl="2"/>
            <a:r>
              <a:rPr lang="en-US" dirty="0"/>
              <a:t>CNS ID: CNS Identifier {???} + CNS Name {String}</a:t>
            </a:r>
          </a:p>
          <a:p>
            <a:pPr lvl="2"/>
            <a:r>
              <a:rPr lang="en-US" dirty="0"/>
              <a:t>R3d-Interface ID</a:t>
            </a:r>
          </a:p>
          <a:p>
            <a:pPr lvl="2"/>
            <a:r>
              <a:rPr lang="en-US" i="1" dirty="0"/>
              <a:t>Supportive Information</a:t>
            </a:r>
          </a:p>
          <a:p>
            <a:r>
              <a:rPr lang="en-US" dirty="0"/>
              <a:t>Subscription Service</a:t>
            </a:r>
          </a:p>
          <a:p>
            <a:pPr lvl="1"/>
            <a:r>
              <a:rPr lang="en-US" dirty="0"/>
              <a:t>‘AAA and policy control’</a:t>
            </a:r>
          </a:p>
          <a:p>
            <a:pPr lvl="2"/>
            <a:r>
              <a:rPr lang="en-US" dirty="0"/>
              <a:t>SS Identifier {FQDN} + SSP Name {String}</a:t>
            </a:r>
          </a:p>
          <a:p>
            <a:pPr lvl="2"/>
            <a:r>
              <a:rPr lang="en-US" i="1" dirty="0"/>
              <a:t>Supportive Information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ounded Rectangle 48"/>
          <p:cNvSpPr/>
          <p:nvPr/>
        </p:nvSpPr>
        <p:spPr bwMode="auto">
          <a:xfrm>
            <a:off x="6477000" y="1673805"/>
            <a:ext cx="1447800" cy="373541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21" name="Rounded Rectangle 320"/>
          <p:cNvSpPr/>
          <p:nvPr/>
        </p:nvSpPr>
        <p:spPr bwMode="auto">
          <a:xfrm>
            <a:off x="3311860" y="3687486"/>
            <a:ext cx="2205245" cy="1710190"/>
          </a:xfrm>
          <a:prstGeom prst="roundRect">
            <a:avLst>
              <a:gd name="adj" fmla="val 8774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Roles and Identifiers</a:t>
            </a:r>
            <a:br>
              <a:rPr lang="en-US" dirty="0"/>
            </a:br>
            <a:r>
              <a:rPr lang="en-US" sz="2400" i="1" dirty="0"/>
              <a:t>Data path in the NRM</a:t>
            </a:r>
          </a:p>
        </p:txBody>
      </p:sp>
      <p:cxnSp>
        <p:nvCxnSpPr>
          <p:cNvPr id="136" name="Straight Connector 135"/>
          <p:cNvCxnSpPr>
            <a:stCxn id="180" idx="3"/>
            <a:endCxn id="78" idx="1"/>
          </p:cNvCxnSpPr>
          <p:nvPr/>
        </p:nvCxnSpPr>
        <p:spPr bwMode="auto">
          <a:xfrm>
            <a:off x="2362199" y="4814411"/>
            <a:ext cx="1039671" cy="511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C0504D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0" name="Rounded Rectangle 179"/>
          <p:cNvSpPr/>
          <p:nvPr/>
        </p:nvSpPr>
        <p:spPr bwMode="auto">
          <a:xfrm>
            <a:off x="1151620" y="4264605"/>
            <a:ext cx="1210579" cy="1099611"/>
          </a:xfrm>
          <a:prstGeom prst="roundRect">
            <a:avLst/>
          </a:prstGeom>
          <a:solidFill>
            <a:srgbClr val="8EB4E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+mn-lt"/>
              </a:rPr>
              <a:t>Terminal</a:t>
            </a:r>
            <a:endParaRPr kumimoji="0" lang="en-US" sz="18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546775" y="4744690"/>
            <a:ext cx="479744" cy="461425"/>
            <a:chOff x="2707957" y="5063075"/>
            <a:chExt cx="479744" cy="461425"/>
          </a:xfrm>
        </p:grpSpPr>
        <p:sp>
          <p:nvSpPr>
            <p:cNvPr id="138" name="TextBox 137"/>
            <p:cNvSpPr txBox="1"/>
            <p:nvPr/>
          </p:nvSpPr>
          <p:spPr>
            <a:xfrm>
              <a:off x="2707957" y="5155168"/>
              <a:ext cx="4797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solidFill>
                    <a:srgbClr val="C0504D"/>
                  </a:solidFill>
                  <a:latin typeface="Arial" pitchFamily="34" charset="0"/>
                  <a:cs typeface="Arial" pitchFamily="34" charset="0"/>
                </a:rPr>
                <a:t>R1</a:t>
              </a:r>
              <a:endParaRPr lang="en-US" sz="1800" b="1" dirty="0">
                <a:solidFill>
                  <a:srgbClr val="C0504D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" name="Oval 136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C0504D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rgbClr val="C0504D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44" name="Rounded Rectangle 43"/>
          <p:cNvSpPr/>
          <p:nvPr/>
        </p:nvSpPr>
        <p:spPr bwMode="auto">
          <a:xfrm>
            <a:off x="3771655" y="2207206"/>
            <a:ext cx="1295400" cy="9144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>
                <a:latin typeface="+mn-lt"/>
              </a:rPr>
              <a:t>Coordination and Information</a:t>
            </a:r>
            <a:br>
              <a:rPr lang="en-US" sz="1400">
                <a:latin typeface="+mn-lt"/>
              </a:rPr>
            </a:br>
            <a:r>
              <a:rPr lang="en-US" sz="1400">
                <a:latin typeface="+mn-lt"/>
              </a:rPr>
              <a:t>Service</a:t>
            </a:r>
          </a:p>
        </p:txBody>
      </p:sp>
      <p:cxnSp>
        <p:nvCxnSpPr>
          <p:cNvPr id="12" name="Elbow Connector 11"/>
          <p:cNvCxnSpPr/>
          <p:nvPr/>
        </p:nvCxnSpPr>
        <p:spPr bwMode="auto">
          <a:xfrm flipV="1">
            <a:off x="2362200" y="2054806"/>
            <a:ext cx="4191000" cy="1828800"/>
          </a:xfrm>
          <a:prstGeom prst="bentConnector3">
            <a:avLst>
              <a:gd name="adj1" fmla="val 10303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63" name="Group 62"/>
          <p:cNvGrpSpPr/>
          <p:nvPr/>
        </p:nvGrpSpPr>
        <p:grpSpPr>
          <a:xfrm>
            <a:off x="2711328" y="2805384"/>
            <a:ext cx="609054" cy="369332"/>
            <a:chOff x="2837267" y="4933765"/>
            <a:chExt cx="609054" cy="369332"/>
          </a:xfrm>
        </p:grpSpPr>
        <p:sp>
          <p:nvSpPr>
            <p:cNvPr id="64" name="TextBox 63"/>
            <p:cNvSpPr txBox="1"/>
            <p:nvPr/>
          </p:nvSpPr>
          <p:spPr>
            <a:xfrm>
              <a:off x="2966577" y="4933765"/>
              <a:ext cx="4797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R2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4346975" y="3209474"/>
            <a:ext cx="737432" cy="369332"/>
            <a:chOff x="2837267" y="4933765"/>
            <a:chExt cx="737432" cy="369332"/>
          </a:xfrm>
        </p:grpSpPr>
        <p:sp>
          <p:nvSpPr>
            <p:cNvPr id="67" name="TextBox 66"/>
            <p:cNvSpPr txBox="1"/>
            <p:nvPr/>
          </p:nvSpPr>
          <p:spPr>
            <a:xfrm>
              <a:off x="2966577" y="49337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R9c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Oval 67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71" name="Straight Connector 70"/>
          <p:cNvCxnSpPr/>
          <p:nvPr/>
        </p:nvCxnSpPr>
        <p:spPr bwMode="auto">
          <a:xfrm>
            <a:off x="2362200" y="4036006"/>
            <a:ext cx="1447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2" name="Group 71"/>
          <p:cNvGrpSpPr/>
          <p:nvPr/>
        </p:nvGrpSpPr>
        <p:grpSpPr>
          <a:xfrm>
            <a:off x="2559474" y="3955581"/>
            <a:ext cx="608122" cy="461425"/>
            <a:chOff x="2707957" y="5063075"/>
            <a:chExt cx="608122" cy="461425"/>
          </a:xfrm>
        </p:grpSpPr>
        <p:sp>
          <p:nvSpPr>
            <p:cNvPr id="73" name="TextBox 72"/>
            <p:cNvSpPr txBox="1"/>
            <p:nvPr/>
          </p:nvSpPr>
          <p:spPr>
            <a:xfrm>
              <a:off x="2707957" y="5155168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R8c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Oval 7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26" name="Straight Connector 25"/>
          <p:cNvCxnSpPr>
            <a:stCxn id="44" idx="2"/>
            <a:endCxn id="36" idx="0"/>
          </p:cNvCxnSpPr>
          <p:nvPr/>
        </p:nvCxnSpPr>
        <p:spPr bwMode="auto">
          <a:xfrm flipH="1">
            <a:off x="4414482" y="3121606"/>
            <a:ext cx="4873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Rounded Rectangle 35"/>
          <p:cNvSpPr/>
          <p:nvPr/>
        </p:nvSpPr>
        <p:spPr bwMode="auto">
          <a:xfrm>
            <a:off x="3356864" y="3731206"/>
            <a:ext cx="2115235" cy="533400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AN Ctrl</a:t>
            </a:r>
          </a:p>
        </p:txBody>
      </p:sp>
      <p:sp>
        <p:nvSpPr>
          <p:cNvPr id="39" name="Rounded Rectangle 38"/>
          <p:cNvSpPr/>
          <p:nvPr/>
        </p:nvSpPr>
        <p:spPr bwMode="auto">
          <a:xfrm>
            <a:off x="1151620" y="3731206"/>
            <a:ext cx="1210580" cy="533400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TE Ctrl</a:t>
            </a:r>
          </a:p>
        </p:txBody>
      </p:sp>
      <p:cxnSp>
        <p:nvCxnSpPr>
          <p:cNvPr id="18" name="Elbow Connector 17"/>
          <p:cNvCxnSpPr>
            <a:stCxn id="59" idx="1"/>
            <a:endCxn id="36" idx="3"/>
          </p:cNvCxnSpPr>
          <p:nvPr/>
        </p:nvCxnSpPr>
        <p:spPr bwMode="auto">
          <a:xfrm rot="10800000">
            <a:off x="5472100" y="3997906"/>
            <a:ext cx="1081101" cy="15352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H="1">
            <a:off x="5427095" y="2546776"/>
            <a:ext cx="1125126" cy="124226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0" name="Rounded Rectangle 49"/>
          <p:cNvSpPr/>
          <p:nvPr/>
        </p:nvSpPr>
        <p:spPr bwMode="auto">
          <a:xfrm>
            <a:off x="6553200" y="1826206"/>
            <a:ext cx="1295400" cy="9906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Subscription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Service</a:t>
            </a:r>
          </a:p>
        </p:txBody>
      </p:sp>
      <p:sp>
        <p:nvSpPr>
          <p:cNvPr id="51" name="Rounded Rectangle 50"/>
          <p:cNvSpPr/>
          <p:nvPr/>
        </p:nvSpPr>
        <p:spPr bwMode="auto">
          <a:xfrm>
            <a:off x="6553200" y="4256965"/>
            <a:ext cx="1295400" cy="110725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Core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Network</a:t>
            </a:r>
            <a:br>
              <a:rPr lang="en-US" sz="1600">
                <a:latin typeface="+mn-lt"/>
              </a:rPr>
            </a:br>
            <a:r>
              <a:rPr lang="en-US" sz="1600">
                <a:latin typeface="+mn-lt"/>
              </a:rPr>
              <a:t>Service</a:t>
            </a:r>
            <a:endParaRPr kumimoji="0" lang="en-US" sz="16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52" name="Straight Connector 51"/>
          <p:cNvCxnSpPr>
            <a:stCxn id="79" idx="3"/>
            <a:endCxn id="51" idx="1"/>
          </p:cNvCxnSpPr>
          <p:nvPr/>
        </p:nvCxnSpPr>
        <p:spPr bwMode="auto">
          <a:xfrm flipV="1">
            <a:off x="5427095" y="4810591"/>
            <a:ext cx="1126105" cy="1356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C0504D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53" name="Group 52"/>
          <p:cNvGrpSpPr/>
          <p:nvPr/>
        </p:nvGrpSpPr>
        <p:grpSpPr>
          <a:xfrm>
            <a:off x="5742130" y="4740465"/>
            <a:ext cx="620745" cy="461425"/>
            <a:chOff x="2707957" y="5063075"/>
            <a:chExt cx="620745" cy="461425"/>
          </a:xfrm>
        </p:grpSpPr>
        <p:sp>
          <p:nvSpPr>
            <p:cNvPr id="54" name="TextBox 53"/>
            <p:cNvSpPr txBox="1"/>
            <p:nvPr/>
          </p:nvSpPr>
          <p:spPr>
            <a:xfrm>
              <a:off x="2707957" y="5155168"/>
              <a:ext cx="6207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solidFill>
                    <a:srgbClr val="C0504D"/>
                  </a:solidFill>
                  <a:latin typeface="Arial" pitchFamily="34" charset="0"/>
                  <a:cs typeface="Arial" pitchFamily="34" charset="0"/>
                </a:rPr>
                <a:t>R3d</a:t>
              </a:r>
              <a:endParaRPr lang="en-US" sz="1800" b="1" dirty="0">
                <a:solidFill>
                  <a:srgbClr val="C0504D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Oval 54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C0504D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rgbClr val="C0504D"/>
                </a:solidFill>
                <a:effectLst/>
                <a:latin typeface="Times New Roman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5787135" y="3089677"/>
            <a:ext cx="608122" cy="483631"/>
            <a:chOff x="2725342" y="5063075"/>
            <a:chExt cx="608122" cy="483631"/>
          </a:xfrm>
        </p:grpSpPr>
        <p:sp>
          <p:nvSpPr>
            <p:cNvPr id="57" name="TextBox 56"/>
            <p:cNvSpPr txBox="1"/>
            <p:nvPr/>
          </p:nvSpPr>
          <p:spPr>
            <a:xfrm>
              <a:off x="2725342" y="5177374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R3s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59" name="Rounded Rectangle 58"/>
          <p:cNvSpPr/>
          <p:nvPr/>
        </p:nvSpPr>
        <p:spPr bwMode="auto">
          <a:xfrm>
            <a:off x="6553200" y="3761910"/>
            <a:ext cx="1295400" cy="502695"/>
          </a:xfrm>
          <a:prstGeom prst="roundRect">
            <a:avLst>
              <a:gd name="adj" fmla="val 27490"/>
            </a:avLst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CNS Ctrl</a:t>
            </a:r>
          </a:p>
        </p:txBody>
      </p:sp>
      <p:cxnSp>
        <p:nvCxnSpPr>
          <p:cNvPr id="70" name="Straight Connector 69"/>
          <p:cNvCxnSpPr>
            <a:stCxn id="50" idx="2"/>
            <a:endCxn id="59" idx="0"/>
          </p:cNvCxnSpPr>
          <p:nvPr/>
        </p:nvCxnSpPr>
        <p:spPr bwMode="auto">
          <a:xfrm>
            <a:off x="7200900" y="2816806"/>
            <a:ext cx="0" cy="9451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75" name="Group 74"/>
          <p:cNvGrpSpPr/>
          <p:nvPr/>
        </p:nvGrpSpPr>
        <p:grpSpPr>
          <a:xfrm>
            <a:off x="5764674" y="3936716"/>
            <a:ext cx="608122" cy="468622"/>
            <a:chOff x="2860357" y="5063075"/>
            <a:chExt cx="608122" cy="468622"/>
          </a:xfrm>
        </p:grpSpPr>
        <p:sp>
          <p:nvSpPr>
            <p:cNvPr id="76" name="TextBox 75"/>
            <p:cNvSpPr txBox="1"/>
            <p:nvPr/>
          </p:nvSpPr>
          <p:spPr>
            <a:xfrm>
              <a:off x="2860357" y="51623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Oval 76"/>
            <p:cNvSpPr/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78" name="Rounded Rectangle 77"/>
          <p:cNvSpPr/>
          <p:nvPr/>
        </p:nvSpPr>
        <p:spPr bwMode="auto">
          <a:xfrm>
            <a:off x="3401870" y="4526996"/>
            <a:ext cx="630070" cy="58506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NA</a:t>
            </a:r>
          </a:p>
        </p:txBody>
      </p:sp>
      <p:sp>
        <p:nvSpPr>
          <p:cNvPr id="79" name="Rounded Rectangle 78"/>
          <p:cNvSpPr/>
          <p:nvPr/>
        </p:nvSpPr>
        <p:spPr bwMode="auto">
          <a:xfrm>
            <a:off x="4526995" y="4554126"/>
            <a:ext cx="900100" cy="54006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>
                <a:latin typeface="+mn-lt"/>
              </a:rPr>
              <a:t>Backhaul</a:t>
            </a:r>
          </a:p>
        </p:txBody>
      </p:sp>
      <p:cxnSp>
        <p:nvCxnSpPr>
          <p:cNvPr id="80" name="Straight Connector 79"/>
          <p:cNvCxnSpPr>
            <a:stCxn id="78" idx="3"/>
            <a:endCxn id="79" idx="1"/>
          </p:cNvCxnSpPr>
          <p:nvPr/>
        </p:nvCxnSpPr>
        <p:spPr bwMode="auto">
          <a:xfrm>
            <a:off x="4031940" y="4819529"/>
            <a:ext cx="495055" cy="462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92" name="Group 91"/>
          <p:cNvGrpSpPr/>
          <p:nvPr/>
        </p:nvGrpSpPr>
        <p:grpSpPr>
          <a:xfrm>
            <a:off x="3970145" y="4734146"/>
            <a:ext cx="620745" cy="461425"/>
            <a:chOff x="2646162" y="5063075"/>
            <a:chExt cx="620745" cy="461425"/>
          </a:xfrm>
        </p:grpSpPr>
        <p:sp>
          <p:nvSpPr>
            <p:cNvPr id="93" name="TextBox 92"/>
            <p:cNvSpPr txBox="1"/>
            <p:nvPr/>
          </p:nvSpPr>
          <p:spPr>
            <a:xfrm>
              <a:off x="2646162" y="5155168"/>
              <a:ext cx="6207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solidFill>
                    <a:srgbClr val="C0504D"/>
                  </a:solidFill>
                  <a:latin typeface="Arial" pitchFamily="34" charset="0"/>
                  <a:cs typeface="Arial" pitchFamily="34" charset="0"/>
                </a:rPr>
                <a:t>R6d</a:t>
              </a:r>
              <a:endParaRPr lang="en-US" sz="1800" b="1" dirty="0">
                <a:solidFill>
                  <a:srgbClr val="C0504D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" name="Oval 93"/>
            <p:cNvSpPr/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C0504D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rgbClr val="C0504D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89" name="Straight Connector 88"/>
          <p:cNvCxnSpPr>
            <a:stCxn id="78" idx="0"/>
          </p:cNvCxnSpPr>
          <p:nvPr/>
        </p:nvCxnSpPr>
        <p:spPr bwMode="auto">
          <a:xfrm flipV="1">
            <a:off x="3716905" y="4239091"/>
            <a:ext cx="0" cy="2879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04" name="Group 103"/>
          <p:cNvGrpSpPr/>
          <p:nvPr/>
        </p:nvGrpSpPr>
        <p:grpSpPr>
          <a:xfrm>
            <a:off x="3626895" y="4194086"/>
            <a:ext cx="737432" cy="369332"/>
            <a:chOff x="2837267" y="4933765"/>
            <a:chExt cx="737432" cy="369332"/>
          </a:xfrm>
        </p:grpSpPr>
        <p:sp>
          <p:nvSpPr>
            <p:cNvPr id="105" name="TextBox 104"/>
            <p:cNvSpPr txBox="1"/>
            <p:nvPr/>
          </p:nvSpPr>
          <p:spPr>
            <a:xfrm>
              <a:off x="2966577" y="49337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R6c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" name="Oval 105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cxnSp>
        <p:nvCxnSpPr>
          <p:cNvPr id="325" name="Straight Connector 324"/>
          <p:cNvCxnSpPr/>
          <p:nvPr/>
        </p:nvCxnSpPr>
        <p:spPr bwMode="auto">
          <a:xfrm flipV="1">
            <a:off x="4797025" y="4239091"/>
            <a:ext cx="0" cy="3150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09" name="Group 108"/>
          <p:cNvGrpSpPr/>
          <p:nvPr/>
        </p:nvGrpSpPr>
        <p:grpSpPr>
          <a:xfrm>
            <a:off x="4707015" y="4194086"/>
            <a:ext cx="737432" cy="369332"/>
            <a:chOff x="2837267" y="4933765"/>
            <a:chExt cx="737432" cy="369332"/>
          </a:xfrm>
        </p:grpSpPr>
        <p:sp>
          <p:nvSpPr>
            <p:cNvPr id="110" name="TextBox 109"/>
            <p:cNvSpPr txBox="1"/>
            <p:nvPr/>
          </p:nvSpPr>
          <p:spPr>
            <a:xfrm>
              <a:off x="2966577" y="4933765"/>
              <a:ext cx="6081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R7c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" name="Oval 110"/>
            <p:cNvSpPr/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581890" y="5634246"/>
            <a:ext cx="16722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</a:rPr>
              <a:t>Access Network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493131" y="5634246"/>
            <a:ext cx="14542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n-lt"/>
              </a:rPr>
              <a:t>Core</a:t>
            </a:r>
            <a:r>
              <a:rPr lang="en-US" sz="1600" dirty="0" smtClean="0">
                <a:latin typeface="+mn-lt"/>
              </a:rPr>
              <a:t> Network</a:t>
            </a:r>
          </a:p>
        </p:txBody>
      </p:sp>
    </p:spTree>
    <p:extLst>
      <p:ext uri="{BB962C8B-B14F-4D97-AF65-F5344CB8AC3E}">
        <p14:creationId xmlns:p14="http://schemas.microsoft.com/office/powerpoint/2010/main" val="800706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 cases</a:t>
            </a:r>
            <a:br>
              <a:rPr lang="en-US"/>
            </a:br>
            <a:endParaRPr lang="en-US"/>
          </a:p>
        </p:txBody>
      </p:sp>
      <p:sp>
        <p:nvSpPr>
          <p:cNvPr id="89" name="Content Placeholder 88"/>
          <p:cNvSpPr>
            <a:spLocks noGrp="1"/>
          </p:cNvSpPr>
          <p:nvPr>
            <p:ph idx="1"/>
          </p:nvPr>
        </p:nvSpPr>
        <p:spPr>
          <a:xfrm>
            <a:off x="457200" y="1178750"/>
            <a:ext cx="8229600" cy="5220580"/>
          </a:xfrm>
        </p:spPr>
        <p:txBody>
          <a:bodyPr>
            <a:normAutofit fontScale="62500" lnSpcReduction="20000"/>
          </a:bodyPr>
          <a:lstStyle/>
          <a:p>
            <a:r>
              <a:rPr lang="en-US"/>
              <a:t>Shared wireless access network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lvl="1"/>
            <a:r>
              <a:rPr lang="en-US"/>
              <a:t>Point-to-point link behavior is required to</a:t>
            </a:r>
          </a:p>
          <a:p>
            <a:pPr lvl="2"/>
            <a:r>
              <a:rPr lang="en-US"/>
              <a:t>Enforce all traffic passing through the CNS</a:t>
            </a:r>
          </a:p>
          <a:p>
            <a:pPr lvl="2"/>
            <a:r>
              <a:rPr lang="en-US"/>
              <a:t>Isolate terminal communication in a shared infrastructure</a:t>
            </a:r>
          </a:p>
          <a:p>
            <a:pPr lvl="1"/>
            <a:r>
              <a:rPr lang="en-US"/>
              <a:t>Mobility support is required in the bridged infrastructure</a:t>
            </a:r>
          </a:p>
          <a:p>
            <a:pPr lvl="2"/>
            <a:r>
              <a:rPr lang="en-US"/>
              <a:t>Without impacting IP connectivity, i.e. IP session has to be maintained while moving</a:t>
            </a:r>
          </a:p>
          <a:p>
            <a:pPr lvl="1"/>
            <a:r>
              <a:rPr lang="en-US"/>
              <a:t>Point-to-point link state signalling required towards CNS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331640" y="1538790"/>
            <a:ext cx="5760640" cy="2916456"/>
            <a:chOff x="973850" y="1114757"/>
            <a:chExt cx="6793505" cy="3439368"/>
          </a:xfrm>
        </p:grpSpPr>
        <p:sp>
          <p:nvSpPr>
            <p:cNvPr id="91" name="Oval 90"/>
            <p:cNvSpPr/>
            <p:nvPr/>
          </p:nvSpPr>
          <p:spPr bwMode="auto">
            <a:xfrm>
              <a:off x="1511660" y="1842383"/>
              <a:ext cx="315035" cy="315035"/>
            </a:xfrm>
            <a:prstGeom prst="ellipse">
              <a:avLst/>
            </a:prstGeom>
            <a:gradFill flip="none" rotWithShape="1">
              <a:gsLst>
                <a:gs pos="0">
                  <a:schemeClr val="accent6"/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2" name="Oval 91"/>
            <p:cNvSpPr/>
            <p:nvPr/>
          </p:nvSpPr>
          <p:spPr bwMode="auto">
            <a:xfrm>
              <a:off x="1050168" y="3079638"/>
              <a:ext cx="495055" cy="495055"/>
            </a:xfrm>
            <a:prstGeom prst="ellipse">
              <a:avLst/>
            </a:prstGeom>
            <a:gradFill flip="none" rotWithShape="1">
              <a:gsLst>
                <a:gs pos="0">
                  <a:schemeClr val="accent6"/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0" name="Oval 89"/>
            <p:cNvSpPr/>
            <p:nvPr/>
          </p:nvSpPr>
          <p:spPr bwMode="auto">
            <a:xfrm>
              <a:off x="1151620" y="1133745"/>
              <a:ext cx="450050" cy="450050"/>
            </a:xfrm>
            <a:prstGeom prst="ellips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0" name="Arc 29"/>
            <p:cNvSpPr/>
            <p:nvPr/>
          </p:nvSpPr>
          <p:spPr bwMode="auto">
            <a:xfrm rot="13367523">
              <a:off x="1306536" y="2334597"/>
              <a:ext cx="1804996" cy="2008785"/>
            </a:xfrm>
            <a:prstGeom prst="arc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  <a:headEnd type="none" w="sm" len="sm"/>
              <a:tailEnd type="stealth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pic>
          <p:nvPicPr>
            <p:cNvPr id="9" name="Picture 8" descr="j0398499.wm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33990" y="4014065"/>
              <a:ext cx="588788" cy="540060"/>
            </a:xfrm>
            <a:prstGeom prst="rect">
              <a:avLst/>
            </a:prstGeom>
          </p:spPr>
        </p:pic>
        <p:pic>
          <p:nvPicPr>
            <p:cNvPr id="10" name="Picture 9" descr="j0398499.wm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78994" y="2368762"/>
              <a:ext cx="495055" cy="454084"/>
            </a:xfrm>
            <a:prstGeom prst="rect">
              <a:avLst/>
            </a:prstGeom>
          </p:spPr>
        </p:pic>
        <p:pic>
          <p:nvPicPr>
            <p:cNvPr id="11" name="Picture 10" descr="j0398445.wm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278994" y="1493785"/>
              <a:ext cx="502815" cy="405045"/>
            </a:xfrm>
            <a:prstGeom prst="rect">
              <a:avLst/>
            </a:prstGeom>
          </p:spPr>
        </p:pic>
        <p:pic>
          <p:nvPicPr>
            <p:cNvPr id="12" name="Picture 11" descr="j0398445.wm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278993" y="3203976"/>
              <a:ext cx="558683" cy="450050"/>
            </a:xfrm>
            <a:prstGeom prst="rect">
              <a:avLst/>
            </a:prstGeom>
          </p:spPr>
        </p:pic>
        <p:pic>
          <p:nvPicPr>
            <p:cNvPr id="13" name="Picture 23" descr="x_big_image2"/>
            <p:cNvPicPr>
              <a:picLocks noChangeAspect="1" noChangeArrowheads="1"/>
            </p:cNvPicPr>
            <p:nvPr/>
          </p:nvPicPr>
          <p:blipFill>
            <a:blip r:embed="rId4">
              <a:lum bright="10000" contrast="40000"/>
            </a:blip>
            <a:srcRect/>
            <a:stretch>
              <a:fillRect/>
            </a:stretch>
          </p:blipFill>
          <p:spPr bwMode="auto">
            <a:xfrm>
              <a:off x="1108865" y="1114757"/>
              <a:ext cx="482617" cy="5140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13" descr="j0223598.wmf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3850" y="3113965"/>
              <a:ext cx="547269" cy="446974"/>
            </a:xfrm>
            <a:prstGeom prst="rect">
              <a:avLst/>
            </a:prstGeom>
          </p:spPr>
        </p:pic>
        <p:pic>
          <p:nvPicPr>
            <p:cNvPr id="15" name="Picture 372" descr="switch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764160" y="2258870"/>
              <a:ext cx="503237" cy="252412"/>
            </a:xfrm>
            <a:prstGeom prst="rect">
              <a:avLst/>
            </a:prstGeom>
            <a:noFill/>
          </p:spPr>
        </p:pic>
        <p:pic>
          <p:nvPicPr>
            <p:cNvPr id="16" name="Picture 372" descr="switch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719155" y="3834045"/>
              <a:ext cx="503237" cy="252412"/>
            </a:xfrm>
            <a:prstGeom prst="rect">
              <a:avLst/>
            </a:prstGeom>
            <a:noFill/>
          </p:spPr>
        </p:pic>
        <p:pic>
          <p:nvPicPr>
            <p:cNvPr id="17" name="Picture 372" descr="switch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926108" y="3023955"/>
              <a:ext cx="503237" cy="252412"/>
            </a:xfrm>
            <a:prstGeom prst="rect">
              <a:avLst/>
            </a:prstGeom>
            <a:noFill/>
          </p:spPr>
        </p:pic>
        <p:sp>
          <p:nvSpPr>
            <p:cNvPr id="20" name="Cloud 19"/>
            <p:cNvSpPr/>
            <p:nvPr/>
          </p:nvSpPr>
          <p:spPr bwMode="auto">
            <a:xfrm>
              <a:off x="6419455" y="1808820"/>
              <a:ext cx="1122875" cy="1080120"/>
            </a:xfrm>
            <a:prstGeom prst="cloud">
              <a:avLst/>
            </a:prstGeom>
            <a:solidFill>
              <a:schemeClr val="accent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tIns="0" rIns="0"/>
            <a:lstStyle/>
            <a:p>
              <a:r>
                <a:rPr lang="en-US">
                  <a:latin typeface="+mn-lt"/>
                </a:rPr>
                <a:t>CNS</a:t>
              </a:r>
            </a:p>
            <a:p>
              <a:r>
                <a:rPr lang="en-US" sz="1600">
                  <a:latin typeface="+mn-lt"/>
                </a:rPr>
                <a:t>A</a:t>
              </a:r>
            </a:p>
          </p:txBody>
        </p:sp>
        <p:pic>
          <p:nvPicPr>
            <p:cNvPr id="21" name="Picture 20" descr="MC900434845.PNG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14510" y="2033845"/>
              <a:ext cx="807840" cy="730719"/>
            </a:xfrm>
            <a:prstGeom prst="rect">
              <a:avLst/>
            </a:prstGeom>
          </p:spPr>
        </p:pic>
        <p:pic>
          <p:nvPicPr>
            <p:cNvPr id="18" name="Picture 29"/>
            <p:cNvPicPr>
              <a:picLocks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6509465" y="2476812"/>
              <a:ext cx="478302" cy="2321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22" name="Cloud 21"/>
            <p:cNvSpPr/>
            <p:nvPr/>
          </p:nvSpPr>
          <p:spPr bwMode="auto">
            <a:xfrm>
              <a:off x="6464460" y="3293985"/>
              <a:ext cx="1122875" cy="1080120"/>
            </a:xfrm>
            <a:prstGeom prst="cloud">
              <a:avLst/>
            </a:prstGeom>
            <a:solidFill>
              <a:schemeClr val="accent6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tIns="0" rIns="0"/>
            <a:lstStyle/>
            <a:p>
              <a:r>
                <a:rPr lang="en-US">
                  <a:latin typeface="+mn-lt"/>
                </a:rPr>
                <a:t>CNS</a:t>
              </a:r>
            </a:p>
            <a:p>
              <a:r>
                <a:rPr lang="en-US" sz="1600">
                  <a:latin typeface="+mn-lt"/>
                </a:rPr>
                <a:t>B</a:t>
              </a:r>
            </a:p>
          </p:txBody>
        </p:sp>
        <p:pic>
          <p:nvPicPr>
            <p:cNvPr id="23" name="Picture 22" descr="MC900434845.PNG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59515" y="3519010"/>
              <a:ext cx="807840" cy="730719"/>
            </a:xfrm>
            <a:prstGeom prst="rect">
              <a:avLst/>
            </a:prstGeom>
          </p:spPr>
        </p:pic>
        <p:pic>
          <p:nvPicPr>
            <p:cNvPr id="24" name="Picture 29"/>
            <p:cNvPicPr>
              <a:picLocks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6554470" y="3961977"/>
              <a:ext cx="478302" cy="23210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pic>
          <p:nvPicPr>
            <p:cNvPr id="25" name="Picture 24" descr="j0223598.wmf"/>
            <p:cNvPicPr>
              <a:picLocks noChangeAspect="1"/>
            </p:cNvPicPr>
            <p:nvPr/>
          </p:nvPicPr>
          <p:blipFill>
            <a:blip r:embed="rId5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78895" y="4104075"/>
              <a:ext cx="405045" cy="330815"/>
            </a:xfrm>
            <a:prstGeom prst="rect">
              <a:avLst/>
            </a:prstGeom>
          </p:spPr>
        </p:pic>
        <p:pic>
          <p:nvPicPr>
            <p:cNvPr id="26" name="Picture 25" descr="j0223598.wmf"/>
            <p:cNvPicPr>
              <a:picLocks noChangeAspect="1"/>
            </p:cNvPicPr>
            <p:nvPr/>
          </p:nvPicPr>
          <p:blipFill>
            <a:blip r:embed="rId5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3900" y="2393885"/>
              <a:ext cx="405045" cy="330815"/>
            </a:xfrm>
            <a:prstGeom prst="rect">
              <a:avLst/>
            </a:prstGeom>
          </p:spPr>
        </p:pic>
        <p:cxnSp>
          <p:nvCxnSpPr>
            <p:cNvPr id="32" name="Straight Connector 31"/>
            <p:cNvCxnSpPr/>
            <p:nvPr/>
          </p:nvCxnSpPr>
          <p:spPr bwMode="auto">
            <a:xfrm>
              <a:off x="1513910" y="1538790"/>
              <a:ext cx="94510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/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" name="Straight Connector 32"/>
            <p:cNvCxnSpPr>
              <a:stCxn id="26" idx="3"/>
            </p:cNvCxnSpPr>
            <p:nvPr/>
          </p:nvCxnSpPr>
          <p:spPr bwMode="auto">
            <a:xfrm flipV="1">
              <a:off x="1828945" y="2393885"/>
              <a:ext cx="720080" cy="1654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5" name="Straight Connector 34"/>
            <p:cNvCxnSpPr>
              <a:stCxn id="14" idx="3"/>
            </p:cNvCxnSpPr>
            <p:nvPr/>
          </p:nvCxnSpPr>
          <p:spPr bwMode="auto">
            <a:xfrm flipV="1">
              <a:off x="1521119" y="3248980"/>
              <a:ext cx="937896" cy="8847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/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3" name="Straight Connector 42"/>
            <p:cNvCxnSpPr>
              <a:stCxn id="25" idx="3"/>
            </p:cNvCxnSpPr>
            <p:nvPr/>
          </p:nvCxnSpPr>
          <p:spPr bwMode="auto">
            <a:xfrm flipV="1">
              <a:off x="1783940" y="4028678"/>
              <a:ext cx="765085" cy="24080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>
              <a:off x="2734337" y="1824696"/>
              <a:ext cx="1035115" cy="45005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flipV="1">
              <a:off x="2729045" y="2483895"/>
              <a:ext cx="1035115" cy="94510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>
              <a:off x="2729045" y="2708920"/>
              <a:ext cx="1035115" cy="11251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 flipV="1">
              <a:off x="2774050" y="4059070"/>
              <a:ext cx="941382" cy="2250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flipV="1">
              <a:off x="4208918" y="3254272"/>
              <a:ext cx="711898" cy="71127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>
              <a:off x="4240937" y="2411536"/>
              <a:ext cx="698645" cy="63887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6" name="Straight Connector 75"/>
            <p:cNvCxnSpPr/>
            <p:nvPr/>
          </p:nvCxnSpPr>
          <p:spPr bwMode="auto">
            <a:xfrm flipV="1">
              <a:off x="5384340" y="2618911"/>
              <a:ext cx="1116943" cy="45004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>
              <a:off x="5389632" y="3233104"/>
              <a:ext cx="1161948" cy="85509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pic>
          <p:nvPicPr>
            <p:cNvPr id="84" name="Picture 83" descr="MC900439836.PNG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1513910" y="1853825"/>
              <a:ext cx="315035" cy="315035"/>
            </a:xfrm>
            <a:prstGeom prst="rect">
              <a:avLst/>
            </a:prstGeom>
          </p:spPr>
        </p:pic>
        <p:cxnSp>
          <p:nvCxnSpPr>
            <p:cNvPr id="85" name="Straight Connector 84"/>
            <p:cNvCxnSpPr/>
            <p:nvPr/>
          </p:nvCxnSpPr>
          <p:spPr bwMode="auto">
            <a:xfrm>
              <a:off x="1828945" y="2123855"/>
              <a:ext cx="720080" cy="2250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2"/>
              </a:solidFill>
              <a:prstDash val="dashDot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370140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omniran_template</Template>
  <TotalTime>1375</TotalTime>
  <Words>1346</Words>
  <Application>Microsoft Macintosh PowerPoint</Application>
  <PresentationFormat>On-screen Show (4:3)</PresentationFormat>
  <Paragraphs>343</Paragraphs>
  <Slides>22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omniran_template</vt:lpstr>
      <vt:lpstr>Clip</vt:lpstr>
      <vt:lpstr>Picture</vt:lpstr>
      <vt:lpstr>PowerPoint Presentation</vt:lpstr>
      <vt:lpstr>Key Concepts of  Data Path Design and Control</vt:lpstr>
      <vt:lpstr> P802.1CF Draft ToC </vt:lpstr>
      <vt:lpstr>Data Path Chapter ToC</vt:lpstr>
      <vt:lpstr>Introduction</vt:lpstr>
      <vt:lpstr>Terminology</vt:lpstr>
      <vt:lpstr>Roles and Identifiers</vt:lpstr>
      <vt:lpstr>Roles and Identifiers Data path in the NRM</vt:lpstr>
      <vt:lpstr>Use cases </vt:lpstr>
      <vt:lpstr>Use Cases Further Considerations</vt:lpstr>
      <vt:lpstr>Use Cases Backhaul composed of multiple segments</vt:lpstr>
      <vt:lpstr>Use Cases Further backhaul characteristics</vt:lpstr>
      <vt:lpstr>Use Cases 3GPP Trusted WLAN Access to EPC TS 23.402</vt:lpstr>
      <vt:lpstr>Functional requirements</vt:lpstr>
      <vt:lpstr>Datapath specific attributes</vt:lpstr>
      <vt:lpstr>Data path basic functions</vt:lpstr>
      <vt:lpstr> Data path basic functions</vt:lpstr>
      <vt:lpstr>NA attributes mapping to IEEE 802 technologies</vt:lpstr>
      <vt:lpstr>IEEE 802 backhaul solutions MAC-in-MAC (Provider Backbone Bridging)</vt:lpstr>
      <vt:lpstr>IEEE 802 backhaul solutions MACsec</vt:lpstr>
      <vt:lpstr>IEEE 802 backhaul solutions SDN</vt:lpstr>
      <vt:lpstr>Conclusion</vt:lpstr>
    </vt:vector>
  </TitlesOfParts>
  <Company>Nokia Siemens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136</cp:revision>
  <cp:lastPrinted>1998-02-10T13:28:06Z</cp:lastPrinted>
  <dcterms:created xsi:type="dcterms:W3CDTF">2014-02-26T07:36:58Z</dcterms:created>
  <dcterms:modified xsi:type="dcterms:W3CDTF">2015-01-14T01:34:37Z</dcterms:modified>
</cp:coreProperties>
</file>